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7"/>
    <p:sldId id="327" r:id="rId48"/>
    <p:sldId id="328" r:id="rId49"/>
    <p:sldId id="329" r:id="rId50"/>
    <p:sldId id="330" r:id="rId51"/>
    <p:sldId id="331" r:id="rId52"/>
    <p:sldId id="332" r:id="rId53"/>
    <p:sldId id="333" r:id="rId54"/>
    <p:sldId id="334" r:id="rId55"/>
    <p:sldId id="256" r:id="rId56"/>
    <p:sldId id="257" r:id="rId57"/>
    <p:sldId id="258" r:id="rId58"/>
    <p:sldId id="259" r:id="rId59"/>
    <p:sldId id="260" r:id="rId60"/>
    <p:sldId id="261" r:id="rId61"/>
    <p:sldId id="262" r:id="rId62"/>
    <p:sldId id="263" r:id="rId63"/>
    <p:sldId id="264" r:id="rId64"/>
    <p:sldId id="265" r:id="rId65"/>
    <p:sldId id="266" r:id="rId66"/>
    <p:sldId id="267" r:id="rId67"/>
    <p:sldId id="268" r:id="rId68"/>
    <p:sldId id="269" r:id="rId69"/>
    <p:sldId id="270" r:id="rId70"/>
    <p:sldId id="271" r:id="rId71"/>
    <p:sldId id="272" r:id="rId72"/>
    <p:sldId id="273" r:id="rId73"/>
    <p:sldId id="274" r:id="rId74"/>
    <p:sldId id="275" r:id="rId75"/>
    <p:sldId id="276" r:id="rId76"/>
    <p:sldId id="277" r:id="rId77"/>
    <p:sldId id="278" r:id="rId78"/>
    <p:sldId id="279" r:id="rId79"/>
    <p:sldId id="280" r:id="rId80"/>
    <p:sldId id="281" r:id="rId8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2"/>
        <p:guide pos="29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4" Type="http://schemas.openxmlformats.org/officeDocument/2006/relationships/tableStyles" Target="tableStyles.xml"/><Relationship Id="rId83" Type="http://schemas.openxmlformats.org/officeDocument/2006/relationships/viewProps" Target="viewProps.xml"/><Relationship Id="rId82" Type="http://schemas.openxmlformats.org/officeDocument/2006/relationships/presProps" Target="presProps.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notesMaster" Target="notesMasters/notesMaster1.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445B37-38CC-4C8F-9AD3-06C57662E4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E39AD-BCA0-4BA5-96BF-0F355211EC3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2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2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810086A2-0AAC-4829-9761-96DB032227D5}"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BA89C54A-CDF7-4784-A570-598391B0309A}" type="slidenum">
              <a:rPr lang="zh-CN" altLang="en-US" smtClean="0">
                <a:latin typeface="Times New Roman" panose="02020603050405020304" pitchFamily="18" charset="0"/>
              </a:rPr>
            </a:fld>
            <a:endParaRPr lang="en-US" altLang="zh-CN" smtClean="0">
              <a:latin typeface="Times New Roman" panose="02020603050405020304" pitchFamily="18" charset="0"/>
            </a:endParaRPr>
          </a:p>
        </p:txBody>
      </p:sp>
      <p:sp>
        <p:nvSpPr>
          <p:cNvPr id="143363" name="Rectangle 2"/>
          <p:cNvSpPr>
            <a:spLocks noGrp="1" noRot="1" noChangeAspect="1" noChangeArrowheads="1" noTextEdit="1"/>
          </p:cNvSpPr>
          <p:nvPr>
            <p:ph type="sldImg"/>
          </p:nvPr>
        </p:nvSpPr>
        <p:spPr bwMode="auto">
          <a:xfrm>
            <a:off x="1150938" y="690563"/>
            <a:ext cx="4557712" cy="34178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xfrm>
            <a:off x="911225" y="4341813"/>
            <a:ext cx="5032375"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05" tIns="45802" rIns="91605" bIns="45802" numCol="1" anchor="t" anchorCtr="0" compatLnSpc="1"/>
          <a:lstStyle/>
          <a:p>
            <a:pPr eaLnBrk="1" hangingPunct="1">
              <a:spcBef>
                <a:spcPct val="0"/>
              </a:spcBef>
            </a:pPr>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11D2CDE4-9446-4447-B971-EB9055CCBB62}" type="slidenum">
              <a:rPr lang="zh-CN" altLang="en-US" smtClean="0">
                <a:latin typeface="Times New Roman" panose="02020603050405020304" pitchFamily="18" charset="0"/>
              </a:rPr>
            </a:fld>
            <a:endParaRPr lang="en-US" altLang="zh-CN" smtClean="0">
              <a:latin typeface="Times New Roman" panose="02020603050405020304" pitchFamily="18" charset="0"/>
            </a:endParaRPr>
          </a:p>
        </p:txBody>
      </p:sp>
      <p:sp>
        <p:nvSpPr>
          <p:cNvPr id="144387" name="Rectangle 2"/>
          <p:cNvSpPr>
            <a:spLocks noGrp="1" noRot="1" noChangeAspect="1" noChangeArrowheads="1" noTextEdit="1"/>
          </p:cNvSpPr>
          <p:nvPr>
            <p:ph type="sldImg"/>
          </p:nvPr>
        </p:nvSpPr>
        <p:spPr bwMode="auto">
          <a:xfrm>
            <a:off x="1150938" y="690563"/>
            <a:ext cx="4557712" cy="34178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4388" name="Rectangle 3"/>
          <p:cNvSpPr>
            <a:spLocks noGrp="1" noChangeArrowheads="1"/>
          </p:cNvSpPr>
          <p:nvPr>
            <p:ph type="body" idx="1"/>
          </p:nvPr>
        </p:nvSpPr>
        <p:spPr bwMode="auto">
          <a:xfrm>
            <a:off x="911225" y="4341813"/>
            <a:ext cx="5032375"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05" tIns="45802" rIns="91605" bIns="45802" numCol="1" anchor="t" anchorCtr="0" compatLnSpc="1"/>
          <a:lstStyle/>
          <a:p>
            <a:pPr eaLnBrk="1" hangingPunct="1">
              <a:spcBef>
                <a:spcPct val="0"/>
              </a:spcBef>
            </a:pPr>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5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fld id="{B3D1DD2C-032F-437D-8A8A-ED0AB3BA3FAA}" type="slidenum">
              <a:rPr lang="zh-CN" altLang="en-US" smtClean="0">
                <a:latin typeface="Times New Roman" panose="02020603050405020304" pitchFamily="18" charset="0"/>
              </a:rPr>
            </a:fld>
            <a:endParaRPr lang="zh-CN" altLang="en-US" smtClean="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685800" y="1981200"/>
            <a:ext cx="3810000" cy="41148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981200"/>
            <a:ext cx="3810000" cy="41148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Rectangle 4"/>
          <p:cNvSpPr>
            <a:spLocks noGrp="1" noChangeArrowheads="1"/>
          </p:cNvSpPr>
          <p:nvPr>
            <p:ph type="dt" sz="half" idx="10"/>
          </p:nvPr>
        </p:nvSpPr>
        <p:spPr/>
        <p:txBody>
          <a:bodyPr/>
          <a:lstStyle>
            <a:lvl1pPr fontAlgn="base">
              <a:defRPr noProof="1"/>
            </a:lvl1pPr>
          </a:lstStyle>
          <a:p>
            <a:pPr>
              <a:defRPr/>
            </a:pPr>
            <a:endParaRPr lang="en-US" altLang="zh-CN"/>
          </a:p>
        </p:txBody>
      </p:sp>
      <p:sp>
        <p:nvSpPr>
          <p:cNvPr id="6" name="Rectangle 5"/>
          <p:cNvSpPr>
            <a:spLocks noGrp="1" noChangeArrowheads="1"/>
          </p:cNvSpPr>
          <p:nvPr>
            <p:ph type="ftr" sz="quarter" idx="11"/>
          </p:nvPr>
        </p:nvSpPr>
        <p:spPr/>
        <p:txBody>
          <a:bodyPr/>
          <a:lstStyle>
            <a:lvl1pPr fontAlgn="base">
              <a:defRPr noProof="1"/>
            </a:lvl1pPr>
          </a:lstStyle>
          <a:p>
            <a:pPr>
              <a:defRPr/>
            </a:pPr>
            <a:endParaRPr lang="en-US" altLang="zh-CN"/>
          </a:p>
        </p:txBody>
      </p:sp>
      <p:sp>
        <p:nvSpPr>
          <p:cNvPr id="7" name="Rectangle 6"/>
          <p:cNvSpPr>
            <a:spLocks noGrp="1" noChangeArrowheads="1"/>
          </p:cNvSpPr>
          <p:nvPr>
            <p:ph type="sldNum" sz="quarter" idx="12"/>
          </p:nvPr>
        </p:nvSpPr>
        <p:spPr/>
        <p:txBody>
          <a:bodyPr/>
          <a:lstStyle>
            <a:lvl1pPr algn="l">
              <a:defRPr sz="1800">
                <a:solidFill>
                  <a:schemeClr val="tx1"/>
                </a:solidFill>
              </a:defRPr>
            </a:lvl1pPr>
          </a:lstStyle>
          <a:p>
            <a:pPr>
              <a:defRPr/>
            </a:pPr>
            <a:fld id="{F1A7D6E0-2301-42D0-BCA0-80EA98085D70}" type="slidenum">
              <a:rPr lang="zh-CN" altLang="en-US"/>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38468;&#22270;4%20%20&#24037;&#31243;&#39033;&#30446;&#25237;&#36164;&#65295;&#36896;&#20215;&#25511;&#21046;&#30340;&#20840;&#36807;&#31243;&#31649;&#29702;&#27969;&#31243;&#22270;.doc" TargetMode="External"/><Relationship Id="rId1" Type="http://schemas.openxmlformats.org/officeDocument/2006/relationships/hyperlink" Target="&#38468;&#22270;4&#65306;&#24037;&#31243;&#39033;&#30446;&#25237;&#36164;&#12289;&#36896;&#20215;&#25511;&#21046;&#30340;&#20840;&#36807;&#31243;&#31649;&#29702;&#27969;&#31243;&#22270;.doc"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12%20%20&#24555;&#36895;&#36335;&#24452;&#27861;.doc" TargetMode="External"/><Relationship Id="rId1" Type="http://schemas.openxmlformats.org/officeDocument/2006/relationships/hyperlink" Target="11%20%20&#32447;&#24615;&#39034;&#24207;&#27861;%20&#20063;&#21483;&#20316;&#20256;&#32479;&#30340;&#39033;&#30446;&#23454;&#26045;&#36807;&#31243;.doc" TargetMode="Externa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17-1&#12289;17-2%20%20&#35774;&#35745;&#65293;&#31649;&#29702;&#27169;&#24335;&#65288;Design-Manage&#12288;D+M&#65289;.doc" TargetMode="External"/><Relationship Id="rId4" Type="http://schemas.openxmlformats.org/officeDocument/2006/relationships/hyperlink" Target="16%20%20&#35774;&#35745;&#37319;&#36141;&#24314;&#36896;&#27169;&#24335;&#65288;Engineering%20Procurement%20Construction%20%20EPC&#65289;.doc" TargetMode="External"/><Relationship Id="rId3" Type="http://schemas.openxmlformats.org/officeDocument/2006/relationships/hyperlink" Target="15%20%20&#31649;&#29702;&#25215;&#21253;&#27169;&#24335;&#65288;Management%20Contracting&#8212;MC&#65289;.doc" TargetMode="External"/><Relationship Id="rId2" Type="http://schemas.openxmlformats.org/officeDocument/2006/relationships/hyperlink" Target="14%20%20&#24314;&#36896;&#31649;&#29702;&#27169;&#24335;&#65288;Construction%20Management&#8212;CM&#65289;.doc" TargetMode="External"/><Relationship Id="rId1" Type="http://schemas.openxmlformats.org/officeDocument/2006/relationships/hyperlink" Target="13%20%20&#20256;&#32479;&#31649;&#29702;&#27169;&#24335;&#65288;Design&#8211;Bid&#8211;Build%20Method%20DBB&#65289;.do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slide" Target="slide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slide" Target="slid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38468;&#22270;11%20&#19981;&#21516;&#39033;&#30446;&#24037;&#31243;&#31649;&#29702;&#27169;&#24335;&#19979;CM&#24037;&#20316;&#30340;&#25215;&#25285;&#26041;&#24335;.doc" TargetMode="External"/><Relationship Id="rId1" Type="http://schemas.openxmlformats.org/officeDocument/2006/relationships/hyperlink" Target="&#20013;&#21208;&#21327;&#31649;&#29702;&#22521;&#35757;/7%20%20%20%20&#19981;&#21516;&#39033;&#30446;&#24037;&#31243;&#31649;&#29702;&#27169;&#24335;&#19979;CM&#24037;&#20316;&#30340;&#25215;&#25285;&#26041;&#24335;.doc"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38468;&#22270;4.5%20&#36149;&#24030;&#30465;&#21335;&#28246;&#37202;&#24215;&#39033;&#30446;&#21512;&#21516;&#32593;&#32476;&#22270;-N4F.doc" TargetMode="External"/><Relationship Id="rId4" Type="http://schemas.openxmlformats.org/officeDocument/2006/relationships/hyperlink" Target="&#38468;&#22270;4.3%20&#28142;&#23433;&#22269;&#38469;&#23637;&#35272;&#20013;&#24515;&#21512;&#21516;&#32593;&#32476;&#22270;.vsd" TargetMode="External"/><Relationship Id="rId3" Type="http://schemas.openxmlformats.org/officeDocument/2006/relationships/hyperlink" Target="&#38468;&#22270;4.4%20&#33707;&#26031;&#31185;&#20013;&#22269;&#36152;&#26131;&#20013;&#24515;&#21512;&#21516;&#32593;&#32476;&#22270;.doc" TargetMode="External"/><Relationship Id="rId2" Type="http://schemas.openxmlformats.org/officeDocument/2006/relationships/hyperlink" Target="&#38468;&#22270;4.2%20&#28385;&#27954;&#37324;&#19977;&#21457;&#26408;&#19994;&#21512;&#21516;&#32593;&#32476;&#22270;.doc" TargetMode="External"/><Relationship Id="rId1" Type="http://schemas.openxmlformats.org/officeDocument/2006/relationships/hyperlink" Target="&#38468;&#22270;4.1%20&#31119;&#26223;&#33457;&#22253;&#21512;&#21516;&#32593;&#32476;&#22270;.doc"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38468;&#22270;12-2%20&#21335;&#28246;&#25509;&#24453;&#20013;&#24515;&#39033;&#30446;&#31649;&#29702;&#37096;&#21512;&#21516;&#20998;&#24037;&#34920;.xls" TargetMode="External"/><Relationship Id="rId2" Type="http://schemas.openxmlformats.org/officeDocument/2006/relationships/hyperlink" Target="&#38468;&#22270;12-1%20&#39033;&#30446;&#31649;&#29702;&#37096;&#21512;&#21516;&#20998;&#24037;&#34920;.doc" TargetMode="External"/><Relationship Id="rId1" Type="http://schemas.openxmlformats.org/officeDocument/2006/relationships/hyperlink" Target="&#38468;&#22270;13%20&#39033;&#30446;&#31649;&#29702;&#37096;&#21512;&#21516;&#20998;&#24037;&#34920;.doc"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28246;&#21271;&#20013;&#28895;&#25991;&#20214;/&#28246;&#21271;&#20013;&#28895;&#39033;&#30446;09.06&#35745;&#21010;.doc" TargetMode="External"/><Relationship Id="rId3" Type="http://schemas.openxmlformats.org/officeDocument/2006/relationships/hyperlink" Target="&#38468;&#22270;5.3.4%20&#28142;&#23433;&#22269;&#38469;&#20250;&#23637;&#20013;&#24515;&#31532;2&#21608;&#24037;&#20316;&#36827;&#24230;&#35745;&#21010;.doc" TargetMode="External"/><Relationship Id="rId2" Type="http://schemas.openxmlformats.org/officeDocument/2006/relationships/hyperlink" Target="090606%20&#39318;&#37117;&#26426;&#22330;/28%20%20&#28142;&#23433;&#31532;&#20108;&#26399;&#21608;&#35745;&#21010;.doc" TargetMode="External"/><Relationship Id="rId1" Type="http://schemas.openxmlformats.org/officeDocument/2006/relationships/hyperlink" Target="&#38468;&#22270;5.3.3%20&#28142;&#23433;&#22269;&#38469;&#20250;&#23637;&#20013;&#24515;4&#26376;&#20221;&#24037;&#20316;&#36827;&#24230;&#35745;&#21010;.doc" TargetMode="External"/></Relationships>
</file>

<file path=ppt/slides/_rels/slide68.xml.rels><?xml version="1.0" encoding="UTF-8" standalone="yes"?>
<Relationships xmlns="http://schemas.openxmlformats.org/package/2006/relationships"><Relationship Id="rId9" Type="http://schemas.openxmlformats.org/officeDocument/2006/relationships/hyperlink" Target="&#38468;&#22270;5.2.1%20&#20250;&#23637;&#20013;&#24515;&#20013;&#22830;&#31354;&#35843;&#19987;&#19994;&#24037;&#31243;&#36827;&#24230;&#35745;&#21010;.mpp" TargetMode="External"/><Relationship Id="rId8" Type="http://schemas.openxmlformats.org/officeDocument/2006/relationships/hyperlink" Target="&#38468;&#22270;5.1.6%20&#20154;&#20445;&#25237;&#25511;&#35199;&#23433;&#39033;&#30446;&#21069;&#26399;&#36827;&#24230;&#24635;&#25511;&#33410;&#28857;&#35745;&#21010;-13(&#35843;&#25913;&#35752;&#35770;&#31295;).mpp" TargetMode="External"/><Relationship Id="rId7" Type="http://schemas.openxmlformats.org/officeDocument/2006/relationships/hyperlink" Target="&#20154;&#20445;&#25237;&#36164;&#38598;&#22242;&#35199;&#23433;&#39033;&#30446;&#21069;&#26399;&#36827;&#24230;&#24635;&#25511;&#33410;&#28857;&#35745;&#21010;-10(&#35843;&#25913;&#35752;&#35770;&#31295;).mpp111(1).mpp" TargetMode="External"/><Relationship Id="rId6" Type="http://schemas.openxmlformats.org/officeDocument/2006/relationships/hyperlink" Target="&#38468;&#22270;5.1.2%20&#28142;&#23433;&#22269;&#38469;&#20250;&#23637;&#20013;&#24515;&#36827;&#24230;&#24635;&#25511;&#35745;&#21010;.mpp" TargetMode="External"/><Relationship Id="rId5" Type="http://schemas.openxmlformats.org/officeDocument/2006/relationships/hyperlink" Target="090606%20&#39318;&#37117;&#26426;&#22330;/31%20%20&#28142;&#23433;&#22269;&#38469;&#20250;&#23637;&#20013;&#24515;&#39033;&#30446;&#36827;&#24230;&#35745;&#21010;&#65288;&#35752;&#35770;&#31295;&#65289;.mpp" TargetMode="External"/><Relationship Id="rId4" Type="http://schemas.openxmlformats.org/officeDocument/2006/relationships/hyperlink" Target="&#38468;&#22270;5.1.0%20&#36827;&#24230;&#24635;&#25511;&#35745;&#21010;&#32534;&#21046;&#26679;&#26412;.mpp" TargetMode="External"/><Relationship Id="rId3" Type="http://schemas.openxmlformats.org/officeDocument/2006/relationships/hyperlink" Target="090606%20&#39318;&#37117;&#26426;&#22330;/28%20&#36827;&#24230;&#24635;&#25511;&#21046;&#35745;&#21010;&#65288;&#26679;&#26412;&#65289;.mpp" TargetMode="External"/><Relationship Id="rId2" Type="http://schemas.openxmlformats.org/officeDocument/2006/relationships/hyperlink" Target="&#38468;&#22270;5.1.1%20&#31119;&#26223;&#33457;&#22253;&#39033;&#30446;&#36827;&#24230;&#24635;&#25511;&#35745;&#21010;.mpp" TargetMode="External"/><Relationship Id="rId14" Type="http://schemas.openxmlformats.org/officeDocument/2006/relationships/slideLayout" Target="../slideLayouts/slideLayout2.xml"/><Relationship Id="rId13" Type="http://schemas.openxmlformats.org/officeDocument/2006/relationships/hyperlink" Target="&#25105;&#30340;&#25991;&#26723;&#36164;&#26009;/&#19977;&#32423;.doc" TargetMode="External"/><Relationship Id="rId12" Type="http://schemas.openxmlformats.org/officeDocument/2006/relationships/hyperlink" Target="&#38468;&#22270;5.2.3%20&#22269;&#23478;&#21338;&#29289;&#39302;&#35774;&#35745;&#25307;&#26631;&#19987;&#39033;&#24037;&#20316;&#36827;&#24230;&#35745;&#21010;.mpp" TargetMode="External"/><Relationship Id="rId11" Type="http://schemas.openxmlformats.org/officeDocument/2006/relationships/hyperlink" Target="&#38468;&#22270;5.2.2%20&#20250;&#23637;&#20013;&#24515;&#29627;&#29827;&#24149;&#22681;&#19987;&#19994;&#24037;&#31243;&#36827;&#24230;&#35745;&#21010;.mpp" TargetMode="External"/><Relationship Id="rId10" Type="http://schemas.openxmlformats.org/officeDocument/2006/relationships/hyperlink" Target="../My%20Documents/&#24149;&#22681;&#20998;&#21253;&#24037;&#31243;&#65288;&#19968;&#26631;&#27573;&#65289;&#36827;&#24230;&#35745;&#21010;-&#28142;&#23433;&#20250;&#23637;&#35745;&#21010;-&#27743;&#27827;.mpp" TargetMode="External"/><Relationship Id="rId1" Type="http://schemas.openxmlformats.org/officeDocument/2006/relationships/hyperlink" Target="090606%20&#39318;&#37117;&#26426;&#22330;/27%20&#31119;&#26223;&#33457;&#22253;&#36827;&#24230;&#24635;&#25511;&#35745;&#21010;.mpp"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38468;&#22270;6.2%20&#20013;&#29028;&#37122;&#23572;&#22810;&#26031;&#24037;&#19994;&#22253;&#21306;&#25237;&#36164;&#24635;&#25511;&#35745;&#21010;001.xls" TargetMode="External"/><Relationship Id="rId1" Type="http://schemas.openxmlformats.org/officeDocument/2006/relationships/hyperlink" Target="&#38468;&#22270;6.1%20&#31119;&#26223;&#33457;&#22253;&#25237;&#36164;&#36896;&#20215;&#24635;&#25511;&#35745;&#21010;.xls"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38468;&#22270;7.1%20&#31119;&#26223;&#33457;&#22253;&#36164;&#37329;&#38656;&#27714;&#65288;&#26376;&#24230;&#20184;&#27454;&#65289;&#35745;&#21010;.xls" TargetMode="Externa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38468;&#22270;7.2%20&#22269;&#38469;&#37329;&#34701;&#22823;&#21414;&#36827;&#24230;&#35745;&#21010;&#19982;&#32479;&#35745;.xls"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内容占位符 2"/>
          <p:cNvSpPr>
            <a:spLocks noGrp="1"/>
          </p:cNvSpPr>
          <p:nvPr>
            <p:ph idx="1"/>
          </p:nvPr>
        </p:nvSpPr>
        <p:spPr>
          <a:xfrm>
            <a:off x="539750" y="476250"/>
            <a:ext cx="8135938" cy="5976938"/>
          </a:xfrm>
        </p:spPr>
        <p:txBody>
          <a:bodyPr>
            <a:normAutofit fontScale="70000"/>
          </a:bodyPr>
          <a:lstStyle/>
          <a:p>
            <a:pPr marL="0" indent="0" algn="ctr">
              <a:buFont typeface="Arial" panose="020B0604020202020204" pitchFamily="34" charset="0"/>
              <a:buNone/>
            </a:pPr>
            <a:r>
              <a:rPr lang="zh-CN" altLang="en-US" sz="3600" b="1" dirty="0" smtClean="0"/>
              <a:t>全过程工程 培 训咨  询</a:t>
            </a:r>
            <a:endParaRPr lang="en-US" altLang="zh-CN" sz="3600" b="1" dirty="0" smtClean="0"/>
          </a:p>
          <a:p>
            <a:pPr marL="0" indent="0" algn="ctr">
              <a:buFont typeface="Arial" panose="020B0604020202020204" pitchFamily="34" charset="0"/>
              <a:buNone/>
            </a:pPr>
            <a:endParaRPr lang="en-US" altLang="zh-CN" sz="3600" b="1" smtClean="0"/>
          </a:p>
          <a:p>
            <a:pPr marL="0" indent="0" algn="ctr">
              <a:buFont typeface="Arial" panose="020B0604020202020204" pitchFamily="34" charset="0"/>
              <a:buNone/>
            </a:pPr>
            <a:r>
              <a:rPr lang="en-US" altLang="zh-CN" sz="3600" b="1" dirty="0" smtClean="0"/>
              <a:t>《</a:t>
            </a:r>
            <a:r>
              <a:rPr lang="zh-CN" altLang="en-US" sz="3600" b="1" dirty="0" smtClean="0"/>
              <a:t>全过程工程</a:t>
            </a:r>
            <a:r>
              <a:rPr lang="zh-CN" altLang="en-US" sz="3600" b="1" dirty="0" smtClean="0"/>
              <a:t>建造管理</a:t>
            </a:r>
            <a:r>
              <a:rPr lang="zh-CN" altLang="zh-CN" sz="3600" b="1" dirty="0" smtClean="0"/>
              <a:t>控制</a:t>
            </a:r>
            <a:r>
              <a:rPr lang="zh-CN" altLang="en-US" sz="3600" b="1" dirty="0" smtClean="0"/>
              <a:t>方法</a:t>
            </a:r>
            <a:endParaRPr lang="en-US" altLang="zh-CN" sz="3600" b="1" dirty="0" smtClean="0"/>
          </a:p>
          <a:p>
            <a:pPr marL="0" indent="0" algn="ctr">
              <a:buFont typeface="Arial" panose="020B0604020202020204" pitchFamily="34" charset="0"/>
              <a:buNone/>
            </a:pPr>
            <a:r>
              <a:rPr lang="zh-CN" altLang="zh-CN" sz="3600" b="1" dirty="0" smtClean="0"/>
              <a:t>及操作</a:t>
            </a:r>
            <a:r>
              <a:rPr lang="zh-CN" altLang="en-US" sz="3600" b="1" dirty="0" smtClean="0"/>
              <a:t>要点</a:t>
            </a:r>
            <a:r>
              <a:rPr lang="en-US" altLang="zh-CN" sz="3600" b="1" dirty="0" smtClean="0"/>
              <a:t>》</a:t>
            </a:r>
            <a:endParaRPr lang="en-US" altLang="zh-CN" sz="3600" b="1" dirty="0" smtClean="0"/>
          </a:p>
          <a:p>
            <a:pPr marL="0" indent="0" algn="ctr">
              <a:buFont typeface="Arial" panose="020B0604020202020204" pitchFamily="34" charset="0"/>
              <a:buNone/>
            </a:pPr>
            <a:endParaRPr lang="zh-CN" altLang="en-US" sz="3600" b="1" dirty="0" smtClean="0"/>
          </a:p>
          <a:p>
            <a:pPr marL="0" indent="0" algn="ctr">
              <a:buFont typeface="Arial" panose="020B0604020202020204" pitchFamily="34" charset="0"/>
              <a:buNone/>
            </a:pPr>
            <a:r>
              <a:rPr lang="zh-CN" altLang="en-US" sz="3600" b="1" smtClean="0">
                <a:sym typeface="+mn-ea"/>
              </a:rPr>
              <a:t>孔晓</a:t>
            </a:r>
            <a:r>
              <a:rPr lang="en-US" altLang="zh-CN" sz="3600" b="1" smtClean="0">
                <a:sym typeface="+mn-ea"/>
              </a:rPr>
              <a:t>----</a:t>
            </a:r>
            <a:r>
              <a:rPr lang="zh-CN" altLang="en-US" sz="3600" b="1" smtClean="0">
                <a:sym typeface="+mn-ea"/>
              </a:rPr>
              <a:t>中国工程咨询协会专家委员会成员</a:t>
            </a:r>
            <a:br>
              <a:rPr lang="en-US" altLang="zh-CN" sz="3600" b="1" smtClean="0">
                <a:sym typeface="+mn-ea"/>
              </a:rPr>
            </a:br>
            <a:r>
              <a:rPr lang="en-US" altLang="zh-CN" sz="3600" b="1" smtClean="0">
                <a:sym typeface="+mn-ea"/>
              </a:rPr>
              <a:t>            </a:t>
            </a:r>
            <a:r>
              <a:rPr lang="zh-CN" altLang="en-US" sz="3600" b="1" smtClean="0">
                <a:sym typeface="+mn-ea"/>
              </a:rPr>
              <a:t>项目管理指导委员会副主任委员</a:t>
            </a:r>
            <a:br>
              <a:rPr lang="en-US" altLang="zh-CN" sz="3600" b="1" smtClean="0">
                <a:sym typeface="+mn-ea"/>
              </a:rPr>
            </a:br>
            <a:r>
              <a:rPr lang="zh-CN" altLang="en-US" sz="3600" b="1" smtClean="0">
                <a:sym typeface="+mn-ea"/>
              </a:rPr>
              <a:t>“国金管理”创始人</a:t>
            </a:r>
            <a:r>
              <a:rPr lang="en-US" altLang="zh-CN" sz="3600" b="1" smtClean="0">
                <a:sym typeface="+mn-ea"/>
              </a:rPr>
              <a:t>/</a:t>
            </a:r>
            <a:r>
              <a:rPr lang="zh-CN" altLang="en-US" sz="3600" b="1" smtClean="0">
                <a:sym typeface="+mn-ea"/>
              </a:rPr>
              <a:t>原董事长兼</a:t>
            </a:r>
            <a:r>
              <a:rPr lang="en-US" altLang="zh-CN" sz="3600" b="1" smtClean="0">
                <a:sym typeface="+mn-ea"/>
              </a:rPr>
              <a:t>CEO</a:t>
            </a:r>
            <a:br>
              <a:rPr lang="en-US" altLang="zh-CN" sz="3600" b="1" smtClean="0">
                <a:sym typeface="+mn-ea"/>
              </a:rPr>
            </a:br>
            <a:r>
              <a:rPr lang="zh-CN" altLang="en-US" sz="3600" b="1" smtClean="0">
                <a:sym typeface="+mn-ea"/>
              </a:rPr>
              <a:t>原中国建筑设计集团管理顾问</a:t>
            </a:r>
            <a:r>
              <a:rPr lang="en-US" altLang="zh-CN" sz="3600" b="1" smtClean="0">
                <a:sym typeface="+mn-ea"/>
              </a:rPr>
              <a:t>/</a:t>
            </a:r>
            <a:r>
              <a:rPr lang="zh-CN" altLang="en-US" sz="3600" b="1" smtClean="0">
                <a:sym typeface="+mn-ea"/>
              </a:rPr>
              <a:t>技术与管理委员会主任</a:t>
            </a:r>
            <a:br>
              <a:rPr lang="en-US" altLang="zh-CN" sz="3600" b="1" smtClean="0">
                <a:sym typeface="+mn-ea"/>
              </a:rPr>
            </a:br>
            <a:r>
              <a:rPr lang="zh-CN" altLang="en-US" sz="3600" b="1" smtClean="0">
                <a:sym typeface="+mn-ea"/>
              </a:rPr>
              <a:t>原中国工程咨询集团总经理</a:t>
            </a:r>
            <a:br>
              <a:rPr lang="zh-CN" altLang="en-US" sz="3600" b="1" smtClean="0">
                <a:sym typeface="+mn-ea"/>
              </a:rPr>
            </a:br>
            <a:r>
              <a:rPr lang="zh-CN" altLang="en-US" sz="3600" b="1" smtClean="0">
                <a:sym typeface="+mn-ea"/>
              </a:rPr>
              <a:t> 现维拓方恒国际建筑咨询（北京）有限公司总裁</a:t>
            </a:r>
            <a:endParaRPr lang="zh-CN" altLang="en-US" sz="3600" b="1" smtClean="0">
              <a:sym typeface="+mn-ea"/>
            </a:endParaRPr>
          </a:p>
          <a:p>
            <a:pPr marL="0" indent="0" algn="ctr">
              <a:buFont typeface="Arial" panose="020B0604020202020204" pitchFamily="34" charset="0"/>
              <a:buNone/>
            </a:pPr>
            <a:endParaRPr lang="zh-CN" altLang="en-US" sz="3600" b="1" smtClean="0">
              <a:sym typeface="+mn-ea"/>
            </a:endParaRPr>
          </a:p>
          <a:p>
            <a:pPr marL="0" indent="0" algn="ctr">
              <a:buFont typeface="Arial" panose="020B0604020202020204" pitchFamily="34" charset="0"/>
              <a:buNone/>
            </a:pPr>
            <a:r>
              <a:rPr lang="zh-CN" altLang="en-US" sz="3600" b="1" smtClean="0">
                <a:sym typeface="+mn-ea"/>
              </a:rPr>
              <a:t>教学服务及咨询电话</a:t>
            </a:r>
            <a:r>
              <a:rPr lang="en-US" altLang="zh-CN" sz="3600" b="1" smtClean="0">
                <a:sym typeface="+mn-ea"/>
              </a:rPr>
              <a:t>13681326112</a:t>
            </a:r>
            <a:br>
              <a:rPr lang="zh-CN" altLang="en-US" sz="3600" b="1" smtClean="0">
                <a:sym typeface="+mn-ea"/>
              </a:rPr>
            </a:br>
            <a:endParaRPr lang="en-US" altLang="zh-CN" sz="3600" b="1" dirty="0" smtClean="0"/>
          </a:p>
          <a:p>
            <a:pPr marL="0" indent="0" algn="ctr">
              <a:buFont typeface="Arial" panose="020B0604020202020204" pitchFamily="34" charset="0"/>
              <a:buNone/>
            </a:pPr>
            <a:endParaRPr lang="en-US" altLang="zh-CN" sz="3600" b="1" dirty="0" smtClean="0"/>
          </a:p>
          <a:p>
            <a:pPr marL="0" indent="0" algn="ctr">
              <a:buFont typeface="Arial" panose="020B0604020202020204" pitchFamily="34" charset="0"/>
              <a:buNone/>
            </a:pPr>
            <a:endParaRPr lang="zh-CN" altLang="en-US" sz="36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3"/>
          <p:cNvSpPr>
            <a:spLocks noGrp="1"/>
          </p:cNvSpPr>
          <p:nvPr>
            <p:ph type="title"/>
          </p:nvPr>
        </p:nvSpPr>
        <p:spPr>
          <a:xfrm>
            <a:off x="0" y="1916113"/>
            <a:ext cx="9144000" cy="4941887"/>
          </a:xfrm>
        </p:spPr>
        <p:txBody>
          <a:bodyPr>
            <a:normAutofit fontScale="90000"/>
          </a:bodyPr>
          <a:lstStyle/>
          <a:p>
            <a:pPr algn="l">
              <a:buFont typeface="Arial" panose="020B0604020202020204" pitchFamily="34" charset="0"/>
              <a:buNone/>
              <a:defRPr/>
            </a:pPr>
            <a:br>
              <a:rPr lang="en-US" altLang="zh-CN" sz="3200" dirty="0" smtClean="0"/>
            </a:br>
            <a:br>
              <a:rPr lang="en-US" altLang="zh-CN" sz="3200" dirty="0" smtClean="0"/>
            </a:br>
            <a:br>
              <a:rPr lang="en-US" altLang="zh-CN" sz="3200" dirty="0" smtClean="0"/>
            </a:br>
            <a:r>
              <a:rPr lang="en-US" altLang="zh-CN" sz="2200" dirty="0" smtClean="0"/>
              <a:t>   </a:t>
            </a:r>
            <a:br>
              <a:rPr lang="en-US" altLang="zh-CN" sz="2200" dirty="0" smtClean="0"/>
            </a:br>
            <a:r>
              <a:rPr lang="en-US" altLang="zh-CN" sz="2200" dirty="0"/>
              <a:t> </a:t>
            </a:r>
            <a:r>
              <a:rPr lang="en-US" altLang="zh-CN" sz="2200" dirty="0" smtClean="0"/>
              <a:t>   </a:t>
            </a:r>
            <a:br>
              <a:rPr lang="en-US" altLang="zh-CN" sz="2200" dirty="0" smtClean="0"/>
            </a:br>
            <a:r>
              <a:rPr lang="en-US" altLang="zh-CN" sz="2200" b="1" dirty="0" smtClean="0"/>
              <a:t>    1</a:t>
            </a:r>
            <a:r>
              <a:rPr lang="zh-CN" altLang="en-US" sz="2200" b="1" dirty="0" smtClean="0"/>
              <a:t>、对</a:t>
            </a:r>
            <a:r>
              <a:rPr lang="en-US" altLang="zh-CN" sz="2200" b="1" dirty="0" smtClean="0"/>
              <a:t>EPC</a:t>
            </a:r>
            <a:r>
              <a:rPr lang="zh-CN" altLang="en-US" sz="2200" b="1" dirty="0" smtClean="0"/>
              <a:t>与</a:t>
            </a:r>
            <a:r>
              <a:rPr lang="en-US" altLang="zh-CN" sz="2200" b="1" dirty="0" smtClean="0"/>
              <a:t>P&amp;+B</a:t>
            </a:r>
            <a:r>
              <a:rPr lang="zh-CN" altLang="en-US" sz="2200" b="1" dirty="0" smtClean="0"/>
              <a:t>两类合同名称译法进行比较就可以发现问题：</a:t>
            </a:r>
            <a:br>
              <a:rPr lang="en-US" altLang="zh-CN" sz="2200" b="1" dirty="0" smtClean="0"/>
            </a:br>
            <a:r>
              <a:rPr lang="en-US" altLang="zh-CN" sz="2200" b="1" dirty="0" smtClean="0"/>
              <a:t>    Engineering ≠ Design</a:t>
            </a:r>
            <a:r>
              <a:rPr lang="zh-CN" altLang="en-US" sz="2200" b="1" dirty="0" smtClean="0"/>
              <a:t>（在涵盖范围上</a:t>
            </a:r>
            <a:r>
              <a:rPr lang="en-US" altLang="zh-CN" sz="2200" b="1" dirty="0" smtClean="0"/>
              <a:t>Design</a:t>
            </a:r>
            <a:r>
              <a:rPr lang="zh-CN" altLang="en-US" sz="2200" b="1" dirty="0" smtClean="0"/>
              <a:t>﹥</a:t>
            </a:r>
            <a:r>
              <a:rPr lang="en-US" altLang="zh-CN" sz="2200" b="1" dirty="0" smtClean="0"/>
              <a:t>Engineering</a:t>
            </a:r>
            <a:r>
              <a:rPr lang="zh-CN" altLang="en-US" sz="2200" b="1" dirty="0" smtClean="0"/>
              <a:t>）</a:t>
            </a:r>
            <a:br>
              <a:rPr lang="en-US" altLang="zh-CN" sz="2200" b="1" dirty="0" smtClean="0"/>
            </a:br>
            <a:r>
              <a:rPr lang="en-US" altLang="zh-CN" sz="2200" b="1" dirty="0" smtClean="0"/>
              <a:t>    Construction ≠ Build  </a:t>
            </a:r>
            <a:r>
              <a:rPr lang="zh-CN" altLang="en-US" sz="2200" b="1" dirty="0" smtClean="0"/>
              <a:t>（在涵盖范围上</a:t>
            </a:r>
            <a:r>
              <a:rPr lang="en-US" altLang="zh-CN" sz="2200" b="1" dirty="0" smtClean="0"/>
              <a:t>Construction</a:t>
            </a:r>
            <a:r>
              <a:rPr lang="zh-CN" altLang="en-US" sz="2200" b="1" dirty="0" smtClean="0"/>
              <a:t> ﹥</a:t>
            </a:r>
            <a:r>
              <a:rPr lang="en-US" altLang="zh-CN" sz="2200" b="1" dirty="0" smtClean="0"/>
              <a:t>Build</a:t>
            </a:r>
            <a:r>
              <a:rPr lang="zh-CN" altLang="en-US" sz="2200" b="1" dirty="0" smtClean="0"/>
              <a:t> ）</a:t>
            </a:r>
            <a:br>
              <a:rPr lang="en-US" altLang="zh-CN" sz="2200" b="1" dirty="0" smtClean="0"/>
            </a:br>
            <a:r>
              <a:rPr lang="en-US" altLang="zh-CN" sz="2200" b="1" dirty="0" smtClean="0"/>
              <a:t>    2</a:t>
            </a:r>
            <a:r>
              <a:rPr lang="zh-CN" altLang="en-US" sz="2200" b="1" dirty="0" smtClean="0"/>
              <a:t>、在</a:t>
            </a:r>
            <a:r>
              <a:rPr lang="en-US" altLang="zh-CN" sz="2200" b="1" dirty="0" smtClean="0"/>
              <a:t>EPC</a:t>
            </a:r>
            <a:r>
              <a:rPr lang="zh-CN" altLang="en-US" sz="2200" b="1" dirty="0" smtClean="0"/>
              <a:t>项目中一般不包括需要进行“项目设计”的生产设备或工艺设备，可行性研究报告（含方案设计）获得批准后，只需再进行建设项目的“工程设计”（即</a:t>
            </a:r>
            <a:r>
              <a:rPr lang="en-US" altLang="zh-CN" sz="2200" b="1" dirty="0" smtClean="0"/>
              <a:t>Engineering</a:t>
            </a:r>
            <a:r>
              <a:rPr lang="zh-CN" altLang="en-US" sz="2200" b="1" dirty="0" smtClean="0"/>
              <a:t>）就可开工建设。而在</a:t>
            </a:r>
            <a:r>
              <a:rPr lang="en-US" altLang="zh-CN" sz="2200" b="1" dirty="0" smtClean="0"/>
              <a:t>P&amp;D+B</a:t>
            </a:r>
            <a:r>
              <a:rPr lang="zh-CN" altLang="en-US" sz="2200" b="1" dirty="0" smtClean="0"/>
              <a:t>项目中，工程总承包商一般须承担项目中重要的生产或工艺设备的“项目设计”，而此设计将包括设备本身的初始设计，其范围是无法用工程设计（</a:t>
            </a:r>
            <a:r>
              <a:rPr lang="en-US" altLang="zh-CN" sz="2200" b="1" dirty="0" smtClean="0"/>
              <a:t>Engineering</a:t>
            </a:r>
            <a:r>
              <a:rPr lang="zh-CN" altLang="en-US" sz="2200" b="1" dirty="0" smtClean="0"/>
              <a:t>）涵盖的，所以只能使用更加宽泛的“设计”（</a:t>
            </a:r>
            <a:r>
              <a:rPr lang="en-US" altLang="zh-CN" sz="2200" b="1" dirty="0" smtClean="0"/>
              <a:t>Design</a:t>
            </a:r>
            <a:r>
              <a:rPr lang="zh-CN" altLang="en-US" sz="2200" b="1" dirty="0" smtClean="0"/>
              <a:t>）一词进行表述。</a:t>
            </a:r>
            <a:br>
              <a:rPr lang="en-US" altLang="zh-CN" sz="2200" b="1" dirty="0" smtClean="0"/>
            </a:br>
            <a:r>
              <a:rPr lang="en-US" altLang="zh-CN" sz="2200" b="1" dirty="0" smtClean="0"/>
              <a:t>    3</a:t>
            </a:r>
            <a:r>
              <a:rPr lang="zh-CN" altLang="en-US" sz="2200" b="1" dirty="0" smtClean="0"/>
              <a:t>、</a:t>
            </a:r>
            <a:r>
              <a:rPr lang="en-US" altLang="zh-CN" sz="2200" b="1" dirty="0" smtClean="0"/>
              <a:t>CNAEC</a:t>
            </a:r>
            <a:r>
              <a:rPr lang="zh-CN" altLang="en-US" sz="2200" b="1" dirty="0" smtClean="0"/>
              <a:t>对</a:t>
            </a:r>
            <a:r>
              <a:rPr lang="en-US" altLang="zh-CN" sz="2200" b="1" dirty="0" smtClean="0"/>
              <a:t>EPC</a:t>
            </a:r>
            <a:r>
              <a:rPr lang="zh-CN" altLang="en-US" sz="2200" b="1" dirty="0" smtClean="0"/>
              <a:t>合同名称不精准的中文译法对全行业许多人误认为工程总承包方应该承担自方案设计、初步设计直至施工图设计的设计全过程产生了推波助澜的负面作用。</a:t>
            </a:r>
            <a:br>
              <a:rPr lang="en-US" altLang="zh-CN" sz="2200" b="1" dirty="0" smtClean="0"/>
            </a:br>
            <a:r>
              <a:rPr lang="zh-CN" altLang="en-US" sz="1800" b="1" dirty="0" smtClean="0">
                <a:solidFill>
                  <a:srgbClr val="FF0000"/>
                </a:solidFill>
              </a:rPr>
              <a:t>***对“</a:t>
            </a:r>
            <a:r>
              <a:rPr lang="en-US" altLang="zh-CN" sz="1800" b="1" dirty="0" smtClean="0">
                <a:solidFill>
                  <a:srgbClr val="FF0000"/>
                </a:solidFill>
              </a:rPr>
              <a:t>Design</a:t>
            </a:r>
            <a:r>
              <a:rPr lang="zh-CN" altLang="en-US" sz="1800" b="1" dirty="0" smtClean="0">
                <a:solidFill>
                  <a:srgbClr val="FF0000"/>
                </a:solidFill>
              </a:rPr>
              <a:t>”和“</a:t>
            </a:r>
            <a:r>
              <a:rPr lang="en-US" altLang="zh-CN" sz="1800" b="1" dirty="0" smtClean="0">
                <a:solidFill>
                  <a:srgbClr val="FF0000"/>
                </a:solidFill>
              </a:rPr>
              <a:t>Engineering</a:t>
            </a:r>
            <a:r>
              <a:rPr lang="zh-CN" altLang="en-US" sz="1800" b="1" dirty="0" smtClean="0">
                <a:solidFill>
                  <a:srgbClr val="FF0000"/>
                </a:solidFill>
              </a:rPr>
              <a:t>”两个称谓的使用应历史地去看：在</a:t>
            </a:r>
            <a:r>
              <a:rPr lang="en-US" altLang="zh-CN" sz="1800" b="1" dirty="0" smtClean="0">
                <a:solidFill>
                  <a:srgbClr val="FF0000"/>
                </a:solidFill>
              </a:rPr>
              <a:t>1999</a:t>
            </a:r>
            <a:r>
              <a:rPr lang="zh-CN" altLang="en-US" sz="1800" b="1" dirty="0" smtClean="0">
                <a:solidFill>
                  <a:srgbClr val="FF0000"/>
                </a:solidFill>
              </a:rPr>
              <a:t>年合同族系发布之前，甚至</a:t>
            </a:r>
            <a:r>
              <a:rPr lang="en-US" altLang="zh-CN" sz="1800" b="1" dirty="0" smtClean="0">
                <a:solidFill>
                  <a:srgbClr val="FF0000"/>
                </a:solidFill>
              </a:rPr>
              <a:t>FIDIC</a:t>
            </a:r>
            <a:r>
              <a:rPr lang="zh-CN" altLang="en-US" sz="1800" b="1" dirty="0" smtClean="0">
                <a:solidFill>
                  <a:srgbClr val="FF0000"/>
                </a:solidFill>
              </a:rPr>
              <a:t>组织也没有对两个称谓做精细的界定，凡涉及到“设计”，往往通用“</a:t>
            </a:r>
            <a:r>
              <a:rPr lang="en-US" altLang="zh-CN" sz="1800" b="1" dirty="0" smtClean="0">
                <a:solidFill>
                  <a:srgbClr val="FF0000"/>
                </a:solidFill>
              </a:rPr>
              <a:t>Design</a:t>
            </a:r>
            <a:r>
              <a:rPr lang="zh-CN" altLang="en-US" sz="1800" b="1" dirty="0" smtClean="0">
                <a:solidFill>
                  <a:srgbClr val="FF0000"/>
                </a:solidFill>
              </a:rPr>
              <a:t>”进行表述，但随着</a:t>
            </a:r>
            <a:r>
              <a:rPr lang="en-US" altLang="zh-CN" sz="1800" b="1" dirty="0" smtClean="0">
                <a:solidFill>
                  <a:srgbClr val="FF0000"/>
                </a:solidFill>
              </a:rPr>
              <a:t>99</a:t>
            </a:r>
            <a:r>
              <a:rPr lang="zh-CN" altLang="en-US" sz="1800" b="1" dirty="0" smtClean="0">
                <a:solidFill>
                  <a:srgbClr val="FF0000"/>
                </a:solidFill>
              </a:rPr>
              <a:t>年合同族系发布而采用了两个不同的称谓后，则应严格地对此加以区分。</a:t>
            </a:r>
            <a:br>
              <a:rPr lang="en-US" altLang="zh-CN" sz="1800" b="1" dirty="0" smtClean="0">
                <a:solidFill>
                  <a:srgbClr val="FF0000"/>
                </a:solidFill>
              </a:rPr>
            </a:br>
            <a:r>
              <a:rPr lang="zh-CN" altLang="en-US" sz="1800" b="1" dirty="0" smtClean="0">
                <a:solidFill>
                  <a:srgbClr val="FF0000"/>
                </a:solidFill>
              </a:rPr>
              <a:t>***按照</a:t>
            </a:r>
            <a:r>
              <a:rPr lang="en-US" altLang="zh-CN" sz="1800" b="1" dirty="0" smtClean="0">
                <a:solidFill>
                  <a:srgbClr val="FF0000"/>
                </a:solidFill>
              </a:rPr>
              <a:t>FIDIC</a:t>
            </a:r>
            <a:r>
              <a:rPr lang="zh-CN" altLang="en-US" sz="1800" b="1" dirty="0" smtClean="0">
                <a:solidFill>
                  <a:srgbClr val="FF0000"/>
                </a:solidFill>
              </a:rPr>
              <a:t>组织的习惯做法：新的标准文件发布后，为使以老文件所签合同仍能实施，并不“即行废止”原已发布的老文件，这就出现了“</a:t>
            </a:r>
            <a:r>
              <a:rPr lang="en-US" altLang="zh-CN" sz="1800" b="1" dirty="0" smtClean="0">
                <a:solidFill>
                  <a:srgbClr val="FF0000"/>
                </a:solidFill>
              </a:rPr>
              <a:t>EPC</a:t>
            </a:r>
            <a:r>
              <a:rPr lang="zh-CN" altLang="en-US" sz="1800" b="1" dirty="0">
                <a:solidFill>
                  <a:srgbClr val="FF0000"/>
                </a:solidFill>
              </a:rPr>
              <a:t>”</a:t>
            </a:r>
            <a:r>
              <a:rPr lang="zh-CN" altLang="en-US" sz="1800" b="1" dirty="0" smtClean="0">
                <a:solidFill>
                  <a:srgbClr val="FF0000"/>
                </a:solidFill>
              </a:rPr>
              <a:t>与“</a:t>
            </a:r>
            <a:r>
              <a:rPr lang="en-US" altLang="zh-CN" sz="1800" b="1" dirty="0" smtClean="0">
                <a:solidFill>
                  <a:srgbClr val="FF0000"/>
                </a:solidFill>
              </a:rPr>
              <a:t>D+B</a:t>
            </a:r>
            <a:r>
              <a:rPr lang="zh-CN" altLang="en-US" sz="1800" b="1" dirty="0" smtClean="0">
                <a:solidFill>
                  <a:srgbClr val="FF0000"/>
                </a:solidFill>
              </a:rPr>
              <a:t>”并存的情况，这也是住建部某些部门不确切地认为“</a:t>
            </a:r>
            <a:r>
              <a:rPr lang="en-US" altLang="zh-CN" sz="1800" b="1" dirty="0" smtClean="0">
                <a:solidFill>
                  <a:srgbClr val="FF0000"/>
                </a:solidFill>
              </a:rPr>
              <a:t>D+B</a:t>
            </a:r>
            <a:r>
              <a:rPr lang="zh-CN" altLang="en-US" sz="1800" b="1" dirty="0" smtClean="0">
                <a:solidFill>
                  <a:srgbClr val="FF0000"/>
                </a:solidFill>
              </a:rPr>
              <a:t>”等同于“</a:t>
            </a:r>
            <a:r>
              <a:rPr lang="en-US" altLang="zh-CN" sz="1800" b="1" dirty="0" smtClean="0">
                <a:solidFill>
                  <a:srgbClr val="FF0000"/>
                </a:solidFill>
              </a:rPr>
              <a:t>EPC</a:t>
            </a:r>
            <a:r>
              <a:rPr lang="zh-CN" altLang="en-US" sz="1800" b="1" dirty="0" smtClean="0">
                <a:solidFill>
                  <a:srgbClr val="FF0000"/>
                </a:solidFill>
              </a:rPr>
              <a:t>”的另一个原因。所以</a:t>
            </a:r>
            <a:r>
              <a:rPr lang="en-US" altLang="zh-CN" sz="1800" b="1" dirty="0" smtClean="0">
                <a:solidFill>
                  <a:srgbClr val="FF0000"/>
                </a:solidFill>
              </a:rPr>
              <a:t>99</a:t>
            </a:r>
            <a:r>
              <a:rPr lang="zh-CN" altLang="en-US" sz="1800" b="1" dirty="0" smtClean="0">
                <a:solidFill>
                  <a:srgbClr val="FF0000"/>
                </a:solidFill>
              </a:rPr>
              <a:t>年之后不应再使用“</a:t>
            </a:r>
            <a:r>
              <a:rPr lang="en-US" altLang="zh-CN" sz="1800" b="1" dirty="0" smtClean="0">
                <a:solidFill>
                  <a:srgbClr val="FF0000"/>
                </a:solidFill>
              </a:rPr>
              <a:t>D+B</a:t>
            </a:r>
            <a:r>
              <a:rPr lang="zh-CN" altLang="en-US" sz="1800" b="1" dirty="0" smtClean="0">
                <a:solidFill>
                  <a:srgbClr val="FF0000"/>
                </a:solidFill>
              </a:rPr>
              <a:t>”文件。</a:t>
            </a:r>
            <a:br>
              <a:rPr lang="en-US" altLang="zh-CN" sz="1300" b="1" dirty="0" smtClean="0">
                <a:solidFill>
                  <a:srgbClr val="FF0000"/>
                </a:solidFill>
              </a:rPr>
            </a:br>
            <a:br>
              <a:rPr lang="en-US" altLang="zh-CN" sz="2200" b="1" dirty="0" smtClean="0"/>
            </a:br>
            <a:br>
              <a:rPr lang="en-US" altLang="zh-CN" sz="2000" b="1" dirty="0" smtClean="0"/>
            </a:br>
            <a:br>
              <a:rPr lang="en-US" altLang="zh-CN" sz="2800" b="1" dirty="0" smtClean="0"/>
            </a:br>
            <a:br>
              <a:rPr lang="en-US" altLang="zh-CN" sz="3200" dirty="0" smtClean="0"/>
            </a:br>
            <a:br>
              <a:rPr lang="en-US" altLang="zh-CN" sz="3200" dirty="0" smtClean="0"/>
            </a:br>
            <a:endParaRPr lang="zh-CN" altLang="en-US" sz="3200" dirty="0" smtClean="0"/>
          </a:p>
        </p:txBody>
      </p:sp>
      <p:sp>
        <p:nvSpPr>
          <p:cNvPr id="15363" name="内容占位符 4"/>
          <p:cNvSpPr>
            <a:spLocks noGrp="1"/>
          </p:cNvSpPr>
          <p:nvPr>
            <p:ph sz="half" idx="1"/>
          </p:nvPr>
        </p:nvSpPr>
        <p:spPr>
          <a:xfrm>
            <a:off x="179388" y="188913"/>
            <a:ext cx="4392612" cy="1511300"/>
          </a:xfrm>
        </p:spPr>
        <p:txBody>
          <a:bodyPr>
            <a:normAutofit fontScale="77500" lnSpcReduction="20000"/>
          </a:bodyPr>
          <a:lstStyle/>
          <a:p>
            <a:pPr>
              <a:buFont typeface="Arial" panose="020B0604020202020204" pitchFamily="34" charset="0"/>
              <a:buNone/>
              <a:defRPr/>
            </a:pPr>
            <a:r>
              <a:rPr lang="en-US" altLang="zh-CN" sz="2000" b="1" dirty="0" smtClean="0"/>
              <a:t>EPC</a:t>
            </a:r>
            <a:r>
              <a:rPr lang="zh-CN" altLang="en-US" sz="2000" b="1" dirty="0" smtClean="0"/>
              <a:t>的英文原文为</a:t>
            </a:r>
            <a:r>
              <a:rPr lang="en-US" altLang="zh-CN" sz="2000" b="1" dirty="0" smtClean="0"/>
              <a:t>:</a:t>
            </a:r>
            <a:endParaRPr lang="en-US" altLang="zh-CN" sz="2000" b="1" dirty="0" smtClean="0"/>
          </a:p>
          <a:p>
            <a:pPr>
              <a:buFont typeface="Arial" panose="020B0604020202020204" pitchFamily="34" charset="0"/>
              <a:buNone/>
              <a:defRPr/>
            </a:pPr>
            <a:r>
              <a:rPr lang="en-US" altLang="zh-CN" sz="2000" b="1" dirty="0" smtClean="0">
                <a:solidFill>
                  <a:srgbClr val="FF0000"/>
                </a:solidFill>
              </a:rPr>
              <a:t>Engineering </a:t>
            </a:r>
            <a:r>
              <a:rPr lang="en-US" altLang="zh-CN" sz="2000" b="1" dirty="0" smtClean="0"/>
              <a:t>, Procurement &amp; </a:t>
            </a:r>
            <a:r>
              <a:rPr lang="en-US" altLang="zh-CN" sz="2000" b="1" dirty="0" smtClean="0">
                <a:solidFill>
                  <a:srgbClr val="FF0000"/>
                </a:solidFill>
              </a:rPr>
              <a:t>Construction</a:t>
            </a:r>
            <a:endParaRPr lang="en-US" altLang="zh-CN" sz="2000" b="1" dirty="0" smtClean="0">
              <a:solidFill>
                <a:srgbClr val="FF0000"/>
              </a:solidFill>
            </a:endParaRPr>
          </a:p>
          <a:p>
            <a:pPr>
              <a:buFont typeface="Arial" panose="020B0604020202020204" pitchFamily="34" charset="0"/>
              <a:buNone/>
              <a:defRPr/>
            </a:pPr>
            <a:r>
              <a:rPr lang="en-US" altLang="zh-CN" sz="2000" b="1" dirty="0" smtClean="0"/>
              <a:t>CNAEC</a:t>
            </a:r>
            <a:r>
              <a:rPr lang="zh-CN" altLang="en-US" sz="2000" b="1" dirty="0" smtClean="0"/>
              <a:t>（中咨协会）中文译法：</a:t>
            </a:r>
            <a:endParaRPr lang="en-US" altLang="zh-CN" sz="2000" b="1" dirty="0" smtClean="0"/>
          </a:p>
          <a:p>
            <a:pPr>
              <a:buFont typeface="Arial" panose="020B0604020202020204" pitchFamily="34" charset="0"/>
              <a:buNone/>
              <a:defRPr/>
            </a:pPr>
            <a:r>
              <a:rPr lang="zh-CN" altLang="en-US" sz="2000" b="1" dirty="0" smtClean="0"/>
              <a:t>“</a:t>
            </a:r>
            <a:r>
              <a:rPr lang="zh-CN" altLang="en-US" sz="2000" b="1" dirty="0" smtClean="0">
                <a:solidFill>
                  <a:srgbClr val="FF0000"/>
                </a:solidFill>
              </a:rPr>
              <a:t>设计</a:t>
            </a:r>
            <a:r>
              <a:rPr lang="zh-CN" altLang="en-US" sz="2000" b="1" dirty="0" smtClean="0"/>
              <a:t>、采购</a:t>
            </a:r>
            <a:r>
              <a:rPr lang="zh-CN" altLang="en-US" sz="2000" b="1" dirty="0" smtClean="0">
                <a:solidFill>
                  <a:srgbClr val="FF0000"/>
                </a:solidFill>
              </a:rPr>
              <a:t>与施工</a:t>
            </a:r>
            <a:r>
              <a:rPr lang="zh-CN" altLang="en-US" sz="2000" b="1" dirty="0" smtClean="0"/>
              <a:t>”</a:t>
            </a:r>
            <a:endParaRPr lang="en-US" altLang="zh-CN" sz="2000" b="1" dirty="0" smtClean="0"/>
          </a:p>
          <a:p>
            <a:pPr>
              <a:buFont typeface="Arial" panose="020B0604020202020204" pitchFamily="34" charset="0"/>
              <a:buNone/>
              <a:defRPr/>
            </a:pPr>
            <a:r>
              <a:rPr lang="zh-CN" altLang="en-US" sz="2000" b="1" dirty="0" smtClean="0"/>
              <a:t>但精准的中文译法应为：</a:t>
            </a:r>
            <a:endParaRPr lang="en-US" altLang="zh-CN" sz="2000" b="1" dirty="0" smtClean="0"/>
          </a:p>
          <a:p>
            <a:pPr>
              <a:buFont typeface="Arial" panose="020B0604020202020204" pitchFamily="34" charset="0"/>
              <a:buNone/>
              <a:defRPr/>
            </a:pPr>
            <a:r>
              <a:rPr lang="zh-CN" altLang="en-US" sz="2000" b="1" dirty="0" smtClean="0"/>
              <a:t>“工程设计、采购与建造”</a:t>
            </a:r>
            <a:endParaRPr lang="zh-CN" altLang="en-US" sz="2000" b="1" dirty="0" smtClean="0"/>
          </a:p>
        </p:txBody>
      </p:sp>
      <p:sp>
        <p:nvSpPr>
          <p:cNvPr id="15364" name="内容占位符 5"/>
          <p:cNvSpPr>
            <a:spLocks noGrp="1"/>
          </p:cNvSpPr>
          <p:nvPr>
            <p:ph sz="half" idx="2"/>
          </p:nvPr>
        </p:nvSpPr>
        <p:spPr>
          <a:xfrm>
            <a:off x="4787900" y="188913"/>
            <a:ext cx="3887788" cy="1511300"/>
          </a:xfrm>
        </p:spPr>
        <p:txBody>
          <a:bodyPr>
            <a:normAutofit fontScale="77500" lnSpcReduction="20000"/>
          </a:bodyPr>
          <a:lstStyle/>
          <a:p>
            <a:pPr>
              <a:buFont typeface="Arial" panose="020B0604020202020204" pitchFamily="34" charset="0"/>
              <a:buNone/>
              <a:defRPr/>
            </a:pPr>
            <a:r>
              <a:rPr lang="en-US" altLang="zh-CN" sz="2100" b="1" dirty="0" smtClean="0"/>
              <a:t>P&amp;D+B</a:t>
            </a:r>
            <a:r>
              <a:rPr lang="zh-CN" altLang="en-US" sz="2100" b="1" dirty="0" smtClean="0"/>
              <a:t>的英文原文为</a:t>
            </a:r>
            <a:r>
              <a:rPr lang="en-US" altLang="zh-CN" sz="2100" b="1" dirty="0" smtClean="0"/>
              <a:t>:</a:t>
            </a:r>
            <a:endParaRPr lang="en-US" altLang="zh-CN" sz="2100" b="1" dirty="0" smtClean="0"/>
          </a:p>
          <a:p>
            <a:pPr>
              <a:buFont typeface="Arial" panose="020B0604020202020204" pitchFamily="34" charset="0"/>
              <a:buNone/>
              <a:defRPr/>
            </a:pPr>
            <a:r>
              <a:rPr lang="en-US" altLang="zh-CN" sz="2100" b="1" dirty="0" smtClean="0"/>
              <a:t>Plant  &amp; </a:t>
            </a:r>
            <a:r>
              <a:rPr lang="en-US" altLang="zh-CN" sz="2100" b="1" dirty="0" smtClean="0">
                <a:solidFill>
                  <a:srgbClr val="FF0000"/>
                </a:solidFill>
              </a:rPr>
              <a:t>Design-Build</a:t>
            </a:r>
            <a:endParaRPr lang="en-US" altLang="zh-CN" sz="2100" b="1" dirty="0" smtClean="0">
              <a:solidFill>
                <a:srgbClr val="FF0000"/>
              </a:solidFill>
            </a:endParaRPr>
          </a:p>
          <a:p>
            <a:pPr>
              <a:buFont typeface="Arial" panose="020B0604020202020204" pitchFamily="34" charset="0"/>
              <a:buNone/>
              <a:defRPr/>
            </a:pPr>
            <a:r>
              <a:rPr lang="en-US" altLang="zh-CN" sz="2100" b="1" dirty="0" smtClean="0"/>
              <a:t>CNAEC</a:t>
            </a:r>
            <a:r>
              <a:rPr lang="zh-CN" altLang="en-US" sz="2100" b="1" dirty="0" smtClean="0"/>
              <a:t> （中咨协会）中文译法：</a:t>
            </a:r>
            <a:endParaRPr lang="en-US" altLang="zh-CN" sz="2100" b="1" dirty="0" smtClean="0"/>
          </a:p>
          <a:p>
            <a:pPr>
              <a:buFont typeface="Arial" panose="020B0604020202020204" pitchFamily="34" charset="0"/>
              <a:buNone/>
              <a:defRPr/>
            </a:pPr>
            <a:r>
              <a:rPr lang="zh-CN" altLang="en-US" sz="2100" b="1" dirty="0" smtClean="0"/>
              <a:t>“生产设备、</a:t>
            </a:r>
            <a:r>
              <a:rPr lang="zh-CN" altLang="en-US" sz="2100" b="1" dirty="0" smtClean="0">
                <a:solidFill>
                  <a:srgbClr val="FF0000"/>
                </a:solidFill>
              </a:rPr>
              <a:t>设计与施工</a:t>
            </a:r>
            <a:r>
              <a:rPr lang="zh-CN" altLang="en-US" sz="2100" b="1" dirty="0" smtClean="0"/>
              <a:t>”</a:t>
            </a:r>
            <a:endParaRPr lang="zh-CN" altLang="en-US" sz="2100" b="1" dirty="0" smtClean="0"/>
          </a:p>
          <a:p>
            <a:pPr>
              <a:buFont typeface="Arial" panose="020B0604020202020204" pitchFamily="34" charset="0"/>
              <a:buNone/>
              <a:defRPr/>
            </a:pPr>
            <a:r>
              <a:rPr lang="zh-CN" altLang="en-US" sz="2100" b="1" dirty="0" smtClean="0"/>
              <a:t>此译法已较为精确，但在国内使用</a:t>
            </a:r>
            <a:endParaRPr lang="en-US" altLang="zh-CN" sz="2100" b="1" dirty="0" smtClean="0"/>
          </a:p>
          <a:p>
            <a:pPr>
              <a:buFont typeface="Arial" panose="020B0604020202020204" pitchFamily="34" charset="0"/>
              <a:buNone/>
              <a:defRPr/>
            </a:pPr>
            <a:r>
              <a:rPr lang="zh-CN" altLang="en-US" sz="2100" b="1" dirty="0" smtClean="0"/>
              <a:t>应注意区分工厂设备与建筑设备</a:t>
            </a:r>
            <a:endParaRPr lang="zh-CN" altLang="en-US" sz="2100" b="1" dirty="0" smtClean="0"/>
          </a:p>
          <a:p>
            <a:pPr>
              <a:buFont typeface="Arial" panose="020B0604020202020204" pitchFamily="34" charset="0"/>
              <a:buNone/>
              <a:defRPr/>
            </a:pPr>
            <a:endParaRPr lang="en-US" altLang="zh-CN" sz="20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468313" y="115888"/>
            <a:ext cx="8280400" cy="144462"/>
          </a:xfrm>
        </p:spPr>
        <p:txBody>
          <a:bodyPr>
            <a:normAutofit fontScale="90000"/>
          </a:bodyPr>
          <a:lstStyle/>
          <a:p>
            <a:pPr algn="l"/>
            <a:br>
              <a:rPr lang="en-US" altLang="zh-CN" sz="2800" b="1" smtClean="0"/>
            </a:br>
            <a:r>
              <a:rPr lang="en-US" altLang="zh-CN" sz="2800" b="1" smtClean="0"/>
              <a:t> </a:t>
            </a:r>
            <a:br>
              <a:rPr lang="en-US" altLang="zh-CN" sz="2800" b="1" smtClean="0"/>
            </a:br>
            <a:r>
              <a:rPr lang="en-US" altLang="zh-CN" sz="2400" b="1" smtClean="0"/>
              <a:t> </a:t>
            </a:r>
            <a:br>
              <a:rPr lang="en-US" altLang="zh-CN" sz="2400" b="1" smtClean="0"/>
            </a:br>
            <a:br>
              <a:rPr lang="en-US" altLang="zh-CN" sz="2400" b="1" smtClean="0"/>
            </a:br>
            <a:br>
              <a:rPr lang="en-US" altLang="zh-CN" sz="2400" b="1" smtClean="0"/>
            </a:br>
            <a:br>
              <a:rPr lang="en-US" altLang="zh-CN" sz="2800" b="1" smtClean="0"/>
            </a:br>
            <a:br>
              <a:rPr lang="zh-CN" altLang="zh-CN" smtClean="0"/>
            </a:br>
            <a:endParaRPr lang="zh-CN" altLang="en-US" smtClean="0"/>
          </a:p>
        </p:txBody>
      </p:sp>
      <p:sp>
        <p:nvSpPr>
          <p:cNvPr id="14339" name="内容占位符 2"/>
          <p:cNvSpPr>
            <a:spLocks noGrp="1"/>
          </p:cNvSpPr>
          <p:nvPr>
            <p:ph idx="1"/>
          </p:nvPr>
        </p:nvSpPr>
        <p:spPr>
          <a:xfrm>
            <a:off x="250825" y="115888"/>
            <a:ext cx="8713788" cy="6742112"/>
          </a:xfrm>
        </p:spPr>
        <p:txBody>
          <a:bodyPr/>
          <a:lstStyle/>
          <a:p>
            <a:pPr latinLnBrk="1">
              <a:buFont typeface="Arial" panose="020B0604020202020204" pitchFamily="34" charset="0"/>
              <a:buNone/>
            </a:pPr>
            <a:r>
              <a:rPr lang="en-US" altLang="zh-CN" sz="2400" b="1" smtClean="0"/>
              <a:t> </a:t>
            </a:r>
            <a:r>
              <a:rPr lang="zh-CN" altLang="en-US" sz="2400" b="1" smtClean="0"/>
              <a:t>（三）</a:t>
            </a:r>
            <a:r>
              <a:rPr lang="zh-CN" altLang="zh-CN" sz="2400" b="1" smtClean="0"/>
              <a:t>试点推动建筑师</a:t>
            </a:r>
            <a:r>
              <a:rPr lang="zh-CN" altLang="en-US" sz="2400" b="1" smtClean="0"/>
              <a:t>（可扩展至工艺师）负</a:t>
            </a:r>
            <a:r>
              <a:rPr lang="zh-CN" altLang="zh-CN" sz="2400" b="1" smtClean="0"/>
              <a:t>责制</a:t>
            </a:r>
            <a:endParaRPr lang="en-US" altLang="zh-CN" sz="2400" b="1" smtClean="0"/>
          </a:p>
          <a:p>
            <a:pPr latinLnBrk="1">
              <a:buFont typeface="Arial" panose="020B0604020202020204" pitchFamily="34" charset="0"/>
              <a:buNone/>
            </a:pPr>
            <a:r>
              <a:rPr lang="en-US" altLang="zh-CN" sz="2000" b="1" smtClean="0"/>
              <a:t>    </a:t>
            </a:r>
            <a:r>
              <a:rPr lang="zh-CN" altLang="zh-CN" sz="2000" b="1" smtClean="0"/>
              <a:t>部建设市场监管司</a:t>
            </a:r>
            <a:r>
              <a:rPr lang="en-US" altLang="zh-CN" sz="2000" b="1" smtClean="0"/>
              <a:t>2017</a:t>
            </a:r>
            <a:r>
              <a:rPr lang="zh-CN" altLang="zh-CN" sz="2000" b="1" smtClean="0"/>
              <a:t>年</a:t>
            </a:r>
            <a:r>
              <a:rPr lang="en-US" altLang="zh-CN" sz="2000" b="1" smtClean="0"/>
              <a:t>12</a:t>
            </a:r>
            <a:r>
              <a:rPr lang="zh-CN" altLang="zh-CN" sz="2000" b="1" smtClean="0"/>
              <a:t>月</a:t>
            </a:r>
            <a:r>
              <a:rPr lang="en-US" altLang="zh-CN" sz="2000" b="1" smtClean="0"/>
              <a:t>17</a:t>
            </a:r>
            <a:r>
              <a:rPr lang="zh-CN" altLang="zh-CN" sz="2000" b="1" smtClean="0"/>
              <a:t>日发布了《关于在民用建筑工程中推进</a:t>
            </a:r>
            <a:endParaRPr lang="en-US" altLang="zh-CN" sz="2000" b="1" smtClean="0"/>
          </a:p>
          <a:p>
            <a:pPr latinLnBrk="1">
              <a:buFont typeface="Arial" panose="020B0604020202020204" pitchFamily="34" charset="0"/>
              <a:buNone/>
            </a:pPr>
            <a:r>
              <a:rPr lang="zh-CN" altLang="zh-CN" sz="2000" b="1" smtClean="0"/>
              <a:t>建筑师负责制的指导意见（征求意见稿）》，提出：“推进建筑师负责制，</a:t>
            </a:r>
            <a:endParaRPr lang="en-US" altLang="zh-CN" sz="2000" b="1" smtClean="0"/>
          </a:p>
          <a:p>
            <a:pPr latinLnBrk="1">
              <a:buFont typeface="Arial" panose="020B0604020202020204" pitchFamily="34" charset="0"/>
              <a:buNone/>
            </a:pPr>
            <a:r>
              <a:rPr lang="zh-CN" altLang="zh-CN" sz="2000" b="1" smtClean="0">
                <a:solidFill>
                  <a:srgbClr val="FF0000"/>
                </a:solidFill>
              </a:rPr>
              <a:t>充分发挥建筑师主导作用，鼓励提供全过程工程咨询服务，</a:t>
            </a:r>
            <a:r>
              <a:rPr lang="zh-CN" altLang="zh-CN" sz="2000" b="1" smtClean="0"/>
              <a:t>”“推进民用建</a:t>
            </a:r>
            <a:endParaRPr lang="en-US" altLang="zh-CN" sz="2000" b="1" smtClean="0"/>
          </a:p>
          <a:p>
            <a:pPr latinLnBrk="1">
              <a:buFont typeface="Arial" panose="020B0604020202020204" pitchFamily="34" charset="0"/>
              <a:buNone/>
            </a:pPr>
            <a:r>
              <a:rPr lang="zh-CN" altLang="zh-CN" sz="2000" b="1" smtClean="0"/>
              <a:t>筑工程全寿命周期设计咨询管理服务，从设计阶段开始，由建筑师负责统筹</a:t>
            </a:r>
            <a:endParaRPr lang="en-US" altLang="zh-CN" sz="2000" b="1" smtClean="0"/>
          </a:p>
          <a:p>
            <a:pPr latinLnBrk="1">
              <a:buFont typeface="Arial" panose="020B0604020202020204" pitchFamily="34" charset="0"/>
              <a:buNone/>
            </a:pPr>
            <a:r>
              <a:rPr lang="zh-CN" altLang="zh-CN" sz="2000" b="1" smtClean="0"/>
              <a:t>协调各专业设计、咨询机构及设备供应商的设计咨询管理服务，在此基础上</a:t>
            </a:r>
            <a:endParaRPr lang="en-US" altLang="zh-CN" sz="2000" b="1" smtClean="0"/>
          </a:p>
          <a:p>
            <a:pPr latinLnBrk="1">
              <a:buFont typeface="Arial" panose="020B0604020202020204" pitchFamily="34" charset="0"/>
              <a:buNone/>
            </a:pPr>
            <a:r>
              <a:rPr lang="zh-CN" altLang="zh-CN" sz="2000" b="1" smtClean="0"/>
              <a:t>逐步向规划、策划、施工、运维、改造、拆除等方面拓展建筑师服务内容，</a:t>
            </a:r>
            <a:endParaRPr lang="en-US" altLang="zh-CN" sz="2000" b="1" smtClean="0"/>
          </a:p>
          <a:p>
            <a:pPr latinLnBrk="1">
              <a:buFont typeface="Arial" panose="020B0604020202020204" pitchFamily="34" charset="0"/>
              <a:buNone/>
            </a:pPr>
            <a:r>
              <a:rPr lang="zh-CN" altLang="zh-CN" sz="2000" b="1" smtClean="0"/>
              <a:t>发展民用建筑工程全过程建筑师负责制。”</a:t>
            </a:r>
            <a:r>
              <a:rPr lang="en-US" altLang="zh-CN" sz="2000" b="1" smtClean="0"/>
              <a:t> </a:t>
            </a:r>
            <a:r>
              <a:rPr lang="zh-CN" altLang="en-US" sz="2000" b="1" smtClean="0"/>
              <a:t>此项改革任务是政府整体思路中最为困难的一项任务，原因包括：</a:t>
            </a:r>
            <a:r>
              <a:rPr lang="en-US" altLang="zh-CN" sz="2000" b="1" smtClean="0"/>
              <a:t>1</a:t>
            </a:r>
            <a:r>
              <a:rPr lang="zh-CN" altLang="en-US" sz="2000" b="1" smtClean="0"/>
              <a:t>、我</a:t>
            </a:r>
            <a:endParaRPr lang="en-US" altLang="zh-CN" sz="2000" b="1" smtClean="0"/>
          </a:p>
          <a:p>
            <a:pPr latinLnBrk="1">
              <a:buFont typeface="Arial" panose="020B0604020202020204" pitchFamily="34" charset="0"/>
              <a:buNone/>
            </a:pPr>
            <a:r>
              <a:rPr lang="zh-CN" altLang="en-US" sz="2000" b="1" smtClean="0"/>
              <a:t>国设计企业的设计收费要远高于项目管理收费，而项目管理取费则偏低，设</a:t>
            </a:r>
            <a:endParaRPr lang="en-US" altLang="zh-CN" sz="2000" b="1" smtClean="0"/>
          </a:p>
          <a:p>
            <a:pPr latinLnBrk="1">
              <a:buFont typeface="Arial" panose="020B0604020202020204" pitchFamily="34" charset="0"/>
              <a:buNone/>
            </a:pPr>
            <a:r>
              <a:rPr lang="zh-CN" altLang="en-US" sz="2000" b="1" smtClean="0"/>
              <a:t>计单位缺少利益驱动；</a:t>
            </a:r>
            <a:r>
              <a:rPr lang="en-US" altLang="zh-CN" sz="2000" b="1" smtClean="0"/>
              <a:t>2</a:t>
            </a:r>
            <a:r>
              <a:rPr lang="zh-CN" altLang="en-US" sz="2000" b="1" smtClean="0"/>
              <a:t>、再有就是国内从未采用过</a:t>
            </a:r>
            <a:r>
              <a:rPr lang="en-US" altLang="zh-CN" sz="2000" b="1" smtClean="0"/>
              <a:t>D+M</a:t>
            </a:r>
            <a:r>
              <a:rPr lang="zh-CN" altLang="en-US" sz="2000" b="1" smtClean="0"/>
              <a:t>管理模式，造成设</a:t>
            </a:r>
            <a:endParaRPr lang="en-US" altLang="zh-CN" sz="2000" b="1" smtClean="0"/>
          </a:p>
          <a:p>
            <a:pPr latinLnBrk="1">
              <a:buFont typeface="Arial" panose="020B0604020202020204" pitchFamily="34" charset="0"/>
              <a:buNone/>
            </a:pPr>
            <a:r>
              <a:rPr lang="zh-CN" altLang="en-US" sz="2000" b="1" smtClean="0"/>
              <a:t>计单位普遍缺少此方面的实践，没有项目管理能力与经验的积累。</a:t>
            </a:r>
            <a:endParaRPr lang="en-US" altLang="zh-CN" sz="2000" b="1" smtClean="0"/>
          </a:p>
          <a:p>
            <a:pPr latinLnBrk="1">
              <a:buFont typeface="Arial" panose="020B0604020202020204" pitchFamily="34" charset="0"/>
              <a:buNone/>
            </a:pPr>
            <a:r>
              <a:rPr lang="zh-CN" altLang="en-US" sz="2000" b="1" smtClean="0"/>
              <a:t>    由于设计与管理合一可以减少总体的智力资源投入，只要解决了上述能力</a:t>
            </a:r>
            <a:endParaRPr lang="en-US" altLang="zh-CN" sz="2000" b="1" smtClean="0"/>
          </a:p>
          <a:p>
            <a:pPr latinLnBrk="1">
              <a:buFont typeface="Arial" panose="020B0604020202020204" pitchFamily="34" charset="0"/>
              <a:buNone/>
            </a:pPr>
            <a:r>
              <a:rPr lang="zh-CN" altLang="en-US" sz="2000" b="1" smtClean="0"/>
              <a:t>和经验积累的问题，其市场可行性还是较为现实的。</a:t>
            </a:r>
            <a:endParaRPr lang="en-US" altLang="zh-CN" sz="2000" b="1" smtClean="0"/>
          </a:p>
          <a:p>
            <a:pPr latinLnBrk="1">
              <a:buFont typeface="Arial" panose="020B0604020202020204" pitchFamily="34" charset="0"/>
              <a:buNone/>
            </a:pPr>
            <a:r>
              <a:rPr lang="en-US" altLang="zh-CN" sz="2000" b="1" smtClean="0"/>
              <a:t>    </a:t>
            </a:r>
            <a:r>
              <a:rPr lang="zh-CN" altLang="en-US" sz="2000" b="1" smtClean="0"/>
              <a:t>住建部虽然一直试图推行这一在国际上较为广泛采用且成熟有效的管理模</a:t>
            </a:r>
            <a:endParaRPr lang="en-US" altLang="zh-CN" sz="2000" b="1" smtClean="0"/>
          </a:p>
          <a:p>
            <a:pPr latinLnBrk="1">
              <a:buFont typeface="Arial" panose="020B0604020202020204" pitchFamily="34" charset="0"/>
              <a:buNone/>
            </a:pPr>
            <a:r>
              <a:rPr lang="zh-CN" altLang="en-US" sz="2000" b="1" smtClean="0"/>
              <a:t>式，但对推行的困难有着较为清楚的认识，在同一文件中提出：</a:t>
            </a:r>
            <a:r>
              <a:rPr lang="zh-CN" altLang="zh-CN" sz="2000" b="1" smtClean="0"/>
              <a:t>“</a:t>
            </a:r>
            <a:r>
              <a:rPr lang="zh-CN" altLang="zh-CN" sz="2000" b="1" smtClean="0">
                <a:solidFill>
                  <a:srgbClr val="FF0000"/>
                </a:solidFill>
              </a:rPr>
              <a:t>鼓励建筑</a:t>
            </a:r>
            <a:endParaRPr lang="en-US" altLang="zh-CN" sz="2000" b="1" smtClean="0">
              <a:solidFill>
                <a:srgbClr val="FF0000"/>
              </a:solidFill>
            </a:endParaRPr>
          </a:p>
          <a:p>
            <a:pPr latinLnBrk="1">
              <a:buFont typeface="Arial" panose="020B0604020202020204" pitchFamily="34" charset="0"/>
              <a:buNone/>
            </a:pPr>
            <a:r>
              <a:rPr lang="zh-CN" altLang="zh-CN" sz="2000" b="1" smtClean="0">
                <a:solidFill>
                  <a:srgbClr val="FF0000"/>
                </a:solidFill>
              </a:rPr>
              <a:t>师参与项目管理培训，增加项目管理实践，全面提升项目管理能力，提高市</a:t>
            </a:r>
            <a:endParaRPr lang="en-US" altLang="zh-CN" sz="2000" b="1" smtClean="0">
              <a:solidFill>
                <a:srgbClr val="FF0000"/>
              </a:solidFill>
            </a:endParaRPr>
          </a:p>
          <a:p>
            <a:pPr latinLnBrk="1">
              <a:buFont typeface="Arial" panose="020B0604020202020204" pitchFamily="34" charset="0"/>
              <a:buNone/>
            </a:pPr>
            <a:r>
              <a:rPr lang="zh-CN" altLang="zh-CN" sz="2000" b="1" smtClean="0">
                <a:solidFill>
                  <a:srgbClr val="FF0000"/>
                </a:solidFill>
              </a:rPr>
              <a:t>场对建筑师负责制的认可度。”</a:t>
            </a:r>
            <a:endParaRPr lang="en-US" altLang="zh-CN" sz="2000" b="1" smtClean="0">
              <a:solidFill>
                <a:srgbClr val="FF0000"/>
              </a:solidFill>
            </a:endParaRPr>
          </a:p>
          <a:p>
            <a:pPr latinLnBrk="1">
              <a:buFont typeface="Arial" panose="020B0604020202020204" pitchFamily="34" charset="0"/>
              <a:buNone/>
            </a:pPr>
            <a:endParaRPr lang="zh-CN" altLang="zh-CN" sz="2000" smtClean="0"/>
          </a:p>
          <a:p>
            <a:pPr>
              <a:buFont typeface="Arial" panose="020B0604020202020204" pitchFamily="34" charset="0"/>
              <a:buNone/>
            </a:pPr>
            <a:endParaRPr lang="zh-CN"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0" y="115888"/>
            <a:ext cx="8964613" cy="576262"/>
          </a:xfrm>
        </p:spPr>
        <p:txBody>
          <a:bodyPr>
            <a:normAutofit fontScale="90000"/>
          </a:bodyPr>
          <a:lstStyle/>
          <a:p>
            <a:br>
              <a:rPr lang="en-US" altLang="zh-CN" sz="2400" b="1" smtClean="0"/>
            </a:br>
            <a:r>
              <a:rPr lang="zh-CN" altLang="en-US" sz="2400" b="1" smtClean="0"/>
              <a:t>（四）</a:t>
            </a:r>
            <a:r>
              <a:rPr lang="zh-CN" altLang="zh-CN" sz="2400" b="1" smtClean="0"/>
              <a:t>借鉴国际经验及与国际项目管理接轨仍是改革的必经之路</a:t>
            </a:r>
            <a:br>
              <a:rPr lang="en-US" altLang="zh-CN" sz="2400" b="1" smtClean="0"/>
            </a:br>
            <a:endParaRPr lang="zh-CN" altLang="en-US" sz="2400" smtClean="0"/>
          </a:p>
        </p:txBody>
      </p:sp>
      <p:sp>
        <p:nvSpPr>
          <p:cNvPr id="15363" name="内容占位符 2"/>
          <p:cNvSpPr>
            <a:spLocks noGrp="1"/>
          </p:cNvSpPr>
          <p:nvPr>
            <p:ph idx="1"/>
          </p:nvPr>
        </p:nvSpPr>
        <p:spPr>
          <a:xfrm>
            <a:off x="468313" y="692150"/>
            <a:ext cx="8350250" cy="5905500"/>
          </a:xfrm>
        </p:spPr>
        <p:txBody>
          <a:bodyPr/>
          <a:lstStyle/>
          <a:p>
            <a:pPr>
              <a:buFont typeface="Arial" panose="020B0604020202020204" pitchFamily="34" charset="0"/>
              <a:buNone/>
            </a:pPr>
            <a:r>
              <a:rPr lang="en-US" altLang="zh-CN" sz="2000" b="1" smtClean="0"/>
              <a:t>1</a:t>
            </a:r>
            <a:r>
              <a:rPr lang="zh-CN" altLang="en-US" sz="2000" b="1" smtClean="0"/>
              <a:t>、</a:t>
            </a:r>
            <a:r>
              <a:rPr lang="zh-CN" altLang="zh-CN" sz="2000" b="1" smtClean="0"/>
              <a:t>我国改革开放以来对国际工程管理</a:t>
            </a:r>
            <a:r>
              <a:rPr lang="zh-CN" altLang="en-US" sz="2000" b="1" smtClean="0"/>
              <a:t>体系</a:t>
            </a:r>
            <a:r>
              <a:rPr lang="zh-CN" altLang="zh-CN" sz="2000" b="1" smtClean="0"/>
              <a:t>与惯例的</a:t>
            </a:r>
            <a:r>
              <a:rPr lang="zh-CN" altLang="en-US" sz="2000" b="1" smtClean="0"/>
              <a:t>成功</a:t>
            </a:r>
            <a:r>
              <a:rPr lang="zh-CN" altLang="zh-CN" sz="2000" b="1" smtClean="0"/>
              <a:t>借鉴</a:t>
            </a:r>
            <a:endParaRPr lang="en-US" altLang="zh-CN" sz="2000" b="1" smtClean="0"/>
          </a:p>
          <a:p>
            <a:pPr>
              <a:buFont typeface="Arial" panose="020B0604020202020204" pitchFamily="34" charset="0"/>
              <a:buNone/>
            </a:pPr>
            <a:r>
              <a:rPr lang="en-US" altLang="zh-CN" sz="2000" b="1" smtClean="0"/>
              <a:t>1</a:t>
            </a:r>
            <a:r>
              <a:rPr lang="zh-CN" altLang="en-US" sz="2000" b="1" smtClean="0"/>
              <a:t>）建设行业四项基本制度的建立：四项基本制度即项目法人责任制、合</a:t>
            </a:r>
            <a:endParaRPr lang="en-US" altLang="zh-CN" sz="2000" b="1" smtClean="0"/>
          </a:p>
          <a:p>
            <a:pPr>
              <a:buFont typeface="Arial" panose="020B0604020202020204" pitchFamily="34" charset="0"/>
              <a:buNone/>
            </a:pPr>
            <a:r>
              <a:rPr lang="zh-CN" altLang="en-US" sz="2000" b="1" smtClean="0"/>
              <a:t>同制、招投标制与建设监理制，大致起始于</a:t>
            </a:r>
            <a:r>
              <a:rPr lang="en-US" altLang="zh-CN" sz="2000" b="1" smtClean="0"/>
              <a:t>1980</a:t>
            </a:r>
            <a:r>
              <a:rPr lang="zh-CN" altLang="en-US" sz="2000" b="1" smtClean="0"/>
              <a:t>年代前半期。当时中国</a:t>
            </a:r>
            <a:endParaRPr lang="en-US" altLang="zh-CN" sz="2000" b="1" smtClean="0"/>
          </a:p>
          <a:p>
            <a:pPr>
              <a:buFont typeface="Arial" panose="020B0604020202020204" pitchFamily="34" charset="0"/>
              <a:buNone/>
            </a:pPr>
            <a:r>
              <a:rPr lang="zh-CN" altLang="en-US" sz="2000" b="1" smtClean="0"/>
              <a:t>尚处于全面的计划经济时期，对单一由国家提供建设资金的工程建设项</a:t>
            </a:r>
            <a:endParaRPr lang="en-US" altLang="zh-CN" sz="2000" b="1" smtClean="0"/>
          </a:p>
          <a:p>
            <a:pPr>
              <a:buFont typeface="Arial" panose="020B0604020202020204" pitchFamily="34" charset="0"/>
              <a:buNone/>
            </a:pPr>
            <a:r>
              <a:rPr lang="zh-CN" altLang="en-US" sz="2000" b="1" smtClean="0"/>
              <a:t>目，实行的是计划分配勘察设计施工任务，按国家统一制定的概预算定</a:t>
            </a:r>
            <a:endParaRPr lang="en-US" altLang="zh-CN" sz="2000" b="1" smtClean="0"/>
          </a:p>
          <a:p>
            <a:pPr>
              <a:buFont typeface="Arial" panose="020B0604020202020204" pitchFamily="34" charset="0"/>
              <a:buNone/>
            </a:pPr>
            <a:r>
              <a:rPr lang="zh-CN" altLang="en-US" sz="2000" b="1" smtClean="0"/>
              <a:t>额价格来结算投资，但因发生了中国对世界银行贷款的需求，就要建立</a:t>
            </a:r>
            <a:endParaRPr lang="en-US" altLang="zh-CN" sz="2000" b="1" smtClean="0"/>
          </a:p>
          <a:p>
            <a:pPr>
              <a:buFont typeface="Arial" panose="020B0604020202020204" pitchFamily="34" charset="0"/>
              <a:buNone/>
            </a:pPr>
            <a:r>
              <a:rPr lang="zh-CN" altLang="en-US" sz="2000" b="1" smtClean="0"/>
              <a:t>并实行上述基本制度，以符合多边援助银行的基本规则，非此无法获得</a:t>
            </a:r>
            <a:endParaRPr lang="en-US" altLang="zh-CN" sz="2000" b="1" smtClean="0"/>
          </a:p>
          <a:p>
            <a:pPr>
              <a:buFont typeface="Arial" panose="020B0604020202020204" pitchFamily="34" charset="0"/>
              <a:buNone/>
            </a:pPr>
            <a:r>
              <a:rPr lang="zh-CN" altLang="en-US" sz="2000" b="1" smtClean="0"/>
              <a:t>世行的贷款。至今这四项制度仍是我国建设行业法律法规体系的基本支</a:t>
            </a:r>
            <a:endParaRPr lang="en-US" altLang="zh-CN" sz="2000" b="1" smtClean="0"/>
          </a:p>
          <a:p>
            <a:pPr>
              <a:buFont typeface="Arial" panose="020B0604020202020204" pitchFamily="34" charset="0"/>
              <a:buNone/>
            </a:pPr>
            <a:r>
              <a:rPr lang="zh-CN" altLang="en-US" sz="2000" b="1" smtClean="0"/>
              <a:t>柱。</a:t>
            </a:r>
            <a:endParaRPr lang="en-US" altLang="zh-CN" sz="2000" b="1" smtClean="0"/>
          </a:p>
          <a:p>
            <a:pPr>
              <a:buFont typeface="Arial" panose="020B0604020202020204" pitchFamily="34" charset="0"/>
              <a:buNone/>
            </a:pPr>
            <a:r>
              <a:rPr lang="en-US" altLang="zh-CN" sz="2000" b="1" smtClean="0"/>
              <a:t> 2</a:t>
            </a:r>
            <a:r>
              <a:rPr lang="zh-CN" altLang="en-US" sz="2000" b="1" smtClean="0"/>
              <a:t>）从</a:t>
            </a:r>
            <a:r>
              <a:rPr lang="en-US" altLang="zh-CN" sz="2000" b="1" smtClean="0"/>
              <a:t>1980</a:t>
            </a:r>
            <a:r>
              <a:rPr lang="zh-CN" altLang="en-US" sz="2000" b="1" smtClean="0"/>
              <a:t>年代开始，中国在工程投资与建设领域成功借鉴了一些重要</a:t>
            </a:r>
            <a:endParaRPr lang="en-US" altLang="zh-CN" sz="2000" b="1" smtClean="0"/>
          </a:p>
          <a:p>
            <a:pPr>
              <a:buFont typeface="Arial" panose="020B0604020202020204" pitchFamily="34" charset="0"/>
              <a:buNone/>
            </a:pPr>
            <a:r>
              <a:rPr lang="zh-CN" altLang="en-US" sz="2000" b="1" smtClean="0"/>
              <a:t>的国际规范体系及相应的规范的惯例性文件，其中最为重要并影响至今</a:t>
            </a:r>
            <a:endParaRPr lang="en-US" altLang="zh-CN" sz="2000" b="1" smtClean="0"/>
          </a:p>
          <a:p>
            <a:pPr>
              <a:buFont typeface="Arial" panose="020B0604020202020204" pitchFamily="34" charset="0"/>
              <a:buNone/>
            </a:pPr>
            <a:r>
              <a:rPr lang="zh-CN" altLang="en-US" sz="2000" b="1" smtClean="0"/>
              <a:t>的主要是联合国工业发展组织（</a:t>
            </a:r>
            <a:r>
              <a:rPr lang="en-US" altLang="zh-CN" sz="2000" b="1" smtClean="0"/>
              <a:t>UNIDO</a:t>
            </a:r>
            <a:r>
              <a:rPr lang="zh-CN" altLang="en-US" sz="2000" b="1" smtClean="0"/>
              <a:t>）可行性研究报告编制指南</a:t>
            </a:r>
            <a:r>
              <a:rPr lang="en-US" altLang="zh-CN" sz="2000" b="1" smtClean="0"/>
              <a:t>/</a:t>
            </a:r>
            <a:r>
              <a:rPr lang="zh-CN" altLang="en-US" sz="2000" b="1" smtClean="0"/>
              <a:t>手册</a:t>
            </a:r>
            <a:endParaRPr lang="en-US" altLang="zh-CN" sz="2000" b="1" smtClean="0"/>
          </a:p>
          <a:p>
            <a:pPr>
              <a:buFont typeface="Arial" panose="020B0604020202020204" pitchFamily="34" charset="0"/>
              <a:buNone/>
            </a:pPr>
            <a:r>
              <a:rPr lang="zh-CN" altLang="en-US" sz="2000" b="1" smtClean="0"/>
              <a:t>与国际咨询工程师联合会（</a:t>
            </a:r>
            <a:r>
              <a:rPr lang="en-US" altLang="zh-CN" sz="2000" b="1" smtClean="0"/>
              <a:t>FIDIC</a:t>
            </a:r>
            <a:r>
              <a:rPr lang="zh-CN" altLang="en-US" sz="2000" b="1" smtClean="0"/>
              <a:t>）全套工程合同体系的引入。</a:t>
            </a:r>
            <a:endParaRPr lang="en-US" altLang="zh-CN" sz="2000" b="1" smtClean="0"/>
          </a:p>
          <a:p>
            <a:pPr>
              <a:buFont typeface="Arial" panose="020B0604020202020204" pitchFamily="34" charset="0"/>
              <a:buNone/>
            </a:pPr>
            <a:r>
              <a:rPr lang="en-US" altLang="zh-CN" sz="2000" b="1" smtClean="0"/>
              <a:t>      </a:t>
            </a:r>
            <a:r>
              <a:rPr lang="zh-CN" altLang="en-US" sz="2000" b="1" smtClean="0"/>
              <a:t>两个成熟体系及文件的借鉴大致起始于同一时期。这类借鉴基本都</a:t>
            </a:r>
            <a:endParaRPr lang="en-US" altLang="zh-CN" sz="2000" b="1" smtClean="0"/>
          </a:p>
          <a:p>
            <a:pPr>
              <a:buFont typeface="Arial" panose="020B0604020202020204" pitchFamily="34" charset="0"/>
              <a:buNone/>
            </a:pPr>
            <a:r>
              <a:rPr lang="zh-CN" altLang="en-US" sz="2000" b="1" smtClean="0"/>
              <a:t>是成功的，其中前者用于项目前期（即项目可行性研究报告获得投资人</a:t>
            </a:r>
            <a:endParaRPr lang="en-US" altLang="zh-CN" sz="2000" b="1" smtClean="0"/>
          </a:p>
          <a:p>
            <a:pPr>
              <a:buFont typeface="Arial" panose="020B0604020202020204" pitchFamily="34" charset="0"/>
              <a:buNone/>
            </a:pPr>
            <a:r>
              <a:rPr lang="zh-CN" altLang="en-US" sz="2000" b="1" smtClean="0"/>
              <a:t>决策层批复前的项目前期），而后者用于此后的项目建造</a:t>
            </a:r>
            <a:r>
              <a:rPr lang="en-US" altLang="zh-CN" sz="2000" b="1" smtClean="0"/>
              <a:t>/</a:t>
            </a:r>
            <a:r>
              <a:rPr lang="zh-CN" altLang="en-US" sz="2000" b="1" smtClean="0"/>
              <a:t>建筑期。</a:t>
            </a:r>
            <a:endParaRPr lang="zh-CN" altLang="en-US" sz="2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468313" y="115888"/>
            <a:ext cx="7991475" cy="73025"/>
          </a:xfrm>
        </p:spPr>
        <p:txBody>
          <a:bodyPr>
            <a:normAutofit fontScale="90000"/>
          </a:bodyPr>
          <a:lstStyle/>
          <a:p>
            <a:endParaRPr lang="zh-CN" altLang="en-US" sz="2400" smtClean="0"/>
          </a:p>
        </p:txBody>
      </p:sp>
      <p:sp>
        <p:nvSpPr>
          <p:cNvPr id="16387" name="内容占位符 2"/>
          <p:cNvSpPr>
            <a:spLocks noGrp="1"/>
          </p:cNvSpPr>
          <p:nvPr>
            <p:ph idx="1"/>
          </p:nvPr>
        </p:nvSpPr>
        <p:spPr>
          <a:xfrm>
            <a:off x="179388" y="188913"/>
            <a:ext cx="8785225" cy="6408737"/>
          </a:xfrm>
        </p:spPr>
        <p:txBody>
          <a:bodyPr/>
          <a:lstStyle/>
          <a:p>
            <a:pPr>
              <a:buFont typeface="Arial" panose="020B0604020202020204" pitchFamily="34" charset="0"/>
              <a:buNone/>
            </a:pPr>
            <a:r>
              <a:rPr lang="zh-CN" altLang="en-US" sz="2400" b="1" smtClean="0"/>
              <a:t>（四）</a:t>
            </a:r>
            <a:r>
              <a:rPr lang="zh-CN" altLang="zh-CN" sz="2400" b="1" smtClean="0"/>
              <a:t>借鉴国际经验及与国际项目管理接轨仍是改革的必经之路</a:t>
            </a:r>
            <a:endParaRPr lang="en-US" altLang="zh-CN" sz="2400" b="1" smtClean="0"/>
          </a:p>
          <a:p>
            <a:pPr>
              <a:buFont typeface="Arial" panose="020B0604020202020204" pitchFamily="34" charset="0"/>
              <a:buNone/>
            </a:pPr>
            <a:r>
              <a:rPr lang="en-US" altLang="zh-CN" sz="2000" b="1" smtClean="0"/>
              <a:t>    1</a:t>
            </a:r>
            <a:r>
              <a:rPr lang="zh-CN" altLang="en-US" sz="2000" b="1" smtClean="0"/>
              <a:t>、</a:t>
            </a:r>
            <a:r>
              <a:rPr lang="zh-CN" altLang="zh-CN" sz="2000" b="1" smtClean="0"/>
              <a:t>需要冷静看待我国的建筑业管理现状</a:t>
            </a:r>
            <a:endParaRPr lang="en-US" altLang="zh-CN" sz="2000" b="1" smtClean="0"/>
          </a:p>
          <a:p>
            <a:pPr>
              <a:buFont typeface="Arial" panose="020B0604020202020204" pitchFamily="34" charset="0"/>
              <a:buNone/>
            </a:pPr>
            <a:r>
              <a:rPr lang="zh-CN" altLang="en-US" sz="2000" b="1" smtClean="0"/>
              <a:t>    我国自上世纪八十年代就开始进行建筑业的管理改革，在建立建筑业投资</a:t>
            </a:r>
            <a:endParaRPr lang="en-US" altLang="zh-CN" sz="2000" b="1" smtClean="0"/>
          </a:p>
          <a:p>
            <a:pPr>
              <a:buFont typeface="Arial" panose="020B0604020202020204" pitchFamily="34" charset="0"/>
              <a:buNone/>
            </a:pPr>
            <a:r>
              <a:rPr lang="zh-CN" altLang="en-US" sz="2000" b="1" smtClean="0"/>
              <a:t>与建设管理的基本制度、即采用国际通行的惯例性文件方面取得了成功，但</a:t>
            </a:r>
            <a:endParaRPr lang="en-US" altLang="zh-CN" sz="2000" b="1" smtClean="0"/>
          </a:p>
          <a:p>
            <a:pPr>
              <a:buFont typeface="Arial" panose="020B0604020202020204" pitchFamily="34" charset="0"/>
              <a:buNone/>
            </a:pPr>
            <a:r>
              <a:rPr lang="zh-CN" altLang="en-US" sz="2000" b="1" smtClean="0"/>
              <a:t>在引入国际工程界具体做法方面却走了不少弯路：</a:t>
            </a:r>
            <a:endParaRPr lang="en-US" altLang="zh-CN" sz="2000" b="1" smtClean="0"/>
          </a:p>
          <a:p>
            <a:pPr>
              <a:buFont typeface="Arial" panose="020B0604020202020204" pitchFamily="34" charset="0"/>
              <a:buNone/>
            </a:pPr>
            <a:r>
              <a:rPr lang="en-US" altLang="zh-CN" sz="2000" b="1" smtClean="0"/>
              <a:t> </a:t>
            </a:r>
            <a:r>
              <a:rPr lang="zh-CN" altLang="en-US" sz="2000" b="1" smtClean="0"/>
              <a:t>①如最初设想引入的“工程项目全过程管理” 及工程管理顾问制度，偏差</a:t>
            </a:r>
            <a:endParaRPr lang="en-US" altLang="zh-CN" sz="2000" b="1" smtClean="0"/>
          </a:p>
          <a:p>
            <a:pPr>
              <a:buFont typeface="Arial" panose="020B0604020202020204" pitchFamily="34" charset="0"/>
              <a:buNone/>
            </a:pPr>
            <a:r>
              <a:rPr lang="zh-CN" altLang="en-US" sz="2000" b="1" smtClean="0"/>
              <a:t>为“建设监理制”，</a:t>
            </a:r>
            <a:r>
              <a:rPr lang="en-US" altLang="zh-CN" sz="2000" b="1" smtClean="0"/>
              <a:t>2003</a:t>
            </a:r>
            <a:r>
              <a:rPr lang="zh-CN" altLang="en-US" sz="2000" b="1" smtClean="0"/>
              <a:t>年住建部就发布了“培育和扶植工程项目管理企业</a:t>
            </a:r>
            <a:endParaRPr lang="en-US" altLang="zh-CN" sz="2000" b="1" smtClean="0"/>
          </a:p>
          <a:p>
            <a:pPr>
              <a:buFont typeface="Arial" panose="020B0604020202020204" pitchFamily="34" charset="0"/>
              <a:buNone/>
            </a:pPr>
            <a:r>
              <a:rPr lang="zh-CN" altLang="en-US" sz="2000" b="1" smtClean="0"/>
              <a:t>”的指导意见，十五年过去了，除个别企业实现了向全过程管理企业的转型</a:t>
            </a:r>
            <a:endParaRPr lang="en-US" altLang="zh-CN" sz="2000" b="1" smtClean="0"/>
          </a:p>
          <a:p>
            <a:pPr>
              <a:buFont typeface="Arial" panose="020B0604020202020204" pitchFamily="34" charset="0"/>
              <a:buNone/>
            </a:pPr>
            <a:r>
              <a:rPr lang="zh-CN" altLang="en-US" sz="2000" b="1" smtClean="0"/>
              <a:t>外，绝大多数咨询企业除更改了名字为“工程项目管理公司”外，实质能力</a:t>
            </a:r>
            <a:endParaRPr lang="en-US" altLang="zh-CN" sz="2000" b="1" smtClean="0"/>
          </a:p>
          <a:p>
            <a:pPr>
              <a:buFont typeface="Arial" panose="020B0604020202020204" pitchFamily="34" charset="0"/>
              <a:buNone/>
            </a:pPr>
            <a:r>
              <a:rPr lang="zh-CN" altLang="en-US" sz="2000" b="1" smtClean="0"/>
              <a:t>并无改变；</a:t>
            </a:r>
            <a:endParaRPr lang="en-US" altLang="zh-CN" sz="2000" b="1" smtClean="0"/>
          </a:p>
          <a:p>
            <a:pPr>
              <a:buFont typeface="Arial" panose="020B0604020202020204" pitchFamily="34" charset="0"/>
              <a:buNone/>
            </a:pPr>
            <a:r>
              <a:rPr lang="zh-CN" altLang="en-US" sz="2000" b="1" smtClean="0"/>
              <a:t> ②再如工程总承包方式的推行，除工业项目的工程总承包尚较为规范外，因</a:t>
            </a:r>
            <a:endParaRPr lang="en-US" altLang="zh-CN" sz="2000" b="1" smtClean="0"/>
          </a:p>
          <a:p>
            <a:pPr>
              <a:buFont typeface="Arial" panose="020B0604020202020204" pitchFamily="34" charset="0"/>
              <a:buNone/>
            </a:pPr>
            <a:r>
              <a:rPr lang="zh-CN" altLang="en-US" sz="2000" b="1" smtClean="0"/>
              <a:t>没有清晰正确的国家规范指引，在其他领域的推行误区极多，大量号称采用</a:t>
            </a:r>
            <a:endParaRPr lang="en-US" altLang="zh-CN" sz="2000" b="1" smtClean="0"/>
          </a:p>
          <a:p>
            <a:pPr>
              <a:buFont typeface="Arial" panose="020B0604020202020204" pitchFamily="34" charset="0"/>
              <a:buNone/>
            </a:pPr>
            <a:r>
              <a:rPr lang="zh-CN" altLang="en-US" sz="2000" b="1" smtClean="0"/>
              <a:t>了工程总承包模式的项目大规模失控，成了假“</a:t>
            </a:r>
            <a:r>
              <a:rPr lang="en-US" altLang="zh-CN" sz="2000" b="1" smtClean="0"/>
              <a:t>EPC</a:t>
            </a:r>
            <a:r>
              <a:rPr lang="zh-CN" altLang="en-US" sz="2000" b="1" smtClean="0"/>
              <a:t>”、伪“</a:t>
            </a:r>
            <a:r>
              <a:rPr lang="en-US" altLang="zh-CN" sz="2000" b="1" smtClean="0"/>
              <a:t>EPC</a:t>
            </a:r>
            <a:r>
              <a:rPr lang="zh-CN" altLang="en-US" sz="2000" b="1" smtClean="0"/>
              <a:t>”；</a:t>
            </a:r>
            <a:endParaRPr lang="en-US" altLang="zh-CN" sz="2000" b="1" smtClean="0"/>
          </a:p>
          <a:p>
            <a:pPr>
              <a:buFont typeface="Arial" panose="020B0604020202020204" pitchFamily="34" charset="0"/>
              <a:buNone/>
            </a:pPr>
            <a:r>
              <a:rPr lang="zh-CN" altLang="en-US" sz="2000" b="1" smtClean="0"/>
              <a:t> ③在工程项目实施建筑师负责制更是基本停留在设想与纸面上，试点都尚未</a:t>
            </a:r>
            <a:endParaRPr lang="en-US" altLang="zh-CN" sz="2000" b="1" smtClean="0"/>
          </a:p>
          <a:p>
            <a:pPr>
              <a:buFont typeface="Arial" panose="020B0604020202020204" pitchFamily="34" charset="0"/>
              <a:buNone/>
            </a:pPr>
            <a:r>
              <a:rPr lang="zh-CN" altLang="en-US" sz="2000" b="1" smtClean="0"/>
              <a:t>能进行。</a:t>
            </a:r>
            <a:endParaRPr lang="en-US" altLang="zh-CN" sz="2000" b="1" smtClean="0"/>
          </a:p>
          <a:p>
            <a:pPr>
              <a:buFont typeface="Arial" panose="020B0604020202020204" pitchFamily="34" charset="0"/>
              <a:buNone/>
            </a:pPr>
            <a:r>
              <a:rPr lang="zh-CN" altLang="en-US" sz="2000" b="1" smtClean="0"/>
              <a:t>    所以我们近十年来虽进行了不少举世瞩目的“大国重器”工程，但很多也</a:t>
            </a:r>
            <a:endParaRPr lang="en-US" altLang="zh-CN" sz="2000" b="1" smtClean="0"/>
          </a:p>
          <a:p>
            <a:pPr>
              <a:buFont typeface="Arial" panose="020B0604020202020204" pitchFamily="34" charset="0"/>
              <a:buNone/>
            </a:pPr>
            <a:r>
              <a:rPr lang="zh-CN" altLang="en-US" sz="2000" b="1" smtClean="0"/>
              <a:t>是在付出了本可避免的工期、造价、质量、生命的额外代价才完成的。</a:t>
            </a:r>
            <a:endParaRPr lang="zh-CN" altLang="en-US" sz="2000" b="1" smtClean="0"/>
          </a:p>
          <a:p>
            <a:pPr>
              <a:buFont typeface="Arial" panose="020B0604020202020204" pitchFamily="34" charset="0"/>
              <a:buNone/>
            </a:pPr>
            <a:endParaRPr lang="zh-CN" altLang="zh-CN" sz="2000" smtClean="0"/>
          </a:p>
          <a:p>
            <a:pPr>
              <a:buFont typeface="Arial" panose="020B0604020202020204" pitchFamily="34" charset="0"/>
              <a:buNone/>
            </a:pPr>
            <a:endParaRPr lang="en-US" altLang="zh-CN" sz="2000" b="1" smtClean="0"/>
          </a:p>
          <a:p>
            <a:pPr>
              <a:buFont typeface="Arial" panose="020B0604020202020204" pitchFamily="34" charset="0"/>
              <a:buNone/>
            </a:pPr>
            <a:endParaRPr lang="zh-CN"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0" y="274638"/>
            <a:ext cx="8893175" cy="561975"/>
          </a:xfrm>
        </p:spPr>
        <p:txBody>
          <a:bodyPr>
            <a:normAutofit fontScale="90000"/>
          </a:bodyPr>
          <a:lstStyle/>
          <a:p>
            <a:br>
              <a:rPr lang="en-US" altLang="zh-CN" sz="2400" b="1" smtClean="0"/>
            </a:br>
            <a:br>
              <a:rPr lang="en-US" altLang="zh-CN" sz="2400" b="1" smtClean="0"/>
            </a:br>
            <a:r>
              <a:rPr lang="zh-CN" altLang="en-US" sz="2400" b="1" smtClean="0"/>
              <a:t> （四）</a:t>
            </a:r>
            <a:r>
              <a:rPr lang="zh-CN" altLang="zh-CN" sz="2400" b="1" smtClean="0"/>
              <a:t>借鉴国际经验及与国际项目管理接轨仍是改革的必经之路</a:t>
            </a:r>
            <a:br>
              <a:rPr lang="zh-CN" altLang="zh-CN" smtClean="0"/>
            </a:br>
            <a:endParaRPr lang="zh-CN" altLang="en-US" smtClean="0"/>
          </a:p>
        </p:txBody>
      </p:sp>
      <p:sp>
        <p:nvSpPr>
          <p:cNvPr id="17411" name="内容占位符 2"/>
          <p:cNvSpPr>
            <a:spLocks noGrp="1"/>
          </p:cNvSpPr>
          <p:nvPr>
            <p:ph idx="1"/>
          </p:nvPr>
        </p:nvSpPr>
        <p:spPr>
          <a:xfrm>
            <a:off x="179388" y="765175"/>
            <a:ext cx="8785225" cy="5903913"/>
          </a:xfrm>
        </p:spPr>
        <p:txBody>
          <a:bodyPr>
            <a:normAutofit fontScale="85000" lnSpcReduction="20000"/>
          </a:bodyPr>
          <a:lstStyle/>
          <a:p>
            <a:pPr>
              <a:buFont typeface="Arial" panose="020B0604020202020204" pitchFamily="34" charset="0"/>
              <a:buNone/>
            </a:pPr>
            <a:r>
              <a:rPr lang="en-US" altLang="zh-CN" sz="2000" b="1" smtClean="0"/>
              <a:t>3</a:t>
            </a:r>
            <a:r>
              <a:rPr lang="zh-CN" altLang="en-US" sz="2000" b="1" smtClean="0"/>
              <a:t>、</a:t>
            </a:r>
            <a:r>
              <a:rPr lang="zh-CN" altLang="zh-CN" sz="2000" b="1" smtClean="0"/>
              <a:t>建筑业改革</a:t>
            </a:r>
            <a:r>
              <a:rPr lang="zh-CN" altLang="en-US" sz="2000" b="1" smtClean="0"/>
              <a:t>与转型的</a:t>
            </a:r>
            <a:r>
              <a:rPr lang="zh-CN" altLang="zh-CN" sz="2000" b="1" smtClean="0"/>
              <a:t>思路就是</a:t>
            </a:r>
            <a:r>
              <a:rPr lang="zh-CN" altLang="en-US" sz="2000" b="1" smtClean="0"/>
              <a:t>继续</a:t>
            </a:r>
            <a:r>
              <a:rPr lang="zh-CN" altLang="zh-CN" sz="2000" b="1" smtClean="0"/>
              <a:t>与国际工程管理惯例的接轨</a:t>
            </a:r>
            <a:endParaRPr lang="en-US" altLang="zh-CN" sz="2000" b="1" smtClean="0"/>
          </a:p>
          <a:p>
            <a:pPr>
              <a:buFont typeface="Arial" panose="020B0604020202020204" pitchFamily="34" charset="0"/>
              <a:buNone/>
            </a:pPr>
            <a:r>
              <a:rPr lang="zh-CN" altLang="en-US" sz="2000" b="1" smtClean="0"/>
              <a:t>    从前述三个建设领域改革或转型的方向我们可以看到三个等式：</a:t>
            </a:r>
            <a:endParaRPr lang="en-US" altLang="zh-CN" sz="2000" b="1" smtClean="0"/>
          </a:p>
          <a:p>
            <a:pPr>
              <a:buFont typeface="Arial" panose="020B0604020202020204" pitchFamily="34" charset="0"/>
              <a:buNone/>
            </a:pPr>
            <a:r>
              <a:rPr lang="zh-CN" altLang="en-US" sz="2000" b="1" smtClean="0"/>
              <a:t>①工程项目全过程管理 </a:t>
            </a:r>
            <a:r>
              <a:rPr lang="en-US" altLang="zh-CN" sz="2000" b="1" smtClean="0"/>
              <a:t>= </a:t>
            </a:r>
            <a:r>
              <a:rPr lang="zh-CN" altLang="en-US" sz="2000" b="1" smtClean="0"/>
              <a:t>国际工程投资与管理界的由顾问单位承担工程项目</a:t>
            </a:r>
            <a:endParaRPr lang="en-US" altLang="zh-CN" sz="2000" b="1" smtClean="0"/>
          </a:p>
          <a:p>
            <a:pPr>
              <a:buFont typeface="Arial" panose="020B0604020202020204" pitchFamily="34" charset="0"/>
              <a:buNone/>
            </a:pPr>
            <a:r>
              <a:rPr lang="zh-CN" altLang="en-US" sz="2000" b="1" smtClean="0"/>
              <a:t>                                         的全过程管理，即采用</a:t>
            </a:r>
            <a:r>
              <a:rPr lang="en-US" altLang="zh-CN" sz="2000" b="1" smtClean="0"/>
              <a:t>FIDIC</a:t>
            </a:r>
            <a:r>
              <a:rPr lang="zh-CN" altLang="en-US" sz="2000" b="1" smtClean="0"/>
              <a:t>规范合同文本中的</a:t>
            </a:r>
            <a:endParaRPr lang="en-US" altLang="zh-CN" sz="2000" b="1" smtClean="0"/>
          </a:p>
          <a:p>
            <a:pPr>
              <a:buFont typeface="Arial" panose="020B0604020202020204" pitchFamily="34" charset="0"/>
              <a:buNone/>
            </a:pPr>
            <a:r>
              <a:rPr lang="en-US" altLang="zh-CN" sz="2000" b="1" smtClean="0"/>
              <a:t>                                         </a:t>
            </a:r>
            <a:r>
              <a:rPr lang="zh-CN" altLang="en-US" sz="2000" b="1" smtClean="0"/>
              <a:t>“施工合同条件（红皮书），并由</a:t>
            </a:r>
            <a:r>
              <a:rPr lang="en-US" altLang="zh-CN" sz="2000" b="1" smtClean="0"/>
              <a:t>FIDIC</a:t>
            </a:r>
            <a:r>
              <a:rPr lang="zh-CN" altLang="en-US" sz="2000" b="1" smtClean="0"/>
              <a:t>工程师</a:t>
            </a:r>
            <a:endParaRPr lang="en-US" altLang="zh-CN" sz="2000" b="1" smtClean="0"/>
          </a:p>
          <a:p>
            <a:pPr>
              <a:buFont typeface="Arial" panose="020B0604020202020204" pitchFamily="34" charset="0"/>
              <a:buNone/>
            </a:pPr>
            <a:r>
              <a:rPr lang="zh-CN" altLang="en-US" sz="2000" b="1" smtClean="0"/>
              <a:t>                                         担任建造期中的核心管理者。</a:t>
            </a:r>
            <a:endParaRPr lang="en-US" altLang="zh-CN" sz="2000" b="1" smtClean="0"/>
          </a:p>
          <a:p>
            <a:pPr>
              <a:buFont typeface="Arial" panose="020B0604020202020204" pitchFamily="34" charset="0"/>
              <a:buNone/>
            </a:pPr>
            <a:r>
              <a:rPr lang="zh-CN" altLang="en-US" sz="2000" b="1" smtClean="0"/>
              <a:t>②工程总承包模式 </a:t>
            </a:r>
            <a:r>
              <a:rPr lang="en-US" altLang="zh-CN" sz="2000" b="1" smtClean="0"/>
              <a:t>= </a:t>
            </a:r>
            <a:r>
              <a:rPr lang="zh-CN" altLang="en-US" sz="2000" b="1" smtClean="0"/>
              <a:t>采用</a:t>
            </a:r>
            <a:r>
              <a:rPr lang="en-US" altLang="zh-CN" sz="2000" b="1" smtClean="0"/>
              <a:t>FIDIC99</a:t>
            </a:r>
            <a:r>
              <a:rPr lang="zh-CN" altLang="en-US" sz="2000" b="1" smtClean="0"/>
              <a:t>年合同族系中的“工程设计</a:t>
            </a:r>
            <a:r>
              <a:rPr lang="en-US" altLang="zh-CN" sz="2000" b="1" smtClean="0"/>
              <a:t>+</a:t>
            </a:r>
            <a:r>
              <a:rPr lang="zh-CN" altLang="en-US" sz="2000" b="1" smtClean="0"/>
              <a:t>采购</a:t>
            </a:r>
            <a:r>
              <a:rPr lang="en-US" altLang="zh-CN" sz="2000" b="1" smtClean="0"/>
              <a:t>+</a:t>
            </a:r>
            <a:r>
              <a:rPr lang="zh-CN" altLang="en-US" sz="2000" b="1" smtClean="0"/>
              <a:t>建造</a:t>
            </a:r>
            <a:endParaRPr lang="en-US" altLang="zh-CN" sz="2000" b="1" smtClean="0"/>
          </a:p>
          <a:p>
            <a:pPr>
              <a:buFont typeface="Arial" panose="020B0604020202020204" pitchFamily="34" charset="0"/>
              <a:buNone/>
            </a:pPr>
            <a:r>
              <a:rPr lang="zh-CN" altLang="en-US" sz="2000" b="1" smtClean="0"/>
              <a:t>                                  条件</a:t>
            </a:r>
            <a:r>
              <a:rPr lang="en-US" altLang="zh-CN" sz="2000" b="1" smtClean="0"/>
              <a:t>/EPC</a:t>
            </a:r>
            <a:r>
              <a:rPr lang="zh-CN" altLang="en-US" sz="2000" b="1" smtClean="0"/>
              <a:t>”规范合同文本（银皮书）。</a:t>
            </a:r>
            <a:endParaRPr lang="en-US" altLang="zh-CN" sz="2000" b="1" smtClean="0"/>
          </a:p>
          <a:p>
            <a:pPr>
              <a:buFont typeface="Arial" panose="020B0604020202020204" pitchFamily="34" charset="0"/>
              <a:buNone/>
            </a:pPr>
            <a:r>
              <a:rPr lang="zh-CN" altLang="en-US" sz="2000" b="1" smtClean="0"/>
              <a:t>③建筑师负责制</a:t>
            </a:r>
            <a:r>
              <a:rPr lang="en-US" altLang="zh-CN" sz="2000" b="1" smtClean="0"/>
              <a:t> = </a:t>
            </a:r>
            <a:r>
              <a:rPr lang="zh-CN" altLang="en-US" sz="2000" b="1" smtClean="0"/>
              <a:t>是国际工程常用的</a:t>
            </a:r>
            <a:r>
              <a:rPr lang="en-US" altLang="zh-CN" sz="2000" b="1" smtClean="0"/>
              <a:t>D+M</a:t>
            </a:r>
            <a:r>
              <a:rPr lang="zh-CN" altLang="en-US" sz="2000" b="1" smtClean="0"/>
              <a:t>（设计</a:t>
            </a:r>
            <a:r>
              <a:rPr lang="en-US" altLang="zh-CN" sz="2000" b="1" smtClean="0"/>
              <a:t>+</a:t>
            </a:r>
            <a:r>
              <a:rPr lang="zh-CN" altLang="en-US" sz="2000" b="1" smtClean="0"/>
              <a:t>管理）管理模式，由承担</a:t>
            </a:r>
            <a:endParaRPr lang="en-US" altLang="zh-CN" sz="2000" b="1" smtClean="0"/>
          </a:p>
          <a:p>
            <a:pPr>
              <a:buFont typeface="Arial" panose="020B0604020202020204" pitchFamily="34" charset="0"/>
              <a:buNone/>
            </a:pPr>
            <a:r>
              <a:rPr lang="zh-CN" altLang="en-US" sz="2000" b="1" smtClean="0"/>
              <a:t>                              项目全部设计的建筑师同时担任</a:t>
            </a:r>
            <a:r>
              <a:rPr lang="en-US" altLang="zh-CN" sz="2000" b="1" smtClean="0"/>
              <a:t>FIDIC</a:t>
            </a:r>
            <a:r>
              <a:rPr lang="zh-CN" altLang="en-US" sz="2000" b="1" smtClean="0"/>
              <a:t>工程师，在承担了</a:t>
            </a:r>
            <a:endParaRPr lang="en-US" altLang="zh-CN" sz="2000" b="1" smtClean="0"/>
          </a:p>
          <a:p>
            <a:pPr>
              <a:buFont typeface="Arial" panose="020B0604020202020204" pitchFamily="34" charset="0"/>
              <a:buNone/>
            </a:pPr>
            <a:r>
              <a:rPr lang="zh-CN" altLang="en-US" sz="2000" b="1" smtClean="0"/>
              <a:t>                              设计工作外也同时承担项目建造的管理工作。一般可采用</a:t>
            </a:r>
            <a:endParaRPr lang="en-US" altLang="zh-CN" sz="2000" b="1" smtClean="0"/>
          </a:p>
          <a:p>
            <a:pPr>
              <a:buFont typeface="Arial" panose="020B0604020202020204" pitchFamily="34" charset="0"/>
              <a:buNone/>
            </a:pPr>
            <a:r>
              <a:rPr lang="en-US" altLang="zh-CN" sz="2000" b="1" smtClean="0"/>
              <a:t>                               FIDIC</a:t>
            </a:r>
            <a:r>
              <a:rPr lang="zh-CN" altLang="en-US" sz="2000" b="1" smtClean="0"/>
              <a:t>“客户与咨询工程师的服务合同” （白皮书）。 </a:t>
            </a:r>
            <a:endParaRPr lang="en-US" altLang="zh-CN" sz="2000" b="1" smtClean="0"/>
          </a:p>
          <a:p>
            <a:pPr>
              <a:buFont typeface="Arial" panose="020B0604020202020204" pitchFamily="34" charset="0"/>
              <a:buNone/>
            </a:pPr>
            <a:r>
              <a:rPr lang="zh-CN" altLang="en-US" sz="2000" b="1" smtClean="0"/>
              <a:t>    这三个等式的左侧是我们目前改革转型的方向，右侧则无一例外的是国际</a:t>
            </a:r>
            <a:endParaRPr lang="en-US" altLang="zh-CN" sz="2000" b="1" smtClean="0"/>
          </a:p>
          <a:p>
            <a:pPr>
              <a:buFont typeface="Arial" panose="020B0604020202020204" pitchFamily="34" charset="0"/>
              <a:buNone/>
            </a:pPr>
            <a:r>
              <a:rPr lang="zh-CN" altLang="en-US" sz="2000" b="1" smtClean="0"/>
              <a:t>工程界的标准管理模式与规范的惯例性文件，所以我们可以说</a:t>
            </a:r>
            <a:r>
              <a:rPr lang="zh-CN" altLang="zh-CN" sz="2000" b="1" smtClean="0"/>
              <a:t>建筑业改革思</a:t>
            </a:r>
            <a:endParaRPr lang="en-US" altLang="zh-CN" sz="2000" b="1" smtClean="0"/>
          </a:p>
          <a:p>
            <a:pPr>
              <a:buFont typeface="Arial" panose="020B0604020202020204" pitchFamily="34" charset="0"/>
              <a:buNone/>
            </a:pPr>
            <a:r>
              <a:rPr lang="zh-CN" altLang="zh-CN" sz="2000" b="1" smtClean="0"/>
              <a:t>路就是</a:t>
            </a:r>
            <a:r>
              <a:rPr lang="zh-CN" altLang="en-US" sz="2000" b="1" smtClean="0"/>
              <a:t>继续</a:t>
            </a:r>
            <a:r>
              <a:rPr lang="zh-CN" altLang="zh-CN" sz="2000" b="1" smtClean="0"/>
              <a:t>与国际工程管理惯例的</a:t>
            </a:r>
            <a:r>
              <a:rPr lang="zh-CN" altLang="en-US" sz="2000" b="1" smtClean="0"/>
              <a:t>全面深入地</a:t>
            </a:r>
            <a:r>
              <a:rPr lang="zh-CN" altLang="zh-CN" sz="2000" b="1" smtClean="0"/>
              <a:t>接轨</a:t>
            </a:r>
            <a:r>
              <a:rPr lang="zh-CN" altLang="en-US" sz="2000" b="1" smtClean="0"/>
              <a:t>。因而我们今天的培训要</a:t>
            </a:r>
            <a:endParaRPr lang="en-US" altLang="zh-CN" sz="2000" b="1" smtClean="0"/>
          </a:p>
          <a:p>
            <a:pPr>
              <a:buFont typeface="Arial" panose="020B0604020202020204" pitchFamily="34" charset="0"/>
              <a:buNone/>
            </a:pPr>
            <a:r>
              <a:rPr lang="zh-CN" altLang="en-US" sz="2000" b="1" smtClean="0"/>
              <a:t>以对国际工程管理理论与行业惯例的讲授为准也就不足为奇了。</a:t>
            </a:r>
            <a:endParaRPr lang="en-US" altLang="zh-CN" sz="2000" b="1" smtClean="0"/>
          </a:p>
          <a:p>
            <a:pPr>
              <a:buFont typeface="Arial" panose="020B0604020202020204" pitchFamily="34" charset="0"/>
              <a:buNone/>
            </a:pPr>
            <a:br>
              <a:rPr lang="zh-CN" altLang="zh-CN" sz="2000" smtClean="0"/>
            </a:br>
            <a:endParaRPr lang="en-US" altLang="zh-CN" sz="2000" b="1" smtClean="0"/>
          </a:p>
          <a:p>
            <a:pPr>
              <a:buFont typeface="Arial" panose="020B0604020202020204" pitchFamily="34" charset="0"/>
              <a:buNone/>
            </a:pPr>
            <a:r>
              <a:rPr lang="en-US" altLang="zh-CN" sz="2000" b="1" smtClean="0"/>
              <a:t>                                         </a:t>
            </a:r>
            <a:endParaRPr lang="en-US" altLang="zh-CN" sz="2000" b="1" smtClean="0"/>
          </a:p>
          <a:p>
            <a:pPr>
              <a:buFont typeface="Arial" panose="020B0604020202020204" pitchFamily="34" charset="0"/>
              <a:buNone/>
            </a:pPr>
            <a:r>
              <a:rPr lang="en-US" altLang="zh-CN" sz="2000" b="1" smtClean="0"/>
              <a:t>                                         </a:t>
            </a:r>
            <a:endParaRPr lang="en-US" altLang="zh-CN" sz="2000" b="1" smtClean="0"/>
          </a:p>
          <a:p>
            <a:pPr>
              <a:buFont typeface="Arial" panose="020B0604020202020204" pitchFamily="34" charset="0"/>
              <a:buNone/>
            </a:pPr>
            <a:r>
              <a:rPr lang="en-US" altLang="zh-CN" sz="2000" b="1" smtClean="0"/>
              <a:t>                                          </a:t>
            </a:r>
            <a:endParaRPr lang="zh-CN" altLang="en-US" sz="2000"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3"/>
          <p:cNvSpPr>
            <a:spLocks noGrp="1"/>
          </p:cNvSpPr>
          <p:nvPr>
            <p:ph type="title"/>
          </p:nvPr>
        </p:nvSpPr>
        <p:spPr>
          <a:xfrm>
            <a:off x="107950" y="2781300"/>
            <a:ext cx="8785225" cy="3887788"/>
          </a:xfrm>
        </p:spPr>
        <p:txBody>
          <a:bodyPr>
            <a:normAutofit fontScale="90000"/>
          </a:bodyPr>
          <a:lstStyle/>
          <a:p>
            <a:pPr algn="l">
              <a:defRPr/>
            </a:pPr>
            <a:br>
              <a:rPr lang="en-US" altLang="zh-CN" sz="3200" dirty="0" smtClean="0"/>
            </a:br>
            <a:br>
              <a:rPr lang="en-US" altLang="zh-CN" sz="3200" dirty="0" smtClean="0"/>
            </a:br>
            <a:br>
              <a:rPr lang="en-US" altLang="zh-CN" sz="3200" dirty="0" smtClean="0"/>
            </a:br>
            <a:r>
              <a:rPr lang="en-US" altLang="zh-CN" sz="2200" dirty="0" smtClean="0"/>
              <a:t>   </a:t>
            </a:r>
            <a:br>
              <a:rPr lang="en-US" altLang="zh-CN" sz="2200" dirty="0" smtClean="0"/>
            </a:br>
            <a:r>
              <a:rPr lang="en-US" altLang="zh-CN" sz="2200" dirty="0"/>
              <a:t> </a:t>
            </a:r>
            <a:r>
              <a:rPr lang="en-US" altLang="zh-CN" sz="2200" dirty="0" smtClean="0"/>
              <a:t>   </a:t>
            </a:r>
            <a:r>
              <a:rPr lang="en-US" altLang="zh-CN" sz="2200" b="1" dirty="0" smtClean="0"/>
              <a:t>EPC</a:t>
            </a:r>
            <a:r>
              <a:rPr lang="zh-CN" altLang="en-US" sz="2200" b="1" dirty="0" smtClean="0"/>
              <a:t>与</a:t>
            </a:r>
            <a:r>
              <a:rPr lang="en-US" altLang="zh-CN" sz="2200" b="1" dirty="0" smtClean="0"/>
              <a:t>P&amp;+B</a:t>
            </a:r>
            <a:r>
              <a:rPr lang="zh-CN" altLang="en-US" sz="2200" b="1" dirty="0" smtClean="0"/>
              <a:t>两类合同名称译法的比较：</a:t>
            </a:r>
            <a:br>
              <a:rPr lang="en-US" altLang="zh-CN" sz="2200" b="1" dirty="0" smtClean="0"/>
            </a:br>
            <a:r>
              <a:rPr lang="en-US" altLang="zh-CN" sz="2200" b="1" dirty="0" smtClean="0"/>
              <a:t>    Engineering ≠ Design</a:t>
            </a:r>
            <a:r>
              <a:rPr lang="zh-CN" altLang="en-US" sz="2200" b="1" dirty="0" smtClean="0"/>
              <a:t>（在涵盖范围上</a:t>
            </a:r>
            <a:r>
              <a:rPr lang="en-US" altLang="zh-CN" sz="2200" b="1" dirty="0" smtClean="0"/>
              <a:t>Design</a:t>
            </a:r>
            <a:r>
              <a:rPr lang="zh-CN" altLang="en-US" sz="2200" b="1" dirty="0" smtClean="0"/>
              <a:t>﹥</a:t>
            </a:r>
            <a:r>
              <a:rPr lang="en-US" altLang="zh-CN" sz="2200" b="1" dirty="0" smtClean="0"/>
              <a:t>Engineering</a:t>
            </a:r>
            <a:r>
              <a:rPr lang="zh-CN" altLang="en-US" sz="2200" b="1" dirty="0" smtClean="0"/>
              <a:t>）</a:t>
            </a:r>
            <a:br>
              <a:rPr lang="en-US" altLang="zh-CN" sz="2200" b="1" dirty="0" smtClean="0"/>
            </a:br>
            <a:r>
              <a:rPr lang="en-US" altLang="zh-CN" sz="2200" b="1" dirty="0" smtClean="0"/>
              <a:t>    Construction ≠ Build  </a:t>
            </a:r>
            <a:r>
              <a:rPr lang="zh-CN" altLang="en-US" sz="2200" b="1" dirty="0" smtClean="0"/>
              <a:t>（在涵盖范围上</a:t>
            </a:r>
            <a:r>
              <a:rPr lang="en-US" altLang="zh-CN" sz="2200" b="1" dirty="0" smtClean="0"/>
              <a:t>Construction</a:t>
            </a:r>
            <a:r>
              <a:rPr lang="zh-CN" altLang="en-US" sz="2200" b="1" dirty="0" smtClean="0"/>
              <a:t> ﹥</a:t>
            </a:r>
            <a:r>
              <a:rPr lang="en-US" altLang="zh-CN" sz="2200" b="1" dirty="0" smtClean="0"/>
              <a:t>Build</a:t>
            </a:r>
            <a:r>
              <a:rPr lang="zh-CN" altLang="en-US" sz="2200" b="1" dirty="0" smtClean="0"/>
              <a:t> ）</a:t>
            </a:r>
            <a:br>
              <a:rPr lang="en-US" altLang="zh-CN" sz="2200" b="1" dirty="0" smtClean="0"/>
            </a:br>
            <a:r>
              <a:rPr lang="en-US" altLang="zh-CN" sz="2200" b="1" dirty="0" smtClean="0"/>
              <a:t>    </a:t>
            </a:r>
            <a:r>
              <a:rPr lang="zh-CN" altLang="en-US" sz="2200" b="1" dirty="0" smtClean="0"/>
              <a:t>在</a:t>
            </a:r>
            <a:r>
              <a:rPr lang="en-US" altLang="zh-CN" sz="2200" b="1" dirty="0" smtClean="0"/>
              <a:t>EPC</a:t>
            </a:r>
            <a:r>
              <a:rPr lang="zh-CN" altLang="en-US" sz="2200" b="1" dirty="0" smtClean="0"/>
              <a:t>项目中一般不包括需要进行“项目设计”的生产设备或工艺设备，可行性研究报告（含方案设计）获得批准后，只需再进行建设项目的“工程设计”（即</a:t>
            </a:r>
            <a:r>
              <a:rPr lang="en-US" altLang="zh-CN" sz="2200" b="1" dirty="0" smtClean="0"/>
              <a:t>Engineering</a:t>
            </a:r>
            <a:r>
              <a:rPr lang="zh-CN" altLang="en-US" sz="2200" b="1" dirty="0" smtClean="0"/>
              <a:t>）就可开工建设。而在</a:t>
            </a:r>
            <a:r>
              <a:rPr lang="en-US" altLang="zh-CN" sz="2200" b="1" dirty="0" smtClean="0"/>
              <a:t>P&amp;D+B</a:t>
            </a:r>
            <a:r>
              <a:rPr lang="zh-CN" altLang="en-US" sz="2200" b="1" dirty="0" smtClean="0"/>
              <a:t>项目中，工程总承包商一般须承担项目中重要的生产或工艺设备的“项目设计”，而此设计将包括设备本身的初始设计，其范围是无法用工程设计（</a:t>
            </a:r>
            <a:r>
              <a:rPr lang="en-US" altLang="zh-CN" sz="2200" b="1" dirty="0" smtClean="0"/>
              <a:t>Engineering</a:t>
            </a:r>
            <a:r>
              <a:rPr lang="zh-CN" altLang="en-US" sz="2200" b="1" dirty="0" smtClean="0"/>
              <a:t>）涵盖的，所以只能使用更加宽泛的“设计”（</a:t>
            </a:r>
            <a:r>
              <a:rPr lang="en-US" altLang="zh-CN" sz="2200" b="1" dirty="0" smtClean="0"/>
              <a:t>Design</a:t>
            </a:r>
            <a:r>
              <a:rPr lang="zh-CN" altLang="en-US" sz="2200" b="1" dirty="0" smtClean="0"/>
              <a:t>）一词进行表述。</a:t>
            </a:r>
            <a:br>
              <a:rPr lang="en-US" altLang="zh-CN" sz="2200" b="1" dirty="0" smtClean="0"/>
            </a:br>
            <a:r>
              <a:rPr lang="en-US" altLang="zh-CN" sz="2200" b="1" dirty="0" smtClean="0"/>
              <a:t>    CNAEC</a:t>
            </a:r>
            <a:r>
              <a:rPr lang="zh-CN" altLang="en-US" sz="2200" b="1" dirty="0" smtClean="0"/>
              <a:t>对</a:t>
            </a:r>
            <a:r>
              <a:rPr lang="en-US" altLang="zh-CN" sz="2200" b="1" dirty="0" smtClean="0"/>
              <a:t>EPC</a:t>
            </a:r>
            <a:r>
              <a:rPr lang="zh-CN" altLang="en-US" sz="2200" b="1" dirty="0" smtClean="0"/>
              <a:t>合同名称不精准的中文译法对全行业许多人误认为工程总承包方应该承担自方案设计、初步设计直至施工图设计的全过程产生了推波助澜的负面作用。</a:t>
            </a:r>
            <a:br>
              <a:rPr lang="en-US" altLang="zh-CN" sz="2200" b="1" dirty="0" smtClean="0"/>
            </a:br>
            <a:r>
              <a:rPr lang="zh-CN" altLang="en-US" sz="2200" b="1" dirty="0" smtClean="0"/>
              <a:t>***对“</a:t>
            </a:r>
            <a:r>
              <a:rPr lang="en-US" altLang="zh-CN" sz="2200" b="1" dirty="0" smtClean="0"/>
              <a:t>Design</a:t>
            </a:r>
            <a:r>
              <a:rPr lang="zh-CN" altLang="en-US" sz="2200" b="1" dirty="0" smtClean="0"/>
              <a:t>”和“</a:t>
            </a:r>
            <a:r>
              <a:rPr lang="en-US" altLang="zh-CN" sz="2200" b="1" dirty="0" smtClean="0"/>
              <a:t>Engineering</a:t>
            </a:r>
            <a:r>
              <a:rPr lang="zh-CN" altLang="en-US" sz="2200" b="1" dirty="0" smtClean="0"/>
              <a:t>”两个称谓的使用应历史地去看：在</a:t>
            </a:r>
            <a:r>
              <a:rPr lang="en-US" altLang="zh-CN" sz="2200" b="1" dirty="0" smtClean="0"/>
              <a:t>1999</a:t>
            </a:r>
            <a:r>
              <a:rPr lang="zh-CN" altLang="en-US" sz="2200" b="1" dirty="0" smtClean="0"/>
              <a:t>年合同族系发布之前，甚至</a:t>
            </a:r>
            <a:r>
              <a:rPr lang="en-US" altLang="zh-CN" sz="2200" b="1" dirty="0" smtClean="0"/>
              <a:t>FIDIC</a:t>
            </a:r>
            <a:r>
              <a:rPr lang="zh-CN" altLang="en-US" sz="2200" b="1" dirty="0" smtClean="0"/>
              <a:t>组织也没有对两个称谓做精细的界定，往往通用“</a:t>
            </a:r>
            <a:r>
              <a:rPr lang="en-US" altLang="zh-CN" sz="2200" b="1" dirty="0" smtClean="0"/>
              <a:t>Design</a:t>
            </a:r>
            <a:r>
              <a:rPr lang="zh-CN" altLang="en-US" sz="2200" b="1" dirty="0" smtClean="0"/>
              <a:t>”进行表述，但</a:t>
            </a:r>
            <a:r>
              <a:rPr lang="en-US" altLang="zh-CN" sz="2200" b="1" dirty="0" smtClean="0"/>
              <a:t>99</a:t>
            </a:r>
            <a:r>
              <a:rPr lang="zh-CN" altLang="en-US" sz="2200" b="1" dirty="0" smtClean="0"/>
              <a:t>年族系发布后，则应严格地加以区分。</a:t>
            </a:r>
            <a:br>
              <a:rPr lang="en-US" altLang="zh-CN" sz="2200" b="1" dirty="0" smtClean="0"/>
            </a:br>
            <a:br>
              <a:rPr lang="en-US" altLang="zh-CN" sz="2000" b="1" dirty="0" smtClean="0"/>
            </a:br>
            <a:br>
              <a:rPr lang="en-US" altLang="zh-CN" sz="2800" b="1" dirty="0" smtClean="0"/>
            </a:br>
            <a:br>
              <a:rPr lang="en-US" altLang="zh-CN" sz="3200" dirty="0" smtClean="0"/>
            </a:br>
            <a:br>
              <a:rPr lang="en-US" altLang="zh-CN" sz="3200" dirty="0" smtClean="0"/>
            </a:br>
            <a:endParaRPr lang="zh-CN" altLang="en-US" sz="3200" dirty="0" smtClean="0"/>
          </a:p>
        </p:txBody>
      </p:sp>
      <p:sp>
        <p:nvSpPr>
          <p:cNvPr id="15363" name="内容占位符 4"/>
          <p:cNvSpPr>
            <a:spLocks noGrp="1"/>
          </p:cNvSpPr>
          <p:nvPr>
            <p:ph sz="half" idx="1"/>
          </p:nvPr>
        </p:nvSpPr>
        <p:spPr>
          <a:xfrm>
            <a:off x="395288" y="115888"/>
            <a:ext cx="4032250" cy="2305050"/>
          </a:xfrm>
        </p:spPr>
        <p:txBody>
          <a:bodyPr>
            <a:normAutofit fontScale="92500" lnSpcReduction="20000"/>
          </a:bodyPr>
          <a:lstStyle/>
          <a:p>
            <a:pPr>
              <a:buFont typeface="Arial" panose="020B0604020202020204" pitchFamily="34" charset="0"/>
              <a:buNone/>
              <a:defRPr/>
            </a:pPr>
            <a:r>
              <a:rPr lang="en-US" altLang="zh-CN" sz="2000" b="1" dirty="0" smtClean="0"/>
              <a:t>EPC</a:t>
            </a:r>
            <a:r>
              <a:rPr lang="zh-CN" altLang="en-US" sz="2000" b="1" dirty="0" smtClean="0"/>
              <a:t>的英文原文为</a:t>
            </a:r>
            <a:r>
              <a:rPr lang="en-US" altLang="zh-CN" sz="2000" b="1" dirty="0" smtClean="0"/>
              <a:t>:</a:t>
            </a:r>
            <a:endParaRPr lang="en-US" altLang="zh-CN" sz="2000" b="1" dirty="0" smtClean="0"/>
          </a:p>
          <a:p>
            <a:pPr>
              <a:buFont typeface="Arial" panose="020B0604020202020204" pitchFamily="34" charset="0"/>
              <a:buNone/>
              <a:defRPr/>
            </a:pPr>
            <a:r>
              <a:rPr lang="en-US" altLang="zh-CN" sz="2000" b="1" dirty="0" smtClean="0"/>
              <a:t>Engineering , Procurement </a:t>
            </a:r>
            <a:endParaRPr lang="en-US" altLang="zh-CN" sz="2000" b="1" dirty="0" smtClean="0"/>
          </a:p>
          <a:p>
            <a:pPr>
              <a:buFont typeface="Arial" panose="020B0604020202020204" pitchFamily="34" charset="0"/>
              <a:buNone/>
              <a:defRPr/>
            </a:pPr>
            <a:r>
              <a:rPr lang="en-US" altLang="zh-CN" sz="2000" b="1" dirty="0" smtClean="0"/>
              <a:t>&amp; Construction</a:t>
            </a:r>
            <a:endParaRPr lang="en-US" altLang="zh-CN" sz="2000" b="1" dirty="0" smtClean="0"/>
          </a:p>
          <a:p>
            <a:pPr>
              <a:buFont typeface="Arial" panose="020B0604020202020204" pitchFamily="34" charset="0"/>
              <a:buNone/>
              <a:defRPr/>
            </a:pPr>
            <a:r>
              <a:rPr lang="en-US" altLang="zh-CN" sz="2000" b="1" dirty="0" smtClean="0"/>
              <a:t>CNAEC</a:t>
            </a:r>
            <a:r>
              <a:rPr lang="zh-CN" altLang="en-US" sz="2000" b="1" dirty="0" smtClean="0"/>
              <a:t>（中咨协会）中文译法：</a:t>
            </a:r>
            <a:endParaRPr lang="en-US" altLang="zh-CN" sz="2000" b="1" dirty="0" smtClean="0"/>
          </a:p>
          <a:p>
            <a:pPr>
              <a:buFont typeface="Arial" panose="020B0604020202020204" pitchFamily="34" charset="0"/>
              <a:buNone/>
              <a:defRPr/>
            </a:pPr>
            <a:r>
              <a:rPr lang="zh-CN" altLang="en-US" sz="2000" b="1" dirty="0" smtClean="0"/>
              <a:t>“设计、采购与施工”</a:t>
            </a:r>
            <a:endParaRPr lang="en-US" altLang="zh-CN" sz="2000" b="1" dirty="0" smtClean="0"/>
          </a:p>
          <a:p>
            <a:pPr>
              <a:buFont typeface="Arial" panose="020B0604020202020204" pitchFamily="34" charset="0"/>
              <a:buNone/>
              <a:defRPr/>
            </a:pPr>
            <a:r>
              <a:rPr lang="zh-CN" altLang="en-US" sz="2000" b="1" dirty="0" smtClean="0"/>
              <a:t>但精准的中文译法应为：</a:t>
            </a:r>
            <a:endParaRPr lang="en-US" altLang="zh-CN" sz="2000" b="1" dirty="0" smtClean="0"/>
          </a:p>
          <a:p>
            <a:pPr>
              <a:buFont typeface="Arial" panose="020B0604020202020204" pitchFamily="34" charset="0"/>
              <a:buNone/>
              <a:defRPr/>
            </a:pPr>
            <a:r>
              <a:rPr lang="zh-CN" altLang="en-US" sz="2000" b="1" dirty="0" smtClean="0"/>
              <a:t>“工程设计、采购与建造”</a:t>
            </a:r>
            <a:endParaRPr lang="zh-CN" altLang="en-US" sz="2000" b="1" dirty="0" smtClean="0"/>
          </a:p>
        </p:txBody>
      </p:sp>
      <p:sp>
        <p:nvSpPr>
          <p:cNvPr id="15364" name="内容占位符 5"/>
          <p:cNvSpPr>
            <a:spLocks noGrp="1"/>
          </p:cNvSpPr>
          <p:nvPr>
            <p:ph sz="half" idx="2"/>
          </p:nvPr>
        </p:nvSpPr>
        <p:spPr>
          <a:xfrm>
            <a:off x="4500563" y="115888"/>
            <a:ext cx="4032250" cy="2233612"/>
          </a:xfrm>
        </p:spPr>
        <p:txBody>
          <a:bodyPr>
            <a:normAutofit fontScale="92500" lnSpcReduction="20000"/>
          </a:bodyPr>
          <a:lstStyle/>
          <a:p>
            <a:pPr>
              <a:buFont typeface="Arial" panose="020B0604020202020204" pitchFamily="34" charset="0"/>
              <a:buNone/>
              <a:defRPr/>
            </a:pPr>
            <a:r>
              <a:rPr lang="en-US" altLang="zh-CN" sz="2000" b="1" dirty="0" smtClean="0"/>
              <a:t>P&amp;D+B</a:t>
            </a:r>
            <a:r>
              <a:rPr lang="zh-CN" altLang="en-US" sz="2000" b="1" dirty="0" smtClean="0"/>
              <a:t>的英文原文为</a:t>
            </a:r>
            <a:r>
              <a:rPr lang="en-US" altLang="zh-CN" sz="2000" b="1" dirty="0" smtClean="0"/>
              <a:t>:</a:t>
            </a:r>
            <a:endParaRPr lang="en-US" altLang="zh-CN" sz="2000" b="1" dirty="0" smtClean="0"/>
          </a:p>
          <a:p>
            <a:pPr>
              <a:buFont typeface="Arial" panose="020B0604020202020204" pitchFamily="34" charset="0"/>
              <a:buNone/>
              <a:defRPr/>
            </a:pPr>
            <a:r>
              <a:rPr lang="en-US" altLang="zh-CN" sz="2000" b="1" dirty="0" smtClean="0"/>
              <a:t>Plant  &amp; Design-Build</a:t>
            </a:r>
            <a:endParaRPr lang="en-US" altLang="zh-CN" sz="2000" b="1" dirty="0" smtClean="0"/>
          </a:p>
          <a:p>
            <a:pPr>
              <a:buFont typeface="Arial" panose="020B0604020202020204" pitchFamily="34" charset="0"/>
              <a:buNone/>
              <a:defRPr/>
            </a:pPr>
            <a:endParaRPr lang="en-US" altLang="zh-CN" sz="2000" b="1" dirty="0" smtClean="0"/>
          </a:p>
          <a:p>
            <a:pPr>
              <a:buFont typeface="Arial" panose="020B0604020202020204" pitchFamily="34" charset="0"/>
              <a:buNone/>
              <a:defRPr/>
            </a:pPr>
            <a:r>
              <a:rPr lang="en-US" altLang="zh-CN" sz="2000" b="1" dirty="0" smtClean="0"/>
              <a:t>CNAEC</a:t>
            </a:r>
            <a:r>
              <a:rPr lang="zh-CN" altLang="en-US" sz="2000" b="1" dirty="0" smtClean="0"/>
              <a:t> （中咨协会）中文译法：</a:t>
            </a:r>
            <a:endParaRPr lang="en-US" altLang="zh-CN" sz="2000" b="1" dirty="0" smtClean="0"/>
          </a:p>
          <a:p>
            <a:pPr>
              <a:buFont typeface="Arial" panose="020B0604020202020204" pitchFamily="34" charset="0"/>
              <a:buNone/>
              <a:defRPr/>
            </a:pPr>
            <a:r>
              <a:rPr lang="zh-CN" altLang="en-US" sz="2000" b="1" dirty="0" smtClean="0"/>
              <a:t>“生产设备、设计与施工”</a:t>
            </a:r>
            <a:endParaRPr lang="zh-CN" altLang="en-US" sz="2000" b="1" dirty="0" smtClean="0"/>
          </a:p>
          <a:p>
            <a:pPr>
              <a:buFont typeface="Arial" panose="020B0604020202020204" pitchFamily="34" charset="0"/>
              <a:buNone/>
              <a:defRPr/>
            </a:pPr>
            <a:r>
              <a:rPr lang="zh-CN" altLang="en-US" sz="2000" b="1" dirty="0" smtClean="0"/>
              <a:t>此译法已较为精确，但在国内使用</a:t>
            </a:r>
            <a:endParaRPr lang="en-US" altLang="zh-CN" sz="2000" b="1" dirty="0" smtClean="0"/>
          </a:p>
          <a:p>
            <a:pPr>
              <a:buFont typeface="Arial" panose="020B0604020202020204" pitchFamily="34" charset="0"/>
              <a:buNone/>
              <a:defRPr/>
            </a:pPr>
            <a:r>
              <a:rPr lang="zh-CN" altLang="en-US" sz="2000" b="1" dirty="0" smtClean="0"/>
              <a:t>应注意区分工厂设备与建筑设备</a:t>
            </a:r>
            <a:endParaRPr lang="zh-CN" altLang="en-US" sz="2000" b="1" dirty="0" smtClean="0"/>
          </a:p>
          <a:p>
            <a:pPr>
              <a:buFont typeface="Arial" panose="020B0604020202020204" pitchFamily="34" charset="0"/>
              <a:buNone/>
              <a:defRPr/>
            </a:pPr>
            <a:endParaRPr lang="en-US" altLang="zh-CN" sz="2000" b="1"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3" descr="222.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692275" y="404813"/>
            <a:ext cx="5953125" cy="595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zhongqt07\Desktop\H\帮孔总做\孔总书扫描封皮\initpintu_副本.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2988" y="404813"/>
            <a:ext cx="7273925"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319088"/>
            <a:ext cx="8280400" cy="974725"/>
          </a:xfrm>
        </p:spPr>
        <p:txBody>
          <a:bodyPr>
            <a:normAutofit fontScale="90000"/>
          </a:bodyPr>
          <a:lstStyle/>
          <a:p>
            <a:pPr eaLnBrk="1" hangingPunct="1"/>
            <a:br>
              <a:rPr lang="en-US" altLang="zh-CN" sz="3200" b="1" dirty="0" smtClean="0"/>
            </a:br>
            <a:br>
              <a:rPr lang="en-US" altLang="zh-CN" sz="3200" b="1" dirty="0" smtClean="0"/>
            </a:br>
            <a:br>
              <a:rPr lang="en-US" altLang="zh-CN" sz="3200" b="1" dirty="0" smtClean="0"/>
            </a:br>
            <a:r>
              <a:rPr lang="zh-CN" altLang="en-US" sz="3200" b="1" dirty="0" smtClean="0"/>
              <a:t>二、</a:t>
            </a:r>
            <a:r>
              <a:rPr lang="zh-CN" altLang="en-US" sz="3200" b="1" dirty="0" smtClean="0"/>
              <a:t>国际工程建设项目全过程全方位管理</a:t>
            </a:r>
            <a:br>
              <a:rPr lang="en-US" altLang="zh-CN" sz="3200" b="1" dirty="0" smtClean="0"/>
            </a:br>
            <a:r>
              <a:rPr lang="en-US" altLang="zh-CN" sz="3200" b="1" dirty="0" smtClean="0"/>
              <a:t>        </a:t>
            </a:r>
            <a:r>
              <a:rPr lang="zh-CN" altLang="en-US" sz="3200" b="1" dirty="0" smtClean="0"/>
              <a:t>基本理论的知识准备</a:t>
            </a:r>
            <a:br>
              <a:rPr lang="en-US" altLang="zh-CN" sz="3200" b="1" dirty="0" smtClean="0"/>
            </a:br>
            <a:br>
              <a:rPr lang="en-US" altLang="zh-CN" sz="3200" b="1" dirty="0" smtClean="0"/>
            </a:br>
            <a:br>
              <a:rPr lang="zh-CN" altLang="en-US" sz="3200" b="1" dirty="0" smtClean="0"/>
            </a:br>
            <a:endParaRPr lang="zh-CN" altLang="en-US" sz="3600" b="1" dirty="0" smtClean="0">
              <a:latin typeface="宋体" panose="02010600030101010101" pitchFamily="2" charset="-122"/>
            </a:endParaRPr>
          </a:p>
        </p:txBody>
      </p:sp>
      <p:sp>
        <p:nvSpPr>
          <p:cNvPr id="5123" name="Rectangle 3"/>
          <p:cNvSpPr>
            <a:spLocks noGrp="1" noChangeArrowheads="1"/>
          </p:cNvSpPr>
          <p:nvPr>
            <p:ph type="body" idx="1"/>
          </p:nvPr>
        </p:nvSpPr>
        <p:spPr>
          <a:xfrm>
            <a:off x="611188" y="1341438"/>
            <a:ext cx="8208962" cy="5111750"/>
          </a:xfrm>
        </p:spPr>
        <p:txBody>
          <a:bodyPr/>
          <a:lstStyle/>
          <a:p>
            <a:pPr marL="3175" indent="-3175">
              <a:lnSpc>
                <a:spcPct val="120000"/>
              </a:lnSpc>
              <a:buFontTx/>
              <a:buNone/>
              <a:defRPr/>
            </a:pPr>
            <a:r>
              <a:rPr lang="zh-CN" altLang="en-US" sz="2800" b="1" dirty="0" smtClean="0"/>
              <a:t>（一</a:t>
            </a:r>
            <a:r>
              <a:rPr lang="zh-CN" altLang="en-US" sz="2800" b="1" dirty="0"/>
              <a:t>）为什么要从国际</a:t>
            </a:r>
            <a:r>
              <a:rPr lang="zh-CN" altLang="en-US" sz="2800" b="1" dirty="0" smtClean="0"/>
              <a:t>工程项目全过程全方位管理                  </a:t>
            </a:r>
            <a:endParaRPr lang="en-US" altLang="zh-CN" sz="2800" b="1" dirty="0" smtClean="0"/>
          </a:p>
          <a:p>
            <a:pPr marL="3175" indent="-3175">
              <a:lnSpc>
                <a:spcPct val="120000"/>
              </a:lnSpc>
              <a:buFontTx/>
              <a:buNone/>
              <a:defRPr/>
            </a:pPr>
            <a:r>
              <a:rPr lang="en-US" altLang="zh-CN" sz="2800" b="1" dirty="0" smtClean="0"/>
              <a:t>            </a:t>
            </a:r>
            <a:r>
              <a:rPr lang="zh-CN" altLang="en-US" sz="2800" b="1" dirty="0" smtClean="0"/>
              <a:t>的基本理论讲起</a:t>
            </a:r>
            <a:endParaRPr lang="en-US" altLang="zh-CN" sz="2800" b="1" dirty="0" smtClean="0"/>
          </a:p>
          <a:p>
            <a:pPr marL="3175" indent="-3175">
              <a:lnSpc>
                <a:spcPct val="120000"/>
              </a:lnSpc>
              <a:buFontTx/>
              <a:buNone/>
              <a:defRPr/>
            </a:pPr>
            <a:r>
              <a:rPr lang="zh-CN" altLang="en-US" sz="2800" b="1" dirty="0" smtClean="0"/>
              <a:t>（二）</a:t>
            </a:r>
            <a:r>
              <a:rPr lang="zh-CN" altLang="en-US" sz="2800" b="1" dirty="0"/>
              <a:t>工程项目全过程管理的任务与阶段划分</a:t>
            </a:r>
            <a:endParaRPr lang="zh-CN" altLang="zh-CN" sz="2800" dirty="0"/>
          </a:p>
          <a:p>
            <a:pPr>
              <a:buFont typeface="Arial" panose="020B0604020202020204" pitchFamily="34" charset="0"/>
              <a:buNone/>
              <a:defRPr/>
            </a:pPr>
            <a:r>
              <a:rPr lang="zh-CN" altLang="en-US" sz="2800" b="1" dirty="0" smtClean="0"/>
              <a:t>（三）</a:t>
            </a:r>
            <a:r>
              <a:rPr lang="zh-CN" altLang="en-US" sz="2800" b="1" dirty="0"/>
              <a:t>从</a:t>
            </a:r>
            <a:r>
              <a:rPr lang="zh-CN" altLang="zh-CN" sz="2800" b="1" dirty="0"/>
              <a:t>传统向现代</a:t>
            </a:r>
            <a:r>
              <a:rPr lang="zh-CN" altLang="en-US" sz="2800" b="1" dirty="0"/>
              <a:t>的工程</a:t>
            </a:r>
            <a:r>
              <a:rPr lang="zh-CN" altLang="zh-CN" sz="2800" b="1" dirty="0"/>
              <a:t>项目管理观的发展</a:t>
            </a:r>
            <a:endParaRPr lang="zh-CN" altLang="zh-CN" sz="2800" dirty="0"/>
          </a:p>
          <a:p>
            <a:pPr>
              <a:buFont typeface="Arial" panose="020B0604020202020204" pitchFamily="34" charset="0"/>
              <a:buNone/>
              <a:defRPr/>
            </a:pPr>
            <a:r>
              <a:rPr lang="zh-CN" altLang="en-US" sz="2800" b="1" dirty="0" smtClean="0"/>
              <a:t>（四）</a:t>
            </a:r>
            <a:r>
              <a:rPr lang="zh-CN" altLang="en-US" sz="2800" b="1" dirty="0"/>
              <a:t>各类</a:t>
            </a:r>
            <a:r>
              <a:rPr lang="zh-CN" altLang="zh-CN" sz="2800" b="1" dirty="0"/>
              <a:t>工程项目管理</a:t>
            </a:r>
            <a:r>
              <a:rPr lang="zh-CN" altLang="en-US" sz="2800" b="1" dirty="0"/>
              <a:t>过程与责任</a:t>
            </a:r>
            <a:r>
              <a:rPr lang="zh-CN" altLang="zh-CN" sz="2800" b="1" dirty="0"/>
              <a:t>方式的表</a:t>
            </a:r>
            <a:r>
              <a:rPr lang="zh-CN" altLang="en-US" sz="2800" b="1" dirty="0"/>
              <a:t>述</a:t>
            </a:r>
            <a:endParaRPr lang="en-US" altLang="zh-CN" sz="2800" b="1" dirty="0"/>
          </a:p>
          <a:p>
            <a:pPr>
              <a:buFont typeface="Arial" panose="020B0604020202020204" pitchFamily="34" charset="0"/>
              <a:buNone/>
              <a:defRPr/>
            </a:pPr>
            <a:r>
              <a:rPr lang="zh-CN" altLang="en-US" sz="2800" b="1" dirty="0" smtClean="0"/>
              <a:t>（五）</a:t>
            </a:r>
            <a:r>
              <a:rPr lang="zh-CN" altLang="zh-CN" sz="2800" b="1" dirty="0"/>
              <a:t>工程项目不同的参与人及</a:t>
            </a:r>
            <a:r>
              <a:rPr lang="zh-CN" altLang="en-US" sz="2800" b="1" dirty="0"/>
              <a:t>各自</a:t>
            </a:r>
            <a:r>
              <a:rPr lang="zh-CN" altLang="zh-CN" sz="2800" b="1" dirty="0"/>
              <a:t>的参与周</a:t>
            </a:r>
            <a:r>
              <a:rPr lang="zh-CN" altLang="en-US" sz="2800" b="1" dirty="0"/>
              <a:t>期</a:t>
            </a:r>
            <a:endParaRPr lang="zh-CN" altLang="zh-CN" sz="2800" dirty="0"/>
          </a:p>
          <a:p>
            <a:pPr>
              <a:buFont typeface="Arial" panose="020B0604020202020204" pitchFamily="34" charset="0"/>
              <a:buNone/>
              <a:defRPr/>
            </a:pPr>
            <a:r>
              <a:rPr lang="zh-CN" altLang="en-US" sz="2800" b="1" dirty="0" smtClean="0"/>
              <a:t>（六）</a:t>
            </a:r>
            <a:r>
              <a:rPr lang="zh-CN" altLang="en-US" sz="2800" b="1" dirty="0"/>
              <a:t>项目投资与造价的全过程管理</a:t>
            </a:r>
            <a:endParaRPr lang="en-US" altLang="zh-CN" sz="2800" b="1" dirty="0"/>
          </a:p>
          <a:p>
            <a:pPr>
              <a:buFont typeface="Arial" panose="020B0604020202020204" pitchFamily="34" charset="0"/>
              <a:buNone/>
              <a:defRPr/>
            </a:pPr>
            <a:r>
              <a:rPr lang="zh-CN" altLang="en-US" sz="2800" b="1" dirty="0" smtClean="0"/>
              <a:t>（七）</a:t>
            </a:r>
            <a:r>
              <a:rPr lang="zh-CN" altLang="en-US" sz="2800" b="1" dirty="0"/>
              <a:t>中外工程项目设计体系的异同</a:t>
            </a:r>
            <a:endParaRPr lang="zh-CN" altLang="zh-CN" sz="2800" dirty="0"/>
          </a:p>
          <a:p>
            <a:pPr>
              <a:buFontTx/>
              <a:buNone/>
              <a:defRPr/>
            </a:pPr>
            <a:r>
              <a:rPr lang="zh-CN" altLang="en-US" sz="2800" b="1" dirty="0" smtClean="0"/>
              <a:t>（八）国际工程项目管理模式及在中国的发展展望</a:t>
            </a:r>
            <a:endParaRPr lang="en-US" altLang="zh-CN" sz="28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457200" y="274638"/>
            <a:ext cx="8291513" cy="706437"/>
          </a:xfrm>
        </p:spPr>
        <p:txBody>
          <a:bodyPr>
            <a:normAutofit fontScale="90000"/>
          </a:bodyPr>
          <a:lstStyle/>
          <a:p>
            <a:pPr marL="3175" indent="-3175">
              <a:lnSpc>
                <a:spcPct val="120000"/>
              </a:lnSpc>
            </a:pPr>
            <a:br>
              <a:rPr lang="en-US" altLang="zh-CN" sz="2800" b="1" smtClean="0"/>
            </a:br>
            <a:r>
              <a:rPr lang="zh-CN" altLang="en-US" sz="2800" b="1" smtClean="0"/>
              <a:t>（一）为什么要从国际工程项目全过程全方位管理                  </a:t>
            </a:r>
            <a:br>
              <a:rPr lang="en-US" altLang="zh-CN" sz="2800" b="1" smtClean="0"/>
            </a:br>
            <a:r>
              <a:rPr lang="en-US" altLang="zh-CN" sz="2800" b="1" smtClean="0"/>
              <a:t>            </a:t>
            </a:r>
            <a:r>
              <a:rPr lang="zh-CN" altLang="en-US" sz="2800" b="1" smtClean="0"/>
              <a:t>的基本理论讲起</a:t>
            </a:r>
            <a:br>
              <a:rPr lang="en-US" altLang="zh-CN" sz="2800" b="1" smtClean="0"/>
            </a:br>
            <a:endParaRPr lang="zh-CN" altLang="en-US" sz="2800" smtClean="0"/>
          </a:p>
        </p:txBody>
      </p:sp>
      <p:sp>
        <p:nvSpPr>
          <p:cNvPr id="22531" name="内容占位符 2"/>
          <p:cNvSpPr>
            <a:spLocks noGrp="1"/>
          </p:cNvSpPr>
          <p:nvPr>
            <p:ph idx="1"/>
          </p:nvPr>
        </p:nvSpPr>
        <p:spPr>
          <a:xfrm>
            <a:off x="755650" y="1484313"/>
            <a:ext cx="7993063" cy="4641850"/>
          </a:xfrm>
        </p:spPr>
        <p:txBody>
          <a:bodyPr/>
          <a:lstStyle/>
          <a:p>
            <a:pPr marL="0" indent="0">
              <a:buFont typeface="Arial" panose="020B0604020202020204" pitchFamily="34" charset="0"/>
              <a:buNone/>
            </a:pPr>
            <a:r>
              <a:rPr lang="en-US" altLang="zh-CN" sz="2400" b="1" smtClean="0"/>
              <a:t>1</a:t>
            </a:r>
            <a:r>
              <a:rPr lang="zh-CN" altLang="en-US" sz="2400" b="1" smtClean="0"/>
              <a:t>、国际工程项目与国内工程项目管理的差异何在？</a:t>
            </a:r>
            <a:endParaRPr lang="en-US" altLang="zh-CN" sz="2400" b="1" smtClean="0"/>
          </a:p>
          <a:p>
            <a:pPr marL="0" indent="0">
              <a:buFont typeface="Arial" panose="020B0604020202020204" pitchFamily="34" charset="0"/>
              <a:buNone/>
            </a:pPr>
            <a:r>
              <a:rPr lang="zh-CN" altLang="en-US" sz="2400" b="1" smtClean="0"/>
              <a:t>（两个定义、具体差别）</a:t>
            </a:r>
            <a:endParaRPr lang="en-US" altLang="zh-CN" sz="2400" b="1" smtClean="0"/>
          </a:p>
          <a:p>
            <a:pPr marL="0" indent="0">
              <a:buFont typeface="Arial" panose="020B0604020202020204" pitchFamily="34" charset="0"/>
              <a:buNone/>
            </a:pPr>
            <a:endParaRPr lang="en-US" altLang="zh-CN" sz="2400" b="1" smtClean="0"/>
          </a:p>
          <a:p>
            <a:pPr marL="0" indent="0">
              <a:buFont typeface="Arial" panose="020B0604020202020204" pitchFamily="34" charset="0"/>
              <a:buNone/>
            </a:pPr>
            <a:r>
              <a:rPr lang="en-US" altLang="zh-CN" sz="2400" b="1" smtClean="0"/>
              <a:t>2</a:t>
            </a:r>
            <a:r>
              <a:rPr lang="zh-CN" altLang="en-US" sz="2400" b="1" smtClean="0"/>
              <a:t>、注重工程项目全过程管理的意义</a:t>
            </a:r>
            <a:endParaRPr lang="zh-CN" altLang="en-US" sz="2400" b="1" smtClean="0"/>
          </a:p>
          <a:p>
            <a:pPr marL="0" indent="0">
              <a:buFont typeface="Arial" panose="020B0604020202020204" pitchFamily="34" charset="0"/>
              <a:buNone/>
            </a:pPr>
            <a:endParaRPr lang="en-US" altLang="zh-CN" sz="2400" b="1" smtClean="0"/>
          </a:p>
          <a:p>
            <a:pPr marL="0" indent="0">
              <a:buFont typeface="Arial" panose="020B0604020202020204" pitchFamily="34" charset="0"/>
              <a:buNone/>
            </a:pPr>
            <a:r>
              <a:rPr lang="en-US" altLang="zh-CN" sz="2400" b="1" smtClean="0"/>
              <a:t>3</a:t>
            </a:r>
            <a:r>
              <a:rPr lang="zh-CN" altLang="en-US" sz="2400" b="1" smtClean="0"/>
              <a:t>、我国与国际管理惯例接轨的成功与失误</a:t>
            </a:r>
            <a:endParaRPr lang="en-US" altLang="zh-CN" sz="2400" b="1" smtClean="0"/>
          </a:p>
          <a:p>
            <a:pPr marL="0" indent="0">
              <a:buFont typeface="Arial" panose="020B0604020202020204" pitchFamily="34" charset="0"/>
              <a:buNone/>
            </a:pPr>
            <a:endParaRPr lang="en-US" altLang="zh-CN" sz="2400" b="1" smtClean="0"/>
          </a:p>
          <a:p>
            <a:pPr marL="0" indent="0">
              <a:buFont typeface="Arial" panose="020B0604020202020204" pitchFamily="34" charset="0"/>
              <a:buNone/>
            </a:pPr>
            <a:r>
              <a:rPr lang="en-US" altLang="zh-CN" sz="2400" b="1" smtClean="0"/>
              <a:t>4</a:t>
            </a:r>
            <a:r>
              <a:rPr lang="zh-CN" altLang="en-US" sz="2400" b="1" smtClean="0"/>
              <a:t>、国家与住建部关于建设项目改革与转型的方向就是与  </a:t>
            </a:r>
            <a:endParaRPr lang="en-US" altLang="zh-CN" sz="2400" b="1" smtClean="0"/>
          </a:p>
          <a:p>
            <a:pPr marL="0" indent="0">
              <a:buFont typeface="Arial" panose="020B0604020202020204" pitchFamily="34" charset="0"/>
              <a:buNone/>
            </a:pPr>
            <a:r>
              <a:rPr lang="en-US" altLang="zh-CN" sz="2400" b="1" smtClean="0"/>
              <a:t>      </a:t>
            </a:r>
            <a:r>
              <a:rPr lang="zh-CN" altLang="en-US" sz="2400" b="1" smtClean="0"/>
              <a:t>国际管理惯例的接轨</a:t>
            </a:r>
            <a:endParaRPr lang="en-US" altLang="zh-CN" sz="2400" b="1" smtClean="0"/>
          </a:p>
          <a:p>
            <a:pPr marL="0" indent="0">
              <a:buFont typeface="Arial" panose="020B0604020202020204" pitchFamily="34" charset="0"/>
              <a:buNone/>
            </a:pPr>
            <a:endParaRPr lang="zh-CN" altLang="en-US" sz="2400" b="1"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468313" y="476251"/>
            <a:ext cx="8208143" cy="648494"/>
          </a:xfrm>
        </p:spPr>
        <p:txBody>
          <a:bodyPr>
            <a:normAutofit fontScale="90000"/>
          </a:bodyPr>
          <a:lstStyle/>
          <a:p>
            <a:pPr eaLnBrk="1" hangingPunct="1"/>
            <a:r>
              <a:rPr lang="zh-CN" altLang="en-US" b="1" dirty="0" smtClean="0"/>
              <a:t>培训课件总目录</a:t>
            </a:r>
            <a:endParaRPr lang="zh-CN" altLang="en-US" b="1" dirty="0" smtClean="0"/>
          </a:p>
        </p:txBody>
      </p:sp>
      <p:sp>
        <p:nvSpPr>
          <p:cNvPr id="5123" name="内容占位符 2"/>
          <p:cNvSpPr>
            <a:spLocks noGrp="1"/>
          </p:cNvSpPr>
          <p:nvPr>
            <p:ph idx="1"/>
          </p:nvPr>
        </p:nvSpPr>
        <p:spPr>
          <a:xfrm>
            <a:off x="971600" y="1484784"/>
            <a:ext cx="7488188" cy="5016029"/>
          </a:xfrm>
        </p:spPr>
        <p:txBody>
          <a:bodyPr>
            <a:normAutofit/>
          </a:bodyPr>
          <a:lstStyle/>
          <a:p>
            <a:pPr>
              <a:buNone/>
            </a:pPr>
            <a:r>
              <a:rPr lang="zh-CN" altLang="en-US" b="1" dirty="0" smtClean="0"/>
              <a:t>一</a:t>
            </a:r>
            <a:r>
              <a:rPr lang="zh-CN" altLang="en-US" b="1" dirty="0"/>
              <a:t>、党和国家关于建筑业改革与转型的</a:t>
            </a:r>
            <a:br>
              <a:rPr lang="en-US" altLang="zh-CN" b="1" dirty="0"/>
            </a:br>
            <a:r>
              <a:rPr lang="en-US" altLang="zh-CN" b="1" dirty="0"/>
              <a:t>        </a:t>
            </a:r>
            <a:r>
              <a:rPr lang="zh-CN" altLang="en-US" b="1" dirty="0"/>
              <a:t>基本思路</a:t>
            </a:r>
            <a:br>
              <a:rPr lang="en-US" altLang="zh-CN" b="1" dirty="0"/>
            </a:br>
            <a:endParaRPr lang="en-US" altLang="zh-CN" b="1" dirty="0" smtClean="0"/>
          </a:p>
          <a:p>
            <a:pPr eaLnBrk="1" hangingPunct="1">
              <a:buFont typeface="Arial" panose="020B0604020202020204" pitchFamily="34" charset="0"/>
              <a:buNone/>
            </a:pPr>
            <a:r>
              <a:rPr lang="zh-CN" altLang="en-US" b="1" dirty="0" smtClean="0"/>
              <a:t>二、</a:t>
            </a:r>
            <a:r>
              <a:rPr lang="zh-CN" altLang="en-US" b="1" dirty="0" smtClean="0"/>
              <a:t>国际工程建设项目全过程管理</a:t>
            </a:r>
            <a:endParaRPr lang="en-US" altLang="zh-CN" b="1" dirty="0" smtClean="0"/>
          </a:p>
          <a:p>
            <a:pPr eaLnBrk="1" hangingPunct="1">
              <a:buFont typeface="Arial" panose="020B0604020202020204" pitchFamily="34" charset="0"/>
              <a:buNone/>
            </a:pPr>
            <a:r>
              <a:rPr lang="en-US" altLang="zh-CN" b="1" dirty="0" smtClean="0"/>
              <a:t>        </a:t>
            </a:r>
            <a:r>
              <a:rPr lang="zh-CN" altLang="en-US" b="1" dirty="0" smtClean="0"/>
              <a:t>基本理论的知识准备</a:t>
            </a:r>
            <a:endParaRPr lang="en-US" altLang="zh-CN" b="1" dirty="0" smtClean="0"/>
          </a:p>
          <a:p>
            <a:pPr eaLnBrk="1" hangingPunct="1">
              <a:buFont typeface="Arial" panose="020B0604020202020204" pitchFamily="34" charset="0"/>
              <a:buNone/>
            </a:pPr>
            <a:endParaRPr lang="en-US" altLang="zh-CN" b="1" dirty="0" smtClean="0"/>
          </a:p>
          <a:p>
            <a:pPr>
              <a:buNone/>
            </a:pPr>
            <a:r>
              <a:rPr lang="zh-CN" altLang="en-US" b="1" dirty="0"/>
              <a:t>三、“建造管理”及所采用的主要方法</a:t>
            </a:r>
            <a:endParaRPr lang="zh-CN"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395288" y="115888"/>
            <a:ext cx="8424862" cy="360362"/>
          </a:xfrm>
        </p:spPr>
        <p:txBody>
          <a:bodyPr>
            <a:normAutofit fontScale="90000"/>
          </a:bodyPr>
          <a:lstStyle/>
          <a:p>
            <a:pPr eaLnBrk="1" fontAlgn="auto" hangingPunct="1">
              <a:buFont typeface="Arial" panose="020B0604020202020204" pitchFamily="34" charset="0"/>
              <a:buNone/>
              <a:defRPr/>
            </a:pPr>
            <a:r>
              <a:rPr lang="zh-CN" altLang="en-US" sz="2800" b="1" dirty="0" smtClean="0">
                <a:latin typeface="+mn-lt"/>
                <a:ea typeface="+mn-ea"/>
                <a:cs typeface="+mn-cs"/>
                <a:sym typeface="+mn-ea"/>
              </a:rPr>
              <a:t>（</a:t>
            </a:r>
            <a:r>
              <a:rPr lang="zh-CN" altLang="en-US" sz="2800" b="1" dirty="0">
                <a:latin typeface="+mn-lt"/>
                <a:ea typeface="+mn-ea"/>
                <a:cs typeface="+mn-cs"/>
                <a:sym typeface="+mn-ea"/>
              </a:rPr>
              <a:t>一）为什么要从国际工程项目管理的基本理论讲起</a:t>
            </a:r>
            <a:endParaRPr lang="zh-CN" altLang="en-US" noProof="1"/>
          </a:p>
        </p:txBody>
      </p:sp>
      <p:sp>
        <p:nvSpPr>
          <p:cNvPr id="23555" name="内容占位符 5"/>
          <p:cNvSpPr>
            <a:spLocks noGrp="1"/>
          </p:cNvSpPr>
          <p:nvPr>
            <p:ph idx="1"/>
          </p:nvPr>
        </p:nvSpPr>
        <p:spPr>
          <a:xfrm>
            <a:off x="250825" y="620713"/>
            <a:ext cx="8569325" cy="6121400"/>
          </a:xfrm>
        </p:spPr>
        <p:txBody>
          <a:bodyPr>
            <a:normAutofit lnSpcReduction="10000"/>
          </a:bodyPr>
          <a:lstStyle/>
          <a:p>
            <a:pPr marL="0" indent="0">
              <a:buFont typeface="Arial" panose="020B0604020202020204" pitchFamily="34" charset="0"/>
              <a:buNone/>
              <a:defRPr/>
            </a:pPr>
            <a:r>
              <a:rPr lang="en-US" altLang="zh-CN" sz="2400" b="1" dirty="0" smtClean="0"/>
              <a:t>1</a:t>
            </a:r>
            <a:r>
              <a:rPr lang="zh-CN" altLang="en-US" sz="2400" b="1" dirty="0" smtClean="0"/>
              <a:t>、国际工程项目与国内工程项目管理的差异何在？</a:t>
            </a:r>
            <a:endParaRPr lang="en-US" altLang="zh-CN" sz="2400" b="1" dirty="0" smtClean="0"/>
          </a:p>
          <a:p>
            <a:pPr marL="0" indent="0">
              <a:buFont typeface="Arial" panose="020B0604020202020204" pitchFamily="34" charset="0"/>
              <a:buNone/>
              <a:defRPr/>
            </a:pPr>
            <a:r>
              <a:rPr lang="en-US" altLang="zh-CN" sz="2000" b="1" kern="0" dirty="0" smtClean="0"/>
              <a:t>1</a:t>
            </a:r>
            <a:r>
              <a:rPr lang="zh-CN" altLang="en-US" sz="2000" b="1" kern="0" dirty="0" smtClean="0"/>
              <a:t>）</a:t>
            </a:r>
            <a:r>
              <a:rPr lang="en-US" altLang="zh-CN" sz="2000" b="1" kern="0" dirty="0" smtClean="0"/>
              <a:t>“</a:t>
            </a:r>
            <a:r>
              <a:rPr lang="zh-CN" altLang="en-US" sz="2000" b="1" kern="0" dirty="0" smtClean="0"/>
              <a:t>国际工程项目</a:t>
            </a:r>
            <a:r>
              <a:rPr lang="en-US" altLang="zh-CN" sz="2000" b="1" kern="0" dirty="0" smtClean="0"/>
              <a:t>”</a:t>
            </a:r>
            <a:r>
              <a:rPr lang="zh-CN" altLang="en-US" sz="2000" b="1" kern="0" dirty="0" smtClean="0"/>
              <a:t>的基本定义为：</a:t>
            </a:r>
            <a:r>
              <a:rPr lang="zh-CN" altLang="zh-CN" sz="2000" b="1" kern="0" dirty="0" smtClean="0"/>
              <a:t>按照国际惯例进行管理的工程</a:t>
            </a:r>
            <a:r>
              <a:rPr lang="zh-CN" altLang="en-US" sz="2000" b="1" kern="0" dirty="0" smtClean="0"/>
              <a:t>项目</a:t>
            </a:r>
            <a:r>
              <a:rPr lang="zh-CN" altLang="zh-CN" sz="2000" b="1" kern="0" dirty="0" smtClean="0"/>
              <a:t>，</a:t>
            </a:r>
            <a:r>
              <a:rPr lang="zh-CN" altLang="en-US" sz="2000" b="1" kern="0" dirty="0" smtClean="0"/>
              <a:t>首先包括</a:t>
            </a:r>
            <a:r>
              <a:rPr lang="zh-CN" altLang="zh-CN" sz="2000" b="1" kern="0" dirty="0" smtClean="0"/>
              <a:t>由国际多边援助银行资助的全部工程项目</a:t>
            </a:r>
            <a:r>
              <a:rPr lang="zh-CN" altLang="en-US" sz="2000" b="1" kern="0" dirty="0" smtClean="0"/>
              <a:t>，或项目的</a:t>
            </a:r>
            <a:r>
              <a:rPr lang="zh-CN" altLang="zh-CN" sz="2000" b="1" kern="0" dirty="0" smtClean="0"/>
              <a:t>四个主要参与方只要有一个是在进行跨国性参与及经营</a:t>
            </a:r>
            <a:r>
              <a:rPr lang="zh-CN" altLang="en-US" sz="2000" b="1" kern="0" dirty="0" smtClean="0"/>
              <a:t>的</a:t>
            </a:r>
            <a:r>
              <a:rPr lang="zh-CN" altLang="zh-CN" sz="2000" b="1" kern="0" dirty="0" smtClean="0"/>
              <a:t>就都是国际工程</a:t>
            </a:r>
            <a:r>
              <a:rPr lang="zh-CN" altLang="en-US" sz="2000" b="1" kern="0" dirty="0" smtClean="0"/>
              <a:t>项目</a:t>
            </a:r>
            <a:r>
              <a:rPr lang="zh-CN" altLang="zh-CN" sz="2000" b="1" kern="0" dirty="0" smtClean="0"/>
              <a:t>，</a:t>
            </a:r>
            <a:r>
              <a:rPr lang="zh-CN" altLang="en-US" sz="2000" b="1" kern="0" dirty="0" smtClean="0"/>
              <a:t>因为在上述情况下，项目</a:t>
            </a:r>
            <a:r>
              <a:rPr lang="zh-CN" altLang="zh-CN" sz="2000" b="1" kern="0" dirty="0" smtClean="0"/>
              <a:t>需采用国际惯常的方式及概念进行</a:t>
            </a:r>
            <a:r>
              <a:rPr lang="zh-CN" altLang="en-US" sz="2000" b="1" kern="0" dirty="0" smtClean="0"/>
              <a:t>，各参与方间的</a:t>
            </a:r>
            <a:r>
              <a:rPr lang="zh-CN" altLang="zh-CN" sz="2000" b="1" kern="0" dirty="0" smtClean="0"/>
              <a:t>相互沟通与协调</a:t>
            </a:r>
            <a:r>
              <a:rPr lang="zh-CN" altLang="en-US" sz="2000" b="1" kern="0" dirty="0" smtClean="0"/>
              <a:t>也需要使用国际共同的管理语言。所以</a:t>
            </a:r>
            <a:r>
              <a:rPr lang="zh-CN" altLang="zh-CN" sz="2000" b="1" kern="0" dirty="0" smtClean="0"/>
              <a:t>“国际工程</a:t>
            </a:r>
            <a:r>
              <a:rPr lang="zh-CN" altLang="en-US" sz="2000" b="1" kern="0" dirty="0" smtClean="0"/>
              <a:t>项目</a:t>
            </a:r>
            <a:r>
              <a:rPr lang="zh-CN" altLang="zh-CN" sz="2000" b="1" kern="0" dirty="0" smtClean="0"/>
              <a:t>”并非地域性的概念</a:t>
            </a:r>
            <a:r>
              <a:rPr lang="zh-CN" altLang="en-US" sz="2000" b="1" kern="0" dirty="0" smtClean="0"/>
              <a:t>，在中国境内的工程建设项目只要具备上述“国际”因素，也都是“国际工程项目”，而采用了国际惯例的工程总承包项目就是“国际工程项目”。</a:t>
            </a:r>
            <a:endParaRPr lang="en-US" altLang="zh-CN" sz="2000" b="1" kern="0" dirty="0" smtClean="0"/>
          </a:p>
          <a:p>
            <a:pPr marL="0" indent="0">
              <a:buFontTx/>
              <a:buNone/>
              <a:defRPr/>
            </a:pPr>
            <a:r>
              <a:rPr lang="en-US" altLang="zh-CN" sz="2000" b="1" kern="0" dirty="0"/>
              <a:t>2</a:t>
            </a:r>
            <a:r>
              <a:rPr lang="zh-CN" altLang="en-US" sz="2000" b="1" kern="0" dirty="0"/>
              <a:t>）据上述</a:t>
            </a:r>
            <a:r>
              <a:rPr lang="zh-CN" altLang="en-US" sz="2000" b="1" kern="0" dirty="0" smtClean="0"/>
              <a:t>定义反过来讲，“国内工程项目” </a:t>
            </a:r>
            <a:r>
              <a:rPr lang="zh-CN" altLang="en-US" sz="2000" b="1" kern="0" dirty="0"/>
              <a:t>就是在中国境内完全按照国内传统</a:t>
            </a:r>
            <a:r>
              <a:rPr lang="zh-CN" altLang="en-US" sz="2000" b="1" kern="0" dirty="0" smtClean="0"/>
              <a:t>方式</a:t>
            </a:r>
            <a:r>
              <a:rPr lang="zh-CN" altLang="en-US" sz="2000" b="1" kern="0" dirty="0"/>
              <a:t>与做法（存在明显的与国际做法不能接轨之处）进行主要管理的工程建设项目</a:t>
            </a:r>
            <a:r>
              <a:rPr lang="zh-CN" altLang="en-US" sz="2000" b="1" kern="0" dirty="0" smtClean="0"/>
              <a:t>。</a:t>
            </a:r>
            <a:endParaRPr lang="en-US" altLang="zh-CN" sz="2000" b="1" kern="0" dirty="0" smtClean="0"/>
          </a:p>
          <a:p>
            <a:pPr marL="0" indent="0">
              <a:buFont typeface="Arial" panose="020B0604020202020204" pitchFamily="34" charset="0"/>
              <a:buNone/>
              <a:defRPr/>
            </a:pPr>
            <a:r>
              <a:rPr lang="en-US" altLang="zh-CN" sz="2000" b="1" kern="0" dirty="0" smtClean="0"/>
              <a:t>3</a:t>
            </a:r>
            <a:r>
              <a:rPr lang="zh-CN" altLang="en-US" sz="2000" b="1" kern="0" dirty="0" smtClean="0"/>
              <a:t>）</a:t>
            </a:r>
            <a:r>
              <a:rPr lang="zh-CN" altLang="en-US" sz="2000" b="1" kern="0" dirty="0"/>
              <a:t>国际惯例与国内传统做法的主要区分包括</a:t>
            </a:r>
            <a:r>
              <a:rPr lang="zh-CN" altLang="en-US" sz="2000" b="1" kern="0" dirty="0" smtClean="0"/>
              <a:t>：</a:t>
            </a:r>
            <a:endParaRPr lang="en-US" altLang="zh-CN" sz="2000" b="1" kern="0" dirty="0" smtClean="0"/>
          </a:p>
          <a:p>
            <a:pPr marL="0" indent="0">
              <a:buFont typeface="Arial" panose="020B0604020202020204" pitchFamily="34" charset="0"/>
              <a:buNone/>
              <a:defRPr/>
            </a:pPr>
            <a:r>
              <a:rPr lang="zh-CN" altLang="en-US" sz="1600" b="1" kern="0" dirty="0" smtClean="0">
                <a:solidFill>
                  <a:srgbClr val="FF0000"/>
                </a:solidFill>
              </a:rPr>
              <a:t>**</a:t>
            </a:r>
            <a:r>
              <a:rPr lang="zh-CN" altLang="en-US" sz="1600" b="1" kern="0" dirty="0">
                <a:solidFill>
                  <a:srgbClr val="FF0000"/>
                </a:solidFill>
              </a:rPr>
              <a:t>建筑业的企业资质</a:t>
            </a:r>
            <a:r>
              <a:rPr lang="zh-CN" altLang="en-US" sz="1600" b="1" kern="0" dirty="0" smtClean="0">
                <a:solidFill>
                  <a:srgbClr val="FF0000"/>
                </a:solidFill>
              </a:rPr>
              <a:t>管理（国际工程界实行个人职业资格管理，并无企业的资质管理）</a:t>
            </a:r>
            <a:endParaRPr lang="en-US" altLang="zh-CN" sz="1600" b="1" kern="0" dirty="0" smtClean="0">
              <a:solidFill>
                <a:srgbClr val="FF0000"/>
              </a:solidFill>
            </a:endParaRPr>
          </a:p>
          <a:p>
            <a:pPr marL="0" indent="0">
              <a:buFont typeface="Arial" panose="020B0604020202020204" pitchFamily="34" charset="0"/>
              <a:buNone/>
              <a:defRPr/>
            </a:pPr>
            <a:r>
              <a:rPr lang="zh-CN" altLang="en-US" sz="1600" b="1" kern="0" dirty="0" smtClean="0">
                <a:solidFill>
                  <a:srgbClr val="FF0000"/>
                </a:solidFill>
              </a:rPr>
              <a:t>**</a:t>
            </a:r>
            <a:r>
              <a:rPr lang="zh-CN" altLang="en-US" sz="1600" b="1" kern="0" dirty="0">
                <a:solidFill>
                  <a:srgbClr val="FF0000"/>
                </a:solidFill>
              </a:rPr>
              <a:t>设计行业管理</a:t>
            </a:r>
            <a:r>
              <a:rPr lang="zh-CN" altLang="en-US" sz="1600" b="1" kern="0" dirty="0" smtClean="0">
                <a:solidFill>
                  <a:srgbClr val="FF0000"/>
                </a:solidFill>
              </a:rPr>
              <a:t>体系（国际工程界的主流是分专业的设计事务所制，而非综合设计院所制）</a:t>
            </a:r>
            <a:endParaRPr lang="en-US" altLang="zh-CN" sz="1600" b="1" kern="0" dirty="0" smtClean="0">
              <a:solidFill>
                <a:srgbClr val="FF0000"/>
              </a:solidFill>
            </a:endParaRPr>
          </a:p>
          <a:p>
            <a:pPr marL="0" indent="0">
              <a:buFont typeface="Arial" panose="020B0604020202020204" pitchFamily="34" charset="0"/>
              <a:buNone/>
              <a:defRPr/>
            </a:pPr>
            <a:r>
              <a:rPr lang="zh-CN" altLang="en-US" sz="1600" b="1" kern="0" dirty="0" smtClean="0">
                <a:solidFill>
                  <a:srgbClr val="FF0000"/>
                </a:solidFill>
              </a:rPr>
              <a:t>**设计</a:t>
            </a:r>
            <a:r>
              <a:rPr lang="zh-CN" altLang="en-US" sz="1600" b="1" kern="0" dirty="0">
                <a:solidFill>
                  <a:srgbClr val="FF0000"/>
                </a:solidFill>
              </a:rPr>
              <a:t>、施工、</a:t>
            </a:r>
            <a:r>
              <a:rPr lang="zh-CN" altLang="en-US" sz="1600" b="1" kern="0" dirty="0" smtClean="0">
                <a:solidFill>
                  <a:srgbClr val="FF0000"/>
                </a:solidFill>
              </a:rPr>
              <a:t>甚至与建设期后的运行管理间建立了较为紧密的关联（国际工程界进入“现代”后，开始更多地采用</a:t>
            </a:r>
            <a:r>
              <a:rPr lang="en-US" altLang="zh-CN" sz="1600" b="1" kern="0" dirty="0" smtClean="0">
                <a:solidFill>
                  <a:srgbClr val="FF0000"/>
                </a:solidFill>
              </a:rPr>
              <a:t>EPC/P&amp;D+B</a:t>
            </a:r>
            <a:r>
              <a:rPr lang="zh-CN" altLang="en-US" sz="1600" b="1" kern="0" dirty="0">
                <a:solidFill>
                  <a:srgbClr val="FF0000"/>
                </a:solidFill>
              </a:rPr>
              <a:t>及</a:t>
            </a:r>
            <a:r>
              <a:rPr lang="en-US" altLang="zh-CN" sz="1600" b="1" kern="0" dirty="0">
                <a:solidFill>
                  <a:srgbClr val="FF0000"/>
                </a:solidFill>
              </a:rPr>
              <a:t>DBO</a:t>
            </a:r>
            <a:r>
              <a:rPr lang="zh-CN" altLang="en-US" sz="1600" b="1" kern="0" dirty="0">
                <a:solidFill>
                  <a:srgbClr val="FF0000"/>
                </a:solidFill>
              </a:rPr>
              <a:t>等模式</a:t>
            </a:r>
            <a:r>
              <a:rPr lang="zh-CN" altLang="en-US" sz="1600" b="1" kern="0" dirty="0" smtClean="0">
                <a:solidFill>
                  <a:srgbClr val="FF0000"/>
                </a:solidFill>
              </a:rPr>
              <a:t>）</a:t>
            </a:r>
            <a:endParaRPr lang="en-US" altLang="zh-CN" sz="1600" b="1" kern="0" dirty="0" smtClean="0">
              <a:solidFill>
                <a:srgbClr val="FF0000"/>
              </a:solidFill>
            </a:endParaRPr>
          </a:p>
          <a:p>
            <a:pPr marL="0" indent="0">
              <a:buFont typeface="Arial" panose="020B0604020202020204" pitchFamily="34" charset="0"/>
              <a:buNone/>
              <a:defRPr/>
            </a:pPr>
            <a:r>
              <a:rPr lang="zh-CN" altLang="en-US" sz="1600" b="1" kern="0" dirty="0" smtClean="0">
                <a:solidFill>
                  <a:srgbClr val="FF0000"/>
                </a:solidFill>
              </a:rPr>
              <a:t>**</a:t>
            </a:r>
            <a:r>
              <a:rPr lang="zh-CN" altLang="en-US" sz="1600" b="1" kern="0" dirty="0">
                <a:solidFill>
                  <a:srgbClr val="FF0000"/>
                </a:solidFill>
              </a:rPr>
              <a:t>各类不同项目管理</a:t>
            </a:r>
            <a:r>
              <a:rPr lang="zh-CN" altLang="en-US" sz="1600" b="1" kern="0" dirty="0" smtClean="0">
                <a:solidFill>
                  <a:srgbClr val="FF0000"/>
                </a:solidFill>
              </a:rPr>
              <a:t>模式均能得到运用（我国多以施工总承包方式为基础建立建筑行业的法律</a:t>
            </a:r>
            <a:r>
              <a:rPr lang="zh-CN" altLang="en-US" sz="1600" b="1" kern="0" dirty="0">
                <a:solidFill>
                  <a:srgbClr val="FF0000"/>
                </a:solidFill>
              </a:rPr>
              <a:t>及</a:t>
            </a:r>
            <a:r>
              <a:rPr lang="zh-CN" altLang="en-US" sz="1600" b="1" kern="0" dirty="0" smtClean="0">
                <a:solidFill>
                  <a:srgbClr val="FF0000"/>
                </a:solidFill>
              </a:rPr>
              <a:t>管理体系，但却使得许多国际常用体系与惯例在中国的推行受限，使管理特点与社会的不同需求难以契合）</a:t>
            </a:r>
            <a:endParaRPr lang="en-US" altLang="zh-CN" sz="1600" b="1" kern="0" dirty="0">
              <a:solidFill>
                <a:srgbClr val="FF0000"/>
              </a:solidFill>
            </a:endParaRPr>
          </a:p>
          <a:p>
            <a:pPr marL="0" indent="0">
              <a:buFontTx/>
              <a:buNone/>
              <a:defRPr/>
            </a:pPr>
            <a:endParaRPr lang="en-US" altLang="zh-CN" sz="2000" b="1" kern="0" dirty="0"/>
          </a:p>
          <a:p>
            <a:pPr marL="0" indent="0">
              <a:buFont typeface="Arial" panose="020B0604020202020204" pitchFamily="34" charset="0"/>
              <a:buNone/>
              <a:defRPr/>
            </a:pPr>
            <a:endParaRPr lang="zh-CN"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noChangeArrowheads="1"/>
          </p:cNvSpPr>
          <p:nvPr>
            <p:ph type="title"/>
          </p:nvPr>
        </p:nvSpPr>
        <p:spPr>
          <a:xfrm>
            <a:off x="323850" y="115888"/>
            <a:ext cx="8534400" cy="169862"/>
          </a:xfrm>
        </p:spPr>
        <p:txBody>
          <a:bodyPr>
            <a:normAutofit fontScale="90000"/>
          </a:bodyPr>
          <a:lstStyle/>
          <a:p>
            <a:pPr algn="l" eaLnBrk="1" hangingPunct="1"/>
            <a:br>
              <a:rPr lang="en-US" altLang="zh-CN" sz="2400" b="1" smtClean="0"/>
            </a:br>
            <a:r>
              <a:rPr lang="en-US" altLang="zh-CN" sz="2400" b="1" smtClean="0"/>
              <a:t>2</a:t>
            </a:r>
            <a:r>
              <a:rPr lang="zh-CN" altLang="en-US" sz="2400" b="1" smtClean="0"/>
              <a:t>、注重工程建设项目全过程管理的意义</a:t>
            </a:r>
            <a:br>
              <a:rPr lang="en-US" altLang="zh-CN" sz="2400" b="1" smtClean="0"/>
            </a:br>
            <a:endParaRPr lang="zh-CN" altLang="en-US" sz="2400" smtClean="0"/>
          </a:p>
        </p:txBody>
      </p:sp>
      <p:sp>
        <p:nvSpPr>
          <p:cNvPr id="22531" name="内容占位符 2"/>
          <p:cNvSpPr>
            <a:spLocks noGrp="1" noChangeArrowheads="1"/>
          </p:cNvSpPr>
          <p:nvPr>
            <p:ph idx="1"/>
          </p:nvPr>
        </p:nvSpPr>
        <p:spPr>
          <a:xfrm>
            <a:off x="179388" y="333375"/>
            <a:ext cx="8785225" cy="6335713"/>
          </a:xfrm>
        </p:spPr>
        <p:txBody>
          <a:bodyPr/>
          <a:lstStyle/>
          <a:p>
            <a:pPr marL="0" indent="0">
              <a:buFont typeface="Arial" panose="020B0604020202020204" pitchFamily="34" charset="0"/>
              <a:buNone/>
              <a:defRPr/>
            </a:pPr>
            <a:r>
              <a:rPr lang="en-US" altLang="zh-CN" sz="2000" b="1" kern="0" dirty="0" smtClean="0"/>
              <a:t>1</a:t>
            </a:r>
            <a:r>
              <a:rPr lang="zh-CN" altLang="en-US" sz="2000" b="1" kern="0" dirty="0" smtClean="0"/>
              <a:t>）工程项目的全寿命期一般包括：项目的前期（即策划与决策阶段）、项目</a:t>
            </a:r>
            <a:endParaRPr lang="en-US" altLang="zh-CN" sz="2000" b="1" kern="0" dirty="0" smtClean="0"/>
          </a:p>
          <a:p>
            <a:pPr marL="0" indent="0">
              <a:buFont typeface="Arial" panose="020B0604020202020204" pitchFamily="34" charset="0"/>
              <a:buNone/>
              <a:defRPr/>
            </a:pPr>
            <a:r>
              <a:rPr lang="zh-CN" altLang="en-US" sz="2000" b="1" kern="0" dirty="0" smtClean="0"/>
              <a:t>的建设期（即工程设计与工程施工阶段）、项目的使用期（即项目的交付使</a:t>
            </a:r>
            <a:endParaRPr lang="en-US" altLang="zh-CN" sz="2000" b="1" kern="0" dirty="0" smtClean="0"/>
          </a:p>
          <a:p>
            <a:pPr marL="0" indent="0">
              <a:buFont typeface="Arial" panose="020B0604020202020204" pitchFamily="34" charset="0"/>
              <a:buNone/>
              <a:defRPr/>
            </a:pPr>
            <a:r>
              <a:rPr lang="zh-CN" altLang="en-US" sz="2000" b="1" kern="0" dirty="0" smtClean="0"/>
              <a:t>用</a:t>
            </a:r>
            <a:r>
              <a:rPr lang="en-US" altLang="zh-CN" sz="2000" b="1" kern="0" dirty="0" smtClean="0"/>
              <a:t>+</a:t>
            </a:r>
            <a:r>
              <a:rPr lang="zh-CN" altLang="en-US" sz="2000" b="1" kern="0" dirty="0" smtClean="0"/>
              <a:t>保修与运行管理阶段）。如果仅仅讲一个项目建设的生命期则只包括前两</a:t>
            </a:r>
            <a:endParaRPr lang="en-US" altLang="zh-CN" sz="2000" b="1" kern="0" dirty="0" smtClean="0"/>
          </a:p>
          <a:p>
            <a:pPr marL="0" indent="0">
              <a:buFont typeface="Arial" panose="020B0604020202020204" pitchFamily="34" charset="0"/>
              <a:buNone/>
              <a:defRPr/>
            </a:pPr>
            <a:r>
              <a:rPr lang="zh-CN" altLang="en-US" sz="2000" b="1" kern="0" dirty="0" smtClean="0"/>
              <a:t>个阶段</a:t>
            </a:r>
            <a:r>
              <a:rPr lang="en-US" altLang="zh-CN" sz="2000" b="1" kern="0" dirty="0" smtClean="0"/>
              <a:t>+</a:t>
            </a:r>
            <a:r>
              <a:rPr lang="zh-CN" altLang="en-US" sz="2000" b="1" kern="0" dirty="0" smtClean="0"/>
              <a:t>使用期中的保修责任阶段，而不包括项目使用期长期运行管理内容。</a:t>
            </a:r>
            <a:endParaRPr lang="en-US" altLang="zh-CN" sz="2000" b="1" kern="0" dirty="0" smtClean="0"/>
          </a:p>
          <a:p>
            <a:pPr marL="0" indent="0">
              <a:buFont typeface="Arial" panose="020B0604020202020204" pitchFamily="34" charset="0"/>
              <a:buNone/>
              <a:defRPr/>
            </a:pPr>
            <a:r>
              <a:rPr lang="en-US" altLang="zh-CN" sz="2000" b="1" kern="0" dirty="0" smtClean="0"/>
              <a:t>2</a:t>
            </a:r>
            <a:r>
              <a:rPr lang="zh-CN" altLang="en-US" sz="2000" b="1" kern="0" dirty="0" smtClean="0"/>
              <a:t>）一个工程项目从建设到运行，自始至终均有成本在不断发生，在前期会发</a:t>
            </a:r>
            <a:endParaRPr lang="en-US" altLang="zh-CN" sz="2000" b="1" kern="0" dirty="0" smtClean="0"/>
          </a:p>
          <a:p>
            <a:pPr marL="0" indent="0">
              <a:buFont typeface="Arial" panose="020B0604020202020204" pitchFamily="34" charset="0"/>
              <a:buNone/>
              <a:defRPr/>
            </a:pPr>
            <a:r>
              <a:rPr lang="zh-CN" altLang="en-US" sz="2000" b="1" kern="0" dirty="0" smtClean="0"/>
              <a:t>生策划并决策一个项目投资的咨询及管理费用，在建设期则会发生工程设计</a:t>
            </a:r>
            <a:endParaRPr lang="en-US" altLang="zh-CN" sz="2000" b="1" kern="0" dirty="0" smtClean="0"/>
          </a:p>
          <a:p>
            <a:pPr marL="0" indent="0">
              <a:buFont typeface="Arial" panose="020B0604020202020204" pitchFamily="34" charset="0"/>
              <a:buNone/>
              <a:defRPr/>
            </a:pPr>
            <a:r>
              <a:rPr lang="zh-CN" altLang="en-US" sz="2000" b="1" kern="0" dirty="0" smtClean="0"/>
              <a:t>与施工及其管理的费用，在运行则会发生维护项目使之处于正常技术与服务</a:t>
            </a:r>
            <a:endParaRPr lang="en-US" altLang="zh-CN" sz="2000" b="1" kern="0" dirty="0" smtClean="0"/>
          </a:p>
          <a:p>
            <a:pPr marL="0" indent="0">
              <a:buFont typeface="Arial" panose="020B0604020202020204" pitchFamily="34" charset="0"/>
              <a:buNone/>
              <a:defRPr/>
            </a:pPr>
            <a:r>
              <a:rPr lang="zh-CN" altLang="en-US" sz="2000" b="1" kern="0" dirty="0" smtClean="0"/>
              <a:t>状态的养护费用；在上述各个阶段还有可能或然发生的因决策或管理失误产</a:t>
            </a:r>
            <a:endParaRPr lang="en-US" altLang="zh-CN" sz="2000" b="1" kern="0" dirty="0" smtClean="0"/>
          </a:p>
          <a:p>
            <a:pPr marL="0" indent="0">
              <a:buFont typeface="Arial" panose="020B0604020202020204" pitchFamily="34" charset="0"/>
              <a:buNone/>
              <a:defRPr/>
            </a:pPr>
            <a:r>
              <a:rPr lang="zh-CN" altLang="en-US" sz="2000" b="1" kern="0" dirty="0" smtClean="0"/>
              <a:t>生的风险费用。</a:t>
            </a:r>
            <a:r>
              <a:rPr lang="zh-CN" altLang="en-US" sz="2000" b="1" kern="0" dirty="0" smtClean="0">
                <a:solidFill>
                  <a:srgbClr val="FF0000"/>
                </a:solidFill>
              </a:rPr>
              <a:t>我们最终应该追求的是对项目全寿命期总成本的控制</a:t>
            </a:r>
            <a:r>
              <a:rPr lang="zh-CN" altLang="en-US" sz="2000" b="1" kern="0" dirty="0" smtClean="0"/>
              <a:t>。</a:t>
            </a:r>
            <a:endParaRPr lang="en-US" altLang="zh-CN" sz="2000" b="1" kern="0" dirty="0" smtClean="0"/>
          </a:p>
          <a:p>
            <a:pPr marL="0" indent="0">
              <a:buFont typeface="Arial" panose="020B0604020202020204" pitchFamily="34" charset="0"/>
              <a:buNone/>
              <a:defRPr/>
            </a:pPr>
            <a:r>
              <a:rPr lang="zh-CN" altLang="en-US" sz="1400" b="1" kern="0" dirty="0" smtClean="0">
                <a:solidFill>
                  <a:srgbClr val="FF0000"/>
                </a:solidFill>
              </a:rPr>
              <a:t>***项目各阶段成本的发生往往是相互矛盾的，即项目管理学所说“三重约束”或“四重约束”，例如过度控制前期费用可能造成建造成本的大幅提高甚至浪费，为限定建造成本可能采用降低建造标准的策略，但就会造成项目使用寿命的缩短或养护费用的明显提高，使得项目全寿命期的总成本（社会平均成本）提高。</a:t>
            </a:r>
            <a:endParaRPr lang="en-US" altLang="zh-CN" sz="1400" b="1" kern="0" dirty="0" smtClean="0">
              <a:solidFill>
                <a:srgbClr val="FF0000"/>
              </a:solidFill>
            </a:endParaRPr>
          </a:p>
          <a:p>
            <a:pPr marL="0" indent="0">
              <a:buFont typeface="Arial" panose="020B0604020202020204" pitchFamily="34" charset="0"/>
              <a:buNone/>
              <a:defRPr/>
            </a:pPr>
            <a:r>
              <a:rPr lang="en-US" altLang="zh-CN" sz="2000" b="1" kern="0" dirty="0" smtClean="0"/>
              <a:t>3</a:t>
            </a:r>
            <a:r>
              <a:rPr lang="zh-CN" altLang="en-US" sz="2000" b="1" kern="0" dirty="0" smtClean="0"/>
              <a:t>）所以国际工程投资及管理界进入“现代”以来（一般界定于</a:t>
            </a:r>
            <a:r>
              <a:rPr lang="en-US" altLang="zh-CN" sz="2000" b="1" kern="0" dirty="0" smtClean="0"/>
              <a:t>1990</a:t>
            </a:r>
            <a:r>
              <a:rPr lang="zh-CN" altLang="en-US" sz="2000" b="1" kern="0" dirty="0" smtClean="0"/>
              <a:t>年前后）开始愈发重视工程项目建设的全过程管理、甚至重视工程项目技术寿命期的全过程管理。如</a:t>
            </a:r>
            <a:r>
              <a:rPr lang="en-US" altLang="zh-CN" sz="2000" b="1" kern="0" dirty="0" smtClean="0"/>
              <a:t>FIDIC</a:t>
            </a:r>
            <a:r>
              <a:rPr lang="zh-CN" altLang="en-US" sz="2000" b="1" kern="0" dirty="0" smtClean="0"/>
              <a:t>从原来侧重于推介红皮书（仅限于工程施工阶段）、到</a:t>
            </a:r>
            <a:r>
              <a:rPr lang="en-US" altLang="zh-CN" sz="2000" b="1" kern="0" dirty="0" smtClean="0"/>
              <a:t>99</a:t>
            </a:r>
            <a:r>
              <a:rPr lang="zh-CN" altLang="en-US" sz="2000" b="1" kern="0" dirty="0" smtClean="0"/>
              <a:t>年合同族系银皮书</a:t>
            </a:r>
            <a:r>
              <a:rPr lang="en-US" altLang="zh-CN" sz="2000" b="1" kern="0" dirty="0" smtClean="0"/>
              <a:t>/</a:t>
            </a:r>
            <a:r>
              <a:rPr lang="zh-CN" altLang="en-US" sz="2000" b="1" kern="0" dirty="0" smtClean="0"/>
              <a:t>新黄皮书推动工程总承包方式（扩展为工程设计</a:t>
            </a:r>
            <a:r>
              <a:rPr lang="en-US" altLang="zh-CN" sz="2000" b="1" kern="0" dirty="0" smtClean="0"/>
              <a:t>+</a:t>
            </a:r>
            <a:r>
              <a:rPr lang="zh-CN" altLang="en-US" sz="2000" b="1" kern="0" dirty="0" smtClean="0"/>
              <a:t>工程施工两阶段）、再到</a:t>
            </a:r>
            <a:r>
              <a:rPr lang="en-US" altLang="zh-CN" sz="2000" b="1" kern="0" dirty="0" smtClean="0"/>
              <a:t>2006</a:t>
            </a:r>
            <a:r>
              <a:rPr lang="zh-CN" altLang="en-US" sz="2000" b="1" kern="0" dirty="0" smtClean="0"/>
              <a:t>年的金皮书</a:t>
            </a:r>
            <a:r>
              <a:rPr lang="en-US" altLang="zh-CN" sz="2000" b="1" kern="0" dirty="0" smtClean="0"/>
              <a:t>/DBO</a:t>
            </a:r>
            <a:r>
              <a:rPr lang="zh-CN" altLang="en-US" sz="2000" b="1" kern="0" dirty="0" smtClean="0"/>
              <a:t>合同重视全部建设</a:t>
            </a:r>
            <a:r>
              <a:rPr lang="en-US" altLang="zh-CN" sz="2000" b="1" kern="0" dirty="0" smtClean="0"/>
              <a:t>+</a:t>
            </a:r>
            <a:r>
              <a:rPr lang="zh-CN" altLang="en-US" sz="2000" b="1" kern="0" dirty="0" smtClean="0"/>
              <a:t>运营管理。</a:t>
            </a:r>
            <a:endParaRPr lang="en-US" altLang="zh-CN" sz="2000" b="1" kern="0" dirty="0" smtClean="0"/>
          </a:p>
          <a:p>
            <a:pPr eaLnBrk="1" hangingPunct="1">
              <a:buFont typeface="Arial" panose="020B0604020202020204" pitchFamily="34" charset="0"/>
              <a:buNone/>
              <a:defRPr/>
            </a:pPr>
            <a:r>
              <a:rPr lang="en-US" altLang="zh-CN" sz="2000" b="1" dirty="0" smtClean="0"/>
              <a:t>4</a:t>
            </a:r>
            <a:r>
              <a:rPr lang="zh-CN" altLang="en-US" sz="2000" b="1" dirty="0" smtClean="0"/>
              <a:t>）对各类工程咨询企业而言，具有项目全过程管理的能力极具意义：一是可</a:t>
            </a:r>
            <a:endParaRPr lang="en-US" altLang="zh-CN" sz="2000" b="1" dirty="0" smtClean="0"/>
          </a:p>
          <a:p>
            <a:pPr eaLnBrk="1" hangingPunct="1">
              <a:buFont typeface="Arial" panose="020B0604020202020204" pitchFamily="34" charset="0"/>
              <a:buNone/>
              <a:defRPr/>
            </a:pPr>
            <a:r>
              <a:rPr lang="zh-CN" altLang="en-US" sz="2000" b="1" dirty="0" smtClean="0"/>
              <a:t>以拓宽咨询企业业务领域，二是可以增强管理咨询单项业务能力并提升质量。</a:t>
            </a:r>
            <a:endParaRPr lang="en-US" altLang="zh-CN" sz="2000" b="1" dirty="0" smtClean="0"/>
          </a:p>
          <a:p>
            <a:pPr eaLnBrk="1" hangingPunct="1">
              <a:defRPr/>
            </a:pPr>
            <a:endParaRPr lang="zh-CN" alt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395536" y="115888"/>
            <a:ext cx="8569077" cy="576262"/>
          </a:xfrm>
        </p:spPr>
        <p:txBody>
          <a:bodyPr>
            <a:normAutofit fontScale="90000"/>
          </a:bodyPr>
          <a:lstStyle/>
          <a:p>
            <a:pPr algn="l"/>
            <a:br>
              <a:rPr lang="en-US" altLang="zh-CN" sz="2400" b="1" dirty="0" smtClean="0"/>
            </a:br>
            <a:r>
              <a:rPr lang="en-US" altLang="zh-CN" sz="2400" b="1" dirty="0" smtClean="0"/>
              <a:t>3</a:t>
            </a:r>
            <a:r>
              <a:rPr lang="zh-CN" altLang="en-US" sz="2400" b="1" dirty="0" smtClean="0"/>
              <a:t>、我国与国际管理惯例接轨的成功与失误</a:t>
            </a:r>
            <a:br>
              <a:rPr lang="en-US" altLang="zh-CN" sz="2400" b="1" dirty="0" smtClean="0"/>
            </a:br>
            <a:endParaRPr lang="zh-CN" altLang="en-US" sz="2400" dirty="0" smtClean="0"/>
          </a:p>
        </p:txBody>
      </p:sp>
      <p:sp>
        <p:nvSpPr>
          <p:cNvPr id="25603" name="内容占位符 2"/>
          <p:cNvSpPr>
            <a:spLocks noGrp="1"/>
          </p:cNvSpPr>
          <p:nvPr>
            <p:ph idx="1"/>
          </p:nvPr>
        </p:nvSpPr>
        <p:spPr>
          <a:xfrm>
            <a:off x="323850" y="692150"/>
            <a:ext cx="8640763" cy="5905500"/>
          </a:xfrm>
        </p:spPr>
        <p:txBody>
          <a:bodyPr/>
          <a:lstStyle/>
          <a:p>
            <a:pPr>
              <a:buFont typeface="Arial" panose="020B0604020202020204" pitchFamily="34" charset="0"/>
              <a:buNone/>
            </a:pPr>
            <a:r>
              <a:rPr lang="en-US" altLang="zh-CN" sz="2000" b="1" dirty="0" smtClean="0"/>
              <a:t>1</a:t>
            </a:r>
            <a:r>
              <a:rPr lang="zh-CN" altLang="en-US" sz="2000" b="1" dirty="0" smtClean="0"/>
              <a:t>）</a:t>
            </a:r>
            <a:r>
              <a:rPr lang="zh-CN" altLang="zh-CN" sz="2000" b="1" dirty="0" smtClean="0"/>
              <a:t>我国改革开放以来对国际工程管理</a:t>
            </a:r>
            <a:r>
              <a:rPr lang="zh-CN" altLang="en-US" sz="2000" b="1" dirty="0" smtClean="0"/>
              <a:t>体系</a:t>
            </a:r>
            <a:r>
              <a:rPr lang="zh-CN" altLang="zh-CN" sz="2000" b="1" dirty="0" smtClean="0"/>
              <a:t>与惯例的</a:t>
            </a:r>
            <a:r>
              <a:rPr lang="zh-CN" altLang="en-US" sz="2000" b="1" dirty="0" smtClean="0"/>
              <a:t>成功引入与</a:t>
            </a:r>
            <a:r>
              <a:rPr lang="zh-CN" altLang="zh-CN" sz="2000" b="1" dirty="0" smtClean="0"/>
              <a:t>借鉴</a:t>
            </a:r>
            <a:endParaRPr lang="en-US" altLang="zh-CN" sz="2000" b="1" dirty="0" smtClean="0"/>
          </a:p>
          <a:p>
            <a:pPr>
              <a:buFont typeface="Arial" panose="020B0604020202020204" pitchFamily="34" charset="0"/>
              <a:buNone/>
            </a:pPr>
            <a:r>
              <a:rPr lang="zh-CN" altLang="en-US" sz="2000" b="1" dirty="0" smtClean="0"/>
              <a:t>①建设行业四项基本制度的建立：四项基本制度即项目法人责任制、合同</a:t>
            </a:r>
            <a:endParaRPr lang="en-US" altLang="zh-CN" sz="2000" b="1" dirty="0" smtClean="0"/>
          </a:p>
          <a:p>
            <a:pPr>
              <a:buFont typeface="Arial" panose="020B0604020202020204" pitchFamily="34" charset="0"/>
              <a:buNone/>
            </a:pPr>
            <a:r>
              <a:rPr lang="zh-CN" altLang="en-US" sz="2000" b="1" dirty="0" smtClean="0"/>
              <a:t>制、招投标制与建设监理制，大致起始于</a:t>
            </a:r>
            <a:r>
              <a:rPr lang="en-US" altLang="zh-CN" sz="2000" b="1" dirty="0" smtClean="0"/>
              <a:t>1980</a:t>
            </a:r>
            <a:r>
              <a:rPr lang="zh-CN" altLang="en-US" sz="2000" b="1" dirty="0" smtClean="0"/>
              <a:t>年代前半期。当时中国尚处</a:t>
            </a:r>
            <a:endParaRPr lang="en-US" altLang="zh-CN" sz="2000" b="1" dirty="0" smtClean="0"/>
          </a:p>
          <a:p>
            <a:pPr>
              <a:buFont typeface="Arial" panose="020B0604020202020204" pitchFamily="34" charset="0"/>
              <a:buNone/>
            </a:pPr>
            <a:r>
              <a:rPr lang="zh-CN" altLang="en-US" sz="2000" b="1" dirty="0" smtClean="0"/>
              <a:t>于全面的计划经济时期，对单一由国家提供建设资金的工程建设项目，实</a:t>
            </a:r>
            <a:endParaRPr lang="en-US" altLang="zh-CN" sz="2000" b="1" dirty="0" smtClean="0"/>
          </a:p>
          <a:p>
            <a:pPr>
              <a:buFont typeface="Arial" panose="020B0604020202020204" pitchFamily="34" charset="0"/>
              <a:buNone/>
            </a:pPr>
            <a:r>
              <a:rPr lang="zh-CN" altLang="en-US" sz="2000" b="1" dirty="0" smtClean="0"/>
              <a:t>行的是按国家计划分配勘察设计施工任务，按国家统一制定的概预算定额</a:t>
            </a:r>
            <a:endParaRPr lang="en-US" altLang="zh-CN" sz="2000" b="1" dirty="0" smtClean="0"/>
          </a:p>
          <a:p>
            <a:pPr>
              <a:buFont typeface="Arial" panose="020B0604020202020204" pitchFamily="34" charset="0"/>
              <a:buNone/>
            </a:pPr>
            <a:r>
              <a:rPr lang="zh-CN" altLang="en-US" sz="2000" b="1" dirty="0" smtClean="0"/>
              <a:t>来结算投资，但因发生了中国对世界银行贷款的需求，就要建立并实行上</a:t>
            </a:r>
            <a:endParaRPr lang="en-US" altLang="zh-CN" sz="2000" b="1" dirty="0" smtClean="0"/>
          </a:p>
          <a:p>
            <a:pPr>
              <a:buFont typeface="Arial" panose="020B0604020202020204" pitchFamily="34" charset="0"/>
              <a:buNone/>
            </a:pPr>
            <a:r>
              <a:rPr lang="zh-CN" altLang="en-US" sz="2000" b="1" dirty="0" smtClean="0"/>
              <a:t>述基本制度，以符合多边援助银行的基本规则，非此无法获得世行的贷款</a:t>
            </a:r>
            <a:endParaRPr lang="en-US" altLang="zh-CN" sz="2000" b="1" dirty="0" smtClean="0"/>
          </a:p>
          <a:p>
            <a:pPr>
              <a:buFont typeface="Arial" panose="020B0604020202020204" pitchFamily="34" charset="0"/>
              <a:buNone/>
            </a:pPr>
            <a:r>
              <a:rPr lang="zh-CN" altLang="en-US" sz="1400" b="1" dirty="0" smtClean="0">
                <a:solidFill>
                  <a:srgbClr val="FF0000"/>
                </a:solidFill>
              </a:rPr>
              <a:t>（这也是以国际因素倒逼国内改革的一个例证）</a:t>
            </a:r>
            <a:r>
              <a:rPr lang="zh-CN" altLang="en-US" sz="2000" b="1" dirty="0" smtClean="0"/>
              <a:t>。至今这四项制度仍是我国建设行业法律</a:t>
            </a:r>
            <a:endParaRPr lang="en-US" altLang="zh-CN" sz="2000" b="1" dirty="0" smtClean="0"/>
          </a:p>
          <a:p>
            <a:pPr>
              <a:buFont typeface="Arial" panose="020B0604020202020204" pitchFamily="34" charset="0"/>
              <a:buNone/>
            </a:pPr>
            <a:r>
              <a:rPr lang="zh-CN" altLang="en-US" sz="2000" b="1" dirty="0" smtClean="0"/>
              <a:t>法规体系的基本支柱。</a:t>
            </a:r>
            <a:endParaRPr lang="en-US" altLang="zh-CN" sz="2000" b="1" dirty="0" smtClean="0"/>
          </a:p>
          <a:p>
            <a:pPr>
              <a:buFont typeface="Arial" panose="020B0604020202020204" pitchFamily="34" charset="0"/>
              <a:buNone/>
            </a:pPr>
            <a:r>
              <a:rPr lang="en-US" altLang="zh-CN" sz="2000" b="1" dirty="0" smtClean="0"/>
              <a:t> </a:t>
            </a:r>
            <a:r>
              <a:rPr lang="zh-CN" altLang="en-US" sz="2000" b="1" dirty="0" smtClean="0"/>
              <a:t>②从</a:t>
            </a:r>
            <a:r>
              <a:rPr lang="en-US" altLang="zh-CN" sz="2000" b="1" dirty="0" smtClean="0"/>
              <a:t>1980</a:t>
            </a:r>
            <a:r>
              <a:rPr lang="zh-CN" altLang="en-US" sz="2000" b="1" dirty="0" smtClean="0"/>
              <a:t>年代开始，中国在工程投资与建设领域成功借鉴了一些重要的国</a:t>
            </a:r>
            <a:endParaRPr lang="en-US" altLang="zh-CN" sz="2000" b="1" dirty="0" smtClean="0"/>
          </a:p>
          <a:p>
            <a:pPr>
              <a:buFont typeface="Arial" panose="020B0604020202020204" pitchFamily="34" charset="0"/>
              <a:buNone/>
            </a:pPr>
            <a:r>
              <a:rPr lang="zh-CN" altLang="en-US" sz="2000" b="1" dirty="0" smtClean="0"/>
              <a:t>际规范体系及相应的规范的惯例性文件，其中最为重要并影响至今的是联</a:t>
            </a:r>
            <a:endParaRPr lang="en-US" altLang="zh-CN" sz="2000" b="1" dirty="0" smtClean="0"/>
          </a:p>
          <a:p>
            <a:pPr>
              <a:buFont typeface="Arial" panose="020B0604020202020204" pitchFamily="34" charset="0"/>
              <a:buNone/>
            </a:pPr>
            <a:r>
              <a:rPr lang="zh-CN" altLang="en-US" sz="2000" b="1" dirty="0" smtClean="0"/>
              <a:t>合国工业发展组织（</a:t>
            </a:r>
            <a:r>
              <a:rPr lang="en-US" altLang="zh-CN" sz="2000" b="1" dirty="0" smtClean="0"/>
              <a:t>UNIDO</a:t>
            </a:r>
            <a:r>
              <a:rPr lang="zh-CN" altLang="en-US" sz="2000" b="1" dirty="0" smtClean="0"/>
              <a:t>）可行性研究报告编制指南</a:t>
            </a:r>
            <a:r>
              <a:rPr lang="en-US" altLang="zh-CN" sz="2000" b="1" dirty="0" smtClean="0"/>
              <a:t>/</a:t>
            </a:r>
            <a:r>
              <a:rPr lang="zh-CN" altLang="en-US" sz="2000" b="1" dirty="0" smtClean="0"/>
              <a:t>手册与国际咨询工</a:t>
            </a:r>
            <a:endParaRPr lang="en-US" altLang="zh-CN" sz="2000" b="1" dirty="0" smtClean="0"/>
          </a:p>
          <a:p>
            <a:pPr>
              <a:buFont typeface="Arial" panose="020B0604020202020204" pitchFamily="34" charset="0"/>
              <a:buNone/>
            </a:pPr>
            <a:r>
              <a:rPr lang="zh-CN" altLang="en-US" sz="2000" b="1" dirty="0" smtClean="0"/>
              <a:t>程师联合会（</a:t>
            </a:r>
            <a:r>
              <a:rPr lang="en-US" altLang="zh-CN" sz="2000" b="1" dirty="0" smtClean="0"/>
              <a:t>FIDIC</a:t>
            </a:r>
            <a:r>
              <a:rPr lang="zh-CN" altLang="en-US" sz="2000" b="1" dirty="0" smtClean="0"/>
              <a:t>）全套工程合同体系的引入。</a:t>
            </a:r>
            <a:r>
              <a:rPr lang="zh-CN" altLang="en-US" sz="1400" b="1" dirty="0" smtClean="0">
                <a:solidFill>
                  <a:srgbClr val="FF0000"/>
                </a:solidFill>
              </a:rPr>
              <a:t>（对国际惯例不应或不可擅自简化）</a:t>
            </a:r>
            <a:endParaRPr lang="en-US" altLang="zh-CN" sz="1400" b="1" dirty="0" smtClean="0">
              <a:solidFill>
                <a:srgbClr val="FF0000"/>
              </a:solidFill>
            </a:endParaRPr>
          </a:p>
          <a:p>
            <a:pPr>
              <a:buFont typeface="Arial" panose="020B0604020202020204" pitchFamily="34" charset="0"/>
              <a:buNone/>
            </a:pPr>
            <a:r>
              <a:rPr lang="en-US" altLang="zh-CN" sz="2000" b="1" dirty="0" smtClean="0"/>
              <a:t>      </a:t>
            </a:r>
            <a:r>
              <a:rPr lang="zh-CN" altLang="en-US" sz="2000" b="1" dirty="0" smtClean="0"/>
              <a:t>两个成熟体系及文件的引入与借鉴大致起始于同一时期，其中前者用于</a:t>
            </a:r>
            <a:endParaRPr lang="en-US" altLang="zh-CN" sz="2000" b="1" dirty="0" smtClean="0"/>
          </a:p>
          <a:p>
            <a:pPr>
              <a:buFont typeface="Arial" panose="020B0604020202020204" pitchFamily="34" charset="0"/>
              <a:buNone/>
            </a:pPr>
            <a:r>
              <a:rPr lang="zh-CN" altLang="en-US" sz="2000" b="1" dirty="0" smtClean="0"/>
              <a:t>项目前期（即项目可行性研究报告获得投资人决策层批复前的项目前期），</a:t>
            </a:r>
            <a:endParaRPr lang="en-US" altLang="zh-CN" sz="2000" b="1" dirty="0" smtClean="0"/>
          </a:p>
          <a:p>
            <a:pPr>
              <a:buFont typeface="Arial" panose="020B0604020202020204" pitchFamily="34" charset="0"/>
              <a:buNone/>
            </a:pPr>
            <a:r>
              <a:rPr lang="zh-CN" altLang="en-US" sz="2000" b="1" dirty="0" smtClean="0"/>
              <a:t>而后者用于此后的项目建造</a:t>
            </a:r>
            <a:r>
              <a:rPr lang="en-US" altLang="zh-CN" sz="2000" b="1" dirty="0" smtClean="0"/>
              <a:t>/</a:t>
            </a:r>
            <a:r>
              <a:rPr lang="zh-CN" altLang="en-US" sz="2000" b="1" dirty="0" smtClean="0"/>
              <a:t>建筑期。</a:t>
            </a:r>
            <a:endParaRPr lang="zh-CN" altLang="en-US"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395288" y="115888"/>
            <a:ext cx="8424862" cy="433387"/>
          </a:xfrm>
        </p:spPr>
        <p:txBody>
          <a:bodyPr>
            <a:normAutofit fontScale="90000"/>
          </a:bodyPr>
          <a:lstStyle/>
          <a:p>
            <a:br>
              <a:rPr lang="en-US" altLang="zh-CN" sz="2800" b="1" smtClean="0"/>
            </a:br>
            <a:r>
              <a:rPr lang="en-US" altLang="zh-CN" sz="2800" b="1" smtClean="0"/>
              <a:t>3</a:t>
            </a:r>
            <a:r>
              <a:rPr lang="zh-CN" altLang="en-US" sz="2800" b="1" smtClean="0"/>
              <a:t>、我国与国际管理惯例接轨的成功与失误</a:t>
            </a:r>
            <a:br>
              <a:rPr lang="en-US" altLang="zh-CN" b="1" smtClean="0"/>
            </a:br>
            <a:endParaRPr lang="zh-CN" altLang="en-US" smtClean="0"/>
          </a:p>
        </p:txBody>
      </p:sp>
      <p:sp>
        <p:nvSpPr>
          <p:cNvPr id="26627" name="内容占位符 2"/>
          <p:cNvSpPr>
            <a:spLocks noGrp="1"/>
          </p:cNvSpPr>
          <p:nvPr>
            <p:ph idx="1"/>
          </p:nvPr>
        </p:nvSpPr>
        <p:spPr>
          <a:xfrm>
            <a:off x="179388" y="404813"/>
            <a:ext cx="8785225" cy="6453187"/>
          </a:xfrm>
        </p:spPr>
        <p:txBody>
          <a:bodyPr>
            <a:normAutofit lnSpcReduction="10000"/>
          </a:bodyPr>
          <a:lstStyle/>
          <a:p>
            <a:pPr>
              <a:buFont typeface="Arial" panose="020B0604020202020204" pitchFamily="34" charset="0"/>
              <a:buNone/>
            </a:pPr>
            <a:r>
              <a:rPr lang="zh-CN" altLang="en-US" sz="2000" b="1" dirty="0" smtClean="0"/>
              <a:t>    </a:t>
            </a:r>
            <a:r>
              <a:rPr lang="en-US" altLang="zh-CN" sz="2000" b="1" dirty="0" smtClean="0"/>
              <a:t>2</a:t>
            </a:r>
            <a:r>
              <a:rPr lang="zh-CN" altLang="en-US" sz="2000" b="1" dirty="0" smtClean="0"/>
              <a:t>）我国自上世纪八十年代就开始进行建筑业的管理改革，虽有前述的很多</a:t>
            </a:r>
            <a:endParaRPr lang="en-US" altLang="zh-CN" sz="2000" b="1" dirty="0" smtClean="0"/>
          </a:p>
          <a:p>
            <a:pPr>
              <a:buFont typeface="Arial" panose="020B0604020202020204" pitchFamily="34" charset="0"/>
              <a:buNone/>
            </a:pPr>
            <a:r>
              <a:rPr lang="zh-CN" altLang="en-US" sz="2000" b="1" dirty="0" smtClean="0"/>
              <a:t>成功，但在引入国际工程界具体做法方面却走了不少弯路：</a:t>
            </a:r>
            <a:endParaRPr lang="en-US" altLang="zh-CN" sz="2000" b="1" dirty="0" smtClean="0"/>
          </a:p>
          <a:p>
            <a:pPr>
              <a:buFont typeface="Arial" panose="020B0604020202020204" pitchFamily="34" charset="0"/>
              <a:buNone/>
            </a:pPr>
            <a:r>
              <a:rPr lang="en-US" altLang="zh-CN" sz="2000" b="1" dirty="0" smtClean="0"/>
              <a:t> </a:t>
            </a:r>
            <a:r>
              <a:rPr lang="zh-CN" altLang="en-US" sz="2000" b="1" dirty="0" smtClean="0"/>
              <a:t>①如最初设想引入的“工程项目全过程管理” 及工程管理顾问制度，偏差为</a:t>
            </a:r>
            <a:endParaRPr lang="en-US" altLang="zh-CN" sz="2000" b="1" dirty="0" smtClean="0"/>
          </a:p>
          <a:p>
            <a:pPr>
              <a:buFont typeface="Arial" panose="020B0604020202020204" pitchFamily="34" charset="0"/>
              <a:buNone/>
            </a:pPr>
            <a:r>
              <a:rPr lang="zh-CN" altLang="en-US" sz="2000" b="1" dirty="0" smtClean="0"/>
              <a:t>“建设监理制”，</a:t>
            </a:r>
            <a:r>
              <a:rPr lang="en-US" altLang="zh-CN" sz="2000" b="1" dirty="0" smtClean="0"/>
              <a:t>2003</a:t>
            </a:r>
            <a:r>
              <a:rPr lang="zh-CN" altLang="en-US" sz="2000" b="1" dirty="0" smtClean="0"/>
              <a:t>年住建部就发布了“培育和扶植工程项目管理企业”</a:t>
            </a:r>
            <a:endParaRPr lang="en-US" altLang="zh-CN" sz="2000" b="1" dirty="0" smtClean="0"/>
          </a:p>
          <a:p>
            <a:pPr>
              <a:buFont typeface="Arial" panose="020B0604020202020204" pitchFamily="34" charset="0"/>
              <a:buNone/>
            </a:pPr>
            <a:r>
              <a:rPr lang="zh-CN" altLang="en-US" sz="2000" b="1" dirty="0" smtClean="0"/>
              <a:t>的指导意见，十五年过去了，除个别企业实现了向全过程管理企业的转型外</a:t>
            </a:r>
            <a:endParaRPr lang="en-US" altLang="zh-CN" sz="2000" b="1" dirty="0" smtClean="0"/>
          </a:p>
          <a:p>
            <a:pPr>
              <a:buFont typeface="Arial" panose="020B0604020202020204" pitchFamily="34" charset="0"/>
              <a:buNone/>
            </a:pPr>
            <a:r>
              <a:rPr lang="zh-CN" altLang="en-US" sz="2000" b="1" dirty="0" smtClean="0"/>
              <a:t>，绝大多数咨询企业除更改名字为“工程项目管理公司”外，实质能力并无</a:t>
            </a:r>
            <a:endParaRPr lang="en-US" altLang="zh-CN" sz="2000" b="1" dirty="0" smtClean="0"/>
          </a:p>
          <a:p>
            <a:pPr>
              <a:buFont typeface="Arial" panose="020B0604020202020204" pitchFamily="34" charset="0"/>
              <a:buNone/>
            </a:pPr>
            <a:r>
              <a:rPr lang="zh-CN" altLang="en-US" sz="2000" b="1" dirty="0" smtClean="0"/>
              <a:t>改变；</a:t>
            </a:r>
            <a:r>
              <a:rPr lang="zh-CN" altLang="en-US" sz="1600" b="1" dirty="0" smtClean="0">
                <a:solidFill>
                  <a:srgbClr val="FF0000"/>
                </a:solidFill>
              </a:rPr>
              <a:t>（ “管监合一”将是未来几年监理企业的发展甚至生存的最后机会，各个监理企业一</a:t>
            </a:r>
            <a:endParaRPr lang="en-US" altLang="zh-CN" sz="1600" b="1" dirty="0" smtClean="0">
              <a:solidFill>
                <a:srgbClr val="FF0000"/>
              </a:solidFill>
            </a:endParaRPr>
          </a:p>
          <a:p>
            <a:pPr>
              <a:buFont typeface="Arial" panose="020B0604020202020204" pitchFamily="34" charset="0"/>
              <a:buNone/>
            </a:pPr>
            <a:r>
              <a:rPr lang="zh-CN" altLang="en-US" sz="1600" b="1" dirty="0" smtClean="0">
                <a:solidFill>
                  <a:srgbClr val="FF0000"/>
                </a:solidFill>
              </a:rPr>
              <a:t>定要抓住这一可能是最后的重大发展机会</a:t>
            </a:r>
            <a:r>
              <a:rPr lang="zh-CN" altLang="en-US" sz="1600" b="1" dirty="0">
                <a:solidFill>
                  <a:srgbClr val="FF0000"/>
                </a:solidFill>
              </a:rPr>
              <a:t>。）</a:t>
            </a:r>
            <a:endParaRPr lang="en-US" altLang="zh-CN" sz="1600" b="1" dirty="0" smtClean="0">
              <a:solidFill>
                <a:srgbClr val="FF0000"/>
              </a:solidFill>
            </a:endParaRPr>
          </a:p>
          <a:p>
            <a:pPr>
              <a:buFont typeface="Arial" panose="020B0604020202020204" pitchFamily="34" charset="0"/>
              <a:buNone/>
            </a:pPr>
            <a:r>
              <a:rPr lang="zh-CN" altLang="en-US" sz="2000" b="1" dirty="0" smtClean="0"/>
              <a:t> ②再如工程总承包方式的推行，除工业项目的工程总承包尚较为规范外，因</a:t>
            </a:r>
            <a:endParaRPr lang="en-US" altLang="zh-CN" sz="2000" b="1" dirty="0" smtClean="0"/>
          </a:p>
          <a:p>
            <a:pPr>
              <a:buFont typeface="Arial" panose="020B0604020202020204" pitchFamily="34" charset="0"/>
              <a:buNone/>
            </a:pPr>
            <a:r>
              <a:rPr lang="zh-CN" altLang="en-US" sz="2000" b="1" dirty="0" smtClean="0"/>
              <a:t>没有清晰正确的国家规范指引，在其他领域的推行误区极多，大量号称采用</a:t>
            </a:r>
            <a:endParaRPr lang="en-US" altLang="zh-CN" sz="2000" b="1" dirty="0" smtClean="0"/>
          </a:p>
          <a:p>
            <a:pPr>
              <a:buFont typeface="Arial" panose="020B0604020202020204" pitchFamily="34" charset="0"/>
              <a:buNone/>
            </a:pPr>
            <a:r>
              <a:rPr lang="zh-CN" altLang="en-US" sz="2000" b="1" dirty="0" smtClean="0"/>
              <a:t>了工程总承包模式的项目大规模失控，成了假“</a:t>
            </a:r>
            <a:r>
              <a:rPr lang="en-US" altLang="zh-CN" sz="2000" b="1" dirty="0" smtClean="0"/>
              <a:t>EPC</a:t>
            </a:r>
            <a:r>
              <a:rPr lang="zh-CN" altLang="en-US" sz="2000" b="1" dirty="0" smtClean="0"/>
              <a:t>”、伪“</a:t>
            </a:r>
            <a:r>
              <a:rPr lang="en-US" altLang="zh-CN" sz="2000" b="1" dirty="0" smtClean="0"/>
              <a:t>EPC</a:t>
            </a:r>
            <a:r>
              <a:rPr lang="zh-CN" altLang="en-US" sz="2000" b="1" dirty="0" smtClean="0"/>
              <a:t>”；</a:t>
            </a:r>
            <a:endParaRPr lang="en-US" altLang="zh-CN" sz="2000" b="1" dirty="0" smtClean="0"/>
          </a:p>
          <a:p>
            <a:pPr>
              <a:buFont typeface="Arial" panose="020B0604020202020204" pitchFamily="34" charset="0"/>
              <a:buNone/>
            </a:pPr>
            <a:r>
              <a:rPr lang="zh-CN" altLang="en-US" sz="2000" b="1" dirty="0" smtClean="0"/>
              <a:t> ③在工程项目实施建筑师负责制更是基本停留在设想与纸面上，试点都尚</a:t>
            </a:r>
            <a:endParaRPr lang="en-US" altLang="zh-CN" sz="2000" b="1" dirty="0" smtClean="0"/>
          </a:p>
          <a:p>
            <a:pPr>
              <a:buFont typeface="Arial" panose="020B0604020202020204" pitchFamily="34" charset="0"/>
              <a:buNone/>
            </a:pPr>
            <a:r>
              <a:rPr lang="zh-CN" altLang="en-US" sz="2000" b="1" dirty="0" smtClean="0"/>
              <a:t>未能进行。</a:t>
            </a:r>
            <a:r>
              <a:rPr lang="zh-CN" altLang="en-US" sz="1600" b="1" dirty="0" smtClean="0">
                <a:solidFill>
                  <a:srgbClr val="FF0000"/>
                </a:solidFill>
              </a:rPr>
              <a:t>（国际工程界还有建筑师</a:t>
            </a:r>
            <a:r>
              <a:rPr lang="en-US" altLang="zh-CN" sz="1600" b="1" dirty="0" smtClean="0">
                <a:solidFill>
                  <a:srgbClr val="FF0000"/>
                </a:solidFill>
              </a:rPr>
              <a:t>/</a:t>
            </a:r>
            <a:r>
              <a:rPr lang="zh-CN" altLang="en-US" sz="1600" b="1" dirty="0" smtClean="0">
                <a:solidFill>
                  <a:srgbClr val="FF0000"/>
                </a:solidFill>
              </a:rPr>
              <a:t>工艺师负责制的说法，所以不要将这一思路仅仅局限</a:t>
            </a:r>
            <a:endParaRPr lang="en-US" altLang="zh-CN" sz="1600" b="1" dirty="0" smtClean="0">
              <a:solidFill>
                <a:srgbClr val="FF0000"/>
              </a:solidFill>
            </a:endParaRPr>
          </a:p>
          <a:p>
            <a:pPr>
              <a:buFont typeface="Arial" panose="020B0604020202020204" pitchFamily="34" charset="0"/>
              <a:buNone/>
            </a:pPr>
            <a:r>
              <a:rPr lang="zh-CN" altLang="en-US" sz="1600" b="1" dirty="0" smtClean="0">
                <a:solidFill>
                  <a:srgbClr val="FF0000"/>
                </a:solidFill>
              </a:rPr>
              <a:t>于“房屋建筑”领域）</a:t>
            </a:r>
            <a:endParaRPr lang="en-US" altLang="zh-CN" sz="1600" b="1" dirty="0" smtClean="0">
              <a:solidFill>
                <a:srgbClr val="FF0000"/>
              </a:solidFill>
            </a:endParaRPr>
          </a:p>
          <a:p>
            <a:pPr>
              <a:buFont typeface="Arial" panose="020B0604020202020204" pitchFamily="34" charset="0"/>
              <a:buNone/>
            </a:pPr>
            <a:r>
              <a:rPr lang="zh-CN" altLang="zh-CN" sz="2000" b="1" dirty="0" smtClean="0"/>
              <a:t>④</a:t>
            </a:r>
            <a:r>
              <a:rPr lang="zh-CN" altLang="en-US" sz="2000" b="1" dirty="0" smtClean="0"/>
              <a:t>国内由于建设行政管理体系的分割，几乎从未建立起以可行性研究报告为</a:t>
            </a:r>
            <a:endParaRPr lang="en-US" altLang="zh-CN" sz="2000" b="1" dirty="0" smtClean="0"/>
          </a:p>
          <a:p>
            <a:pPr>
              <a:buFont typeface="Arial" panose="020B0604020202020204" pitchFamily="34" charset="0"/>
              <a:buNone/>
            </a:pPr>
            <a:r>
              <a:rPr lang="zh-CN" altLang="en-US" sz="2000" b="1" dirty="0" smtClean="0"/>
              <a:t>核心的确立管理目标及对项目进行考核的体系。</a:t>
            </a:r>
            <a:endParaRPr lang="en-US" altLang="zh-CN" sz="2000" b="1" dirty="0" smtClean="0"/>
          </a:p>
          <a:p>
            <a:pPr>
              <a:buFont typeface="Arial" panose="020B0604020202020204" pitchFamily="34" charset="0"/>
              <a:buNone/>
            </a:pPr>
            <a:r>
              <a:rPr lang="zh-CN" altLang="en-US" sz="2000" b="1" dirty="0" smtClean="0"/>
              <a:t>    所以我们近二十年来虽进行了不少举世瞩目的“大国重器”工程，但很多</a:t>
            </a:r>
            <a:endParaRPr lang="en-US" altLang="zh-CN" sz="2000" b="1" dirty="0" smtClean="0"/>
          </a:p>
          <a:p>
            <a:pPr>
              <a:buFont typeface="Arial" panose="020B0604020202020204" pitchFamily="34" charset="0"/>
              <a:buNone/>
            </a:pPr>
            <a:r>
              <a:rPr lang="zh-CN" altLang="en-US" sz="2000" b="1" dirty="0" smtClean="0"/>
              <a:t>也是在付出了本可避免的工期、造价、质量、生命的额外代价才完成的。</a:t>
            </a:r>
            <a:endParaRPr lang="zh-CN" altLang="en-US" sz="20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a:xfrm>
            <a:off x="323850" y="333375"/>
            <a:ext cx="8640763" cy="6524625"/>
          </a:xfrm>
        </p:spPr>
        <p:txBody>
          <a:bodyPr/>
          <a:lstStyle/>
          <a:p>
            <a:pPr marL="0" indent="0">
              <a:buFont typeface="Arial" panose="020B0604020202020204" pitchFamily="34" charset="0"/>
              <a:buNone/>
            </a:pPr>
            <a:r>
              <a:rPr lang="en-US" altLang="zh-CN" sz="2000" b="1" smtClean="0"/>
              <a:t>2</a:t>
            </a:r>
            <a:r>
              <a:rPr lang="zh-CN" altLang="en-US" sz="2000" b="1" smtClean="0"/>
              <a:t>、中国从计划经济向市场经济的过渡四十年来从未间断，尤其是处于完全竞争领域的建筑业更是如此，所以，十或二十年前所说“国际工程界管理做法的今天就是我们的明天”到现在仍未过时。</a:t>
            </a:r>
            <a:endParaRPr lang="en-US" altLang="zh-CN" sz="2000" b="1" smtClean="0"/>
          </a:p>
          <a:p>
            <a:pPr marL="0" indent="0">
              <a:buFont typeface="Arial" panose="020B0604020202020204" pitchFamily="34" charset="0"/>
              <a:buNone/>
            </a:pPr>
            <a:r>
              <a:rPr lang="en-US" altLang="zh-CN" sz="2000" b="1" smtClean="0"/>
              <a:t>3</a:t>
            </a:r>
            <a:r>
              <a:rPr lang="zh-CN" altLang="en-US" sz="2000" b="1" smtClean="0"/>
              <a:t>、很多培训班的参加者在看到培训内容包括较多项目管理理论知识时往往会要求“少讲一些理论，多讲具体做法和案例”，但是培训没有了项目管理理论就缺少了必要的层次，这是因为：</a:t>
            </a:r>
            <a:endParaRPr lang="en-US" altLang="zh-CN" sz="2000" b="1" smtClean="0"/>
          </a:p>
          <a:p>
            <a:pPr marL="0" indent="0">
              <a:buFont typeface="Arial" panose="020B0604020202020204" pitchFamily="34" charset="0"/>
              <a:buNone/>
            </a:pPr>
            <a:r>
              <a:rPr lang="en-US" altLang="zh-CN" sz="2000" b="1" smtClean="0"/>
              <a:t>1</a:t>
            </a:r>
            <a:r>
              <a:rPr lang="zh-CN" altLang="en-US" sz="2000" b="1" smtClean="0"/>
              <a:t>）大家知道：项目具有“唯一性”等基本属性 ，案例与具体管理做法往往与项目具有的特性相关，因为这一项目属性，在某一具体项目有效的做法，到另一项目极可能并不适用，但如果你能了解必要的项目管理理论，就可明了具体做法的来龙去脉，并找到在另一项目应采取的正确做法。</a:t>
            </a:r>
            <a:endParaRPr lang="en-US" altLang="zh-CN" sz="2000" b="1" smtClean="0"/>
          </a:p>
          <a:p>
            <a:pPr marL="0" indent="0">
              <a:buFont typeface="Arial" panose="020B0604020202020204" pitchFamily="34" charset="0"/>
              <a:buNone/>
            </a:pPr>
            <a:r>
              <a:rPr lang="en-US" altLang="zh-CN" sz="2000" b="1" smtClean="0"/>
              <a:t>2</a:t>
            </a:r>
            <a:r>
              <a:rPr lang="zh-CN" altLang="en-US" sz="2000" b="1" smtClean="0"/>
              <a:t>）工程建设虽然可以分为行业管理与项目管理两个层面，但其中项目管理一定是整体知识的基础，搞不清项目管理就一定搞不好行业管理，且我们参加培训班的同仁绝大多数也是处于项目管理层面的。</a:t>
            </a:r>
            <a:endParaRPr lang="en-US" altLang="zh-CN" sz="2000" b="1" smtClean="0"/>
          </a:p>
          <a:p>
            <a:pPr marL="0" indent="0">
              <a:buFont typeface="Arial" panose="020B0604020202020204" pitchFamily="34" charset="0"/>
              <a:buNone/>
            </a:pPr>
            <a:r>
              <a:rPr lang="en-US" altLang="zh-CN" sz="2000" b="1" smtClean="0"/>
              <a:t>4</a:t>
            </a:r>
            <a:r>
              <a:rPr lang="zh-CN" altLang="en-US" sz="2000" b="1" smtClean="0"/>
              <a:t>、我曾在国外从事工程项目的管理工作超过十四年，</a:t>
            </a:r>
            <a:r>
              <a:rPr lang="en-US" altLang="zh-CN" sz="2000" b="1" smtClean="0"/>
              <a:t>95</a:t>
            </a:r>
            <a:r>
              <a:rPr lang="zh-CN" altLang="en-US" sz="2000" b="1" smtClean="0"/>
              <a:t>年回国后从事业主方项目管理及工程项目全过程管理咨询（代理型或承包型）又超过二十二年，期间参加过较多相关的政府课题研究及法律法规编写或审定，但从未脱离项目管理的基层工作，所以我对理论和法规的理解往往不是空中楼阁，而更多是来自对国际与国内工程项目管理实际经验的总结与体会，所以结合项目案例讲解理论知识和法律法规不空洞，相信对大家的学习理解会有所帮助。</a:t>
            </a:r>
            <a:r>
              <a:rPr lang="en-US" altLang="zh-CN" sz="2000" b="1" smtClean="0"/>
              <a:t>      </a:t>
            </a:r>
            <a:endParaRPr lang="zh-CN" altLang="en-US" sz="2000" b="1"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130175" y="260350"/>
            <a:ext cx="90138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75" indent="-3175" algn="ctr">
              <a:lnSpc>
                <a:spcPct val="120000"/>
              </a:lnSpc>
            </a:pPr>
            <a:r>
              <a:rPr lang="zh-CN" altLang="en-US" sz="2800" b="1"/>
              <a:t>（二）工程项目全过程管理的任务与阶段划分</a:t>
            </a:r>
            <a:endParaRPr lang="en-US" altLang="zh-CN" sz="2800" b="1"/>
          </a:p>
          <a:p>
            <a:pPr marL="3175" indent="-3175">
              <a:lnSpc>
                <a:spcPct val="120000"/>
              </a:lnSpc>
            </a:pPr>
            <a:r>
              <a:rPr lang="en-US" altLang="zh-CN" sz="2400" b="1"/>
              <a:t>1</a:t>
            </a:r>
            <a:r>
              <a:rPr lang="zh-CN" altLang="en-US" sz="2400" b="1"/>
              <a:t>、</a:t>
            </a:r>
            <a:r>
              <a:rPr lang="zh-CN" altLang="zh-CN" sz="2400" b="1"/>
              <a:t>如何理解工程建设项目管理的定义</a:t>
            </a:r>
            <a:endParaRPr lang="en-US" altLang="zh-CN" sz="2400" b="1"/>
          </a:p>
          <a:p>
            <a:pPr marL="3175" indent="-3175">
              <a:lnSpc>
                <a:spcPct val="120000"/>
              </a:lnSpc>
            </a:pPr>
            <a:r>
              <a:rPr lang="zh-CN" altLang="en-US" sz="2000" b="1"/>
              <a:t>        国际工程建设界对工程项目管理（</a:t>
            </a:r>
            <a:r>
              <a:rPr lang="en-US" altLang="zh-CN" sz="2000" b="1"/>
              <a:t>PM</a:t>
            </a:r>
            <a:r>
              <a:rPr lang="zh-CN" altLang="en-US" sz="2000" b="1"/>
              <a:t>）给出的基本定义（以英国皇家建筑师协会为例）如下：“从项目的开始到项目的完成，经过项目策划（</a:t>
            </a:r>
            <a:r>
              <a:rPr lang="en-US" altLang="zh-CN" sz="2000" b="1"/>
              <a:t>PP</a:t>
            </a:r>
            <a:r>
              <a:rPr lang="zh-CN" altLang="en-US" sz="2000" b="1"/>
              <a:t>）和项目控制（</a:t>
            </a:r>
            <a:r>
              <a:rPr lang="en-US" altLang="zh-CN" sz="2000" b="1"/>
              <a:t>PC</a:t>
            </a:r>
            <a:r>
              <a:rPr lang="zh-CN" altLang="en-US" sz="2000" b="1"/>
              <a:t>）以达到项目的费用、质量与进度目标”。（见附图</a:t>
            </a:r>
            <a:r>
              <a:rPr lang="en-US" altLang="zh-CN" sz="2000" b="1"/>
              <a:t>1</a:t>
            </a:r>
            <a:r>
              <a:rPr lang="zh-CN" altLang="en-US" sz="2000" b="1"/>
              <a:t>）</a:t>
            </a:r>
            <a:endParaRPr lang="zh-CN" altLang="en-US" sz="2000" b="1"/>
          </a:p>
        </p:txBody>
      </p:sp>
      <p:grpSp>
        <p:nvGrpSpPr>
          <p:cNvPr id="28675" name="Group 37"/>
          <p:cNvGrpSpPr/>
          <p:nvPr/>
        </p:nvGrpSpPr>
        <p:grpSpPr bwMode="auto">
          <a:xfrm>
            <a:off x="695325" y="2517775"/>
            <a:ext cx="7929563" cy="4113213"/>
            <a:chOff x="584" y="1327"/>
            <a:chExt cx="4989" cy="2899"/>
          </a:xfrm>
        </p:grpSpPr>
        <p:sp>
          <p:nvSpPr>
            <p:cNvPr id="28676" name="Line 38"/>
            <p:cNvSpPr>
              <a:spLocks noChangeShapeType="1"/>
            </p:cNvSpPr>
            <p:nvPr/>
          </p:nvSpPr>
          <p:spPr bwMode="auto">
            <a:xfrm>
              <a:off x="584" y="2331"/>
              <a:ext cx="4966"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77" name="Text Box 39"/>
            <p:cNvSpPr txBox="1">
              <a:spLocks noChangeArrowheads="1"/>
            </p:cNvSpPr>
            <p:nvPr/>
          </p:nvSpPr>
          <p:spPr bwMode="auto">
            <a:xfrm>
              <a:off x="680" y="1996"/>
              <a:ext cx="483"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zh-CN" altLang="en-US" sz="1200">
                  <a:latin typeface="Times New Roman" panose="02020603050405020304" pitchFamily="18" charset="0"/>
                </a:rPr>
                <a:t>项目决策</a:t>
              </a:r>
              <a:endParaRPr lang="zh-CN" altLang="en-US" sz="1200">
                <a:latin typeface="Times New Roman" panose="02020603050405020304" pitchFamily="18" charset="0"/>
              </a:endParaRPr>
            </a:p>
          </p:txBody>
        </p:sp>
        <p:sp>
          <p:nvSpPr>
            <p:cNvPr id="28678" name="Line 40"/>
            <p:cNvSpPr>
              <a:spLocks noChangeShapeType="1"/>
            </p:cNvSpPr>
            <p:nvPr/>
          </p:nvSpPr>
          <p:spPr bwMode="auto">
            <a:xfrm>
              <a:off x="584" y="3000"/>
              <a:ext cx="4966"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79" name="Text Box 41"/>
            <p:cNvSpPr txBox="1">
              <a:spLocks noChangeArrowheads="1"/>
            </p:cNvSpPr>
            <p:nvPr/>
          </p:nvSpPr>
          <p:spPr bwMode="auto">
            <a:xfrm>
              <a:off x="680" y="2665"/>
              <a:ext cx="483"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zh-CN" altLang="en-US" sz="1200">
                  <a:latin typeface="Times New Roman" panose="02020603050405020304" pitchFamily="18" charset="0"/>
                </a:rPr>
                <a:t>决策阶段</a:t>
              </a:r>
              <a:endParaRPr lang="zh-CN" altLang="en-US" sz="1200">
                <a:latin typeface="Times New Roman" panose="02020603050405020304" pitchFamily="18" charset="0"/>
              </a:endParaRPr>
            </a:p>
          </p:txBody>
        </p:sp>
        <p:sp>
          <p:nvSpPr>
            <p:cNvPr id="28680" name="Text Box 42"/>
            <p:cNvSpPr txBox="1">
              <a:spLocks noChangeArrowheads="1"/>
            </p:cNvSpPr>
            <p:nvPr/>
          </p:nvSpPr>
          <p:spPr bwMode="auto">
            <a:xfrm>
              <a:off x="1178" y="1327"/>
              <a:ext cx="199" cy="558"/>
            </a:xfrm>
            <a:prstGeom prst="rect">
              <a:avLst/>
            </a:prstGeom>
            <a:solidFill>
              <a:srgbClr val="FFFFFF"/>
            </a:solidFill>
            <a:ln w="9525">
              <a:solidFill>
                <a:srgbClr val="000000"/>
              </a:solidFill>
              <a:miter lim="800000"/>
            </a:ln>
          </p:spPr>
          <p:txBody>
            <a:bodyPr vert="eaVert" lIns="18000" tIns="43200" rIns="18000" bIns="36000"/>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zh-CN" altLang="en-US" sz="1200" dirty="0">
                  <a:latin typeface="Times New Roman" panose="02020603050405020304" pitchFamily="18" charset="0"/>
                </a:rPr>
                <a:t>开 始</a:t>
              </a:r>
              <a:endParaRPr lang="zh-CN" altLang="en-US" sz="1200" dirty="0">
                <a:latin typeface="Times New Roman" panose="02020603050405020304" pitchFamily="18" charset="0"/>
              </a:endParaRPr>
            </a:p>
          </p:txBody>
        </p:sp>
        <p:sp>
          <p:nvSpPr>
            <p:cNvPr id="28681" name="Text Box 43"/>
            <p:cNvSpPr txBox="1">
              <a:spLocks noChangeArrowheads="1"/>
            </p:cNvSpPr>
            <p:nvPr/>
          </p:nvSpPr>
          <p:spPr bwMode="auto">
            <a:xfrm>
              <a:off x="1478" y="1996"/>
              <a:ext cx="579"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zh-CN" altLang="en-US" sz="1200">
                  <a:latin typeface="Times New Roman" panose="02020603050405020304" pitchFamily="18" charset="0"/>
                </a:rPr>
                <a:t>设计准备</a:t>
              </a:r>
              <a:endParaRPr lang="zh-CN" altLang="en-US" sz="1200">
                <a:latin typeface="Times New Roman" panose="02020603050405020304" pitchFamily="18" charset="0"/>
              </a:endParaRPr>
            </a:p>
          </p:txBody>
        </p:sp>
        <p:sp>
          <p:nvSpPr>
            <p:cNvPr id="28682" name="Text Box 44"/>
            <p:cNvSpPr txBox="1">
              <a:spLocks noChangeArrowheads="1"/>
            </p:cNvSpPr>
            <p:nvPr/>
          </p:nvSpPr>
          <p:spPr bwMode="auto">
            <a:xfrm>
              <a:off x="2471" y="1996"/>
              <a:ext cx="298"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zh-CN" altLang="en-US" sz="1200">
                  <a:latin typeface="Times New Roman" panose="02020603050405020304" pitchFamily="18" charset="0"/>
                </a:rPr>
                <a:t>设计</a:t>
              </a:r>
              <a:endParaRPr lang="zh-CN" altLang="en-US" sz="1200">
                <a:latin typeface="Times New Roman" panose="02020603050405020304" pitchFamily="18" charset="0"/>
              </a:endParaRPr>
            </a:p>
          </p:txBody>
        </p:sp>
        <p:sp>
          <p:nvSpPr>
            <p:cNvPr id="28683" name="Text Box 45"/>
            <p:cNvSpPr txBox="1">
              <a:spLocks noChangeArrowheads="1"/>
            </p:cNvSpPr>
            <p:nvPr/>
          </p:nvSpPr>
          <p:spPr bwMode="auto">
            <a:xfrm>
              <a:off x="3266" y="1996"/>
              <a:ext cx="298"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zh-CN" altLang="en-US" sz="1200">
                  <a:latin typeface="Times New Roman" panose="02020603050405020304" pitchFamily="18" charset="0"/>
                </a:rPr>
                <a:t>施工</a:t>
              </a:r>
              <a:endParaRPr lang="zh-CN" altLang="en-US" sz="1200">
                <a:latin typeface="Times New Roman" panose="02020603050405020304" pitchFamily="18" charset="0"/>
              </a:endParaRPr>
            </a:p>
          </p:txBody>
        </p:sp>
        <p:sp>
          <p:nvSpPr>
            <p:cNvPr id="28684" name="Text Box 46"/>
            <p:cNvSpPr txBox="1">
              <a:spLocks noChangeArrowheads="1"/>
            </p:cNvSpPr>
            <p:nvPr/>
          </p:nvSpPr>
          <p:spPr bwMode="auto">
            <a:xfrm>
              <a:off x="4060" y="1996"/>
              <a:ext cx="696"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zh-CN" altLang="en-US" sz="1200">
                  <a:latin typeface="Times New Roman" panose="02020603050405020304" pitchFamily="18" charset="0"/>
                </a:rPr>
                <a:t>动用前准备</a:t>
              </a:r>
              <a:endParaRPr lang="zh-CN" altLang="en-US" sz="1200">
                <a:latin typeface="Times New Roman" panose="02020603050405020304" pitchFamily="18" charset="0"/>
              </a:endParaRPr>
            </a:p>
          </p:txBody>
        </p:sp>
        <p:sp>
          <p:nvSpPr>
            <p:cNvPr id="28685" name="Text Box 47"/>
            <p:cNvSpPr txBox="1">
              <a:spLocks noChangeArrowheads="1"/>
            </p:cNvSpPr>
            <p:nvPr/>
          </p:nvSpPr>
          <p:spPr bwMode="auto">
            <a:xfrm>
              <a:off x="4756" y="1327"/>
              <a:ext cx="198" cy="558"/>
            </a:xfrm>
            <a:prstGeom prst="rect">
              <a:avLst/>
            </a:prstGeom>
            <a:solidFill>
              <a:srgbClr val="FFFFFF"/>
            </a:solidFill>
            <a:ln w="9525">
              <a:solidFill>
                <a:srgbClr val="000000"/>
              </a:solidFill>
              <a:miter lim="800000"/>
            </a:ln>
          </p:spPr>
          <p:txBody>
            <a:bodyPr vert="eaVert" lIns="18000" tIns="43200" rIns="18000" bIns="36000"/>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zh-CN" altLang="en-US" sz="1200">
                  <a:latin typeface="Times New Roman" panose="02020603050405020304" pitchFamily="18" charset="0"/>
                </a:rPr>
                <a:t>完 成</a:t>
              </a:r>
              <a:endParaRPr lang="zh-CN" altLang="en-US" sz="1200">
                <a:latin typeface="Times New Roman" panose="02020603050405020304" pitchFamily="18" charset="0"/>
              </a:endParaRPr>
            </a:p>
          </p:txBody>
        </p:sp>
        <p:sp>
          <p:nvSpPr>
            <p:cNvPr id="28686" name="Text Box 48"/>
            <p:cNvSpPr txBox="1">
              <a:spLocks noChangeArrowheads="1"/>
            </p:cNvSpPr>
            <p:nvPr/>
          </p:nvSpPr>
          <p:spPr bwMode="auto">
            <a:xfrm>
              <a:off x="1886" y="2701"/>
              <a:ext cx="2483" cy="2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zh-CN" altLang="en-US" sz="1200">
                  <a:latin typeface="Times New Roman" panose="02020603050405020304" pitchFamily="18" charset="0"/>
                </a:rPr>
                <a:t>实                  施                   阶                    段</a:t>
              </a:r>
              <a:endParaRPr lang="zh-CN" altLang="en-US" sz="1200">
                <a:latin typeface="Times New Roman" panose="02020603050405020304" pitchFamily="18" charset="0"/>
              </a:endParaRPr>
            </a:p>
          </p:txBody>
        </p:sp>
        <p:sp>
          <p:nvSpPr>
            <p:cNvPr id="28687" name="Text Box 49"/>
            <p:cNvSpPr txBox="1">
              <a:spLocks noChangeArrowheads="1"/>
            </p:cNvSpPr>
            <p:nvPr/>
          </p:nvSpPr>
          <p:spPr bwMode="auto">
            <a:xfrm>
              <a:off x="4954" y="2704"/>
              <a:ext cx="538"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zh-CN" altLang="en-US" sz="1200">
                  <a:latin typeface="Times New Roman" panose="02020603050405020304" pitchFamily="18" charset="0"/>
                </a:rPr>
                <a:t>使用阶段</a:t>
              </a:r>
              <a:endParaRPr lang="zh-CN" altLang="en-US" sz="1200">
                <a:latin typeface="Times New Roman" panose="02020603050405020304" pitchFamily="18" charset="0"/>
              </a:endParaRPr>
            </a:p>
          </p:txBody>
        </p:sp>
        <p:sp>
          <p:nvSpPr>
            <p:cNvPr id="28688" name="Line 50"/>
            <p:cNvSpPr>
              <a:spLocks noChangeShapeType="1"/>
            </p:cNvSpPr>
            <p:nvPr/>
          </p:nvSpPr>
          <p:spPr bwMode="auto">
            <a:xfrm>
              <a:off x="1279" y="1885"/>
              <a:ext cx="0" cy="211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89" name="Line 51"/>
            <p:cNvSpPr>
              <a:spLocks noChangeShapeType="1"/>
            </p:cNvSpPr>
            <p:nvPr/>
          </p:nvSpPr>
          <p:spPr bwMode="auto">
            <a:xfrm>
              <a:off x="4855" y="1885"/>
              <a:ext cx="0" cy="234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90" name="Line 52"/>
            <p:cNvSpPr>
              <a:spLocks noChangeShapeType="1"/>
            </p:cNvSpPr>
            <p:nvPr/>
          </p:nvSpPr>
          <p:spPr bwMode="auto">
            <a:xfrm>
              <a:off x="1279" y="3446"/>
              <a:ext cx="3576"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91" name="Line 53"/>
            <p:cNvSpPr>
              <a:spLocks noChangeShapeType="1"/>
            </p:cNvSpPr>
            <p:nvPr/>
          </p:nvSpPr>
          <p:spPr bwMode="auto">
            <a:xfrm>
              <a:off x="1279" y="3487"/>
              <a:ext cx="3576"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92" name="Text Box 54"/>
            <p:cNvSpPr txBox="1">
              <a:spLocks noChangeArrowheads="1"/>
            </p:cNvSpPr>
            <p:nvPr/>
          </p:nvSpPr>
          <p:spPr bwMode="auto">
            <a:xfrm>
              <a:off x="770" y="3516"/>
              <a:ext cx="205" cy="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en-US" altLang="zh-CN" sz="1200">
                  <a:latin typeface="Times New Roman" panose="02020603050405020304" pitchFamily="18" charset="0"/>
                </a:rPr>
                <a:t>DM</a:t>
              </a:r>
              <a:endParaRPr lang="en-US" altLang="zh-CN" sz="1200">
                <a:latin typeface="Times New Roman" panose="02020603050405020304" pitchFamily="18" charset="0"/>
              </a:endParaRPr>
            </a:p>
          </p:txBody>
        </p:sp>
        <p:sp>
          <p:nvSpPr>
            <p:cNvPr id="28693" name="Line 55"/>
            <p:cNvSpPr>
              <a:spLocks noChangeShapeType="1"/>
            </p:cNvSpPr>
            <p:nvPr/>
          </p:nvSpPr>
          <p:spPr bwMode="auto">
            <a:xfrm>
              <a:off x="618" y="3718"/>
              <a:ext cx="659"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94" name="Line 56"/>
            <p:cNvSpPr>
              <a:spLocks noChangeShapeType="1"/>
            </p:cNvSpPr>
            <p:nvPr/>
          </p:nvSpPr>
          <p:spPr bwMode="auto">
            <a:xfrm>
              <a:off x="618" y="3752"/>
              <a:ext cx="665"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95" name="Line 57"/>
            <p:cNvSpPr>
              <a:spLocks noChangeShapeType="1"/>
            </p:cNvSpPr>
            <p:nvPr/>
          </p:nvSpPr>
          <p:spPr bwMode="auto">
            <a:xfrm>
              <a:off x="1278" y="3891"/>
              <a:ext cx="1696"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96" name="Line 58"/>
            <p:cNvSpPr>
              <a:spLocks noChangeShapeType="1"/>
            </p:cNvSpPr>
            <p:nvPr/>
          </p:nvSpPr>
          <p:spPr bwMode="auto">
            <a:xfrm>
              <a:off x="1283" y="3928"/>
              <a:ext cx="1696"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97" name="Text Box 59"/>
            <p:cNvSpPr txBox="1">
              <a:spLocks noChangeArrowheads="1"/>
            </p:cNvSpPr>
            <p:nvPr/>
          </p:nvSpPr>
          <p:spPr bwMode="auto">
            <a:xfrm>
              <a:off x="1767" y="3718"/>
              <a:ext cx="198" cy="1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en-US" altLang="zh-CN" sz="1200">
                  <a:latin typeface="Times New Roman" panose="02020603050405020304" pitchFamily="18" charset="0"/>
                </a:rPr>
                <a:t>PP</a:t>
              </a:r>
              <a:endParaRPr lang="en-US" altLang="zh-CN" sz="1200">
                <a:latin typeface="Times New Roman" panose="02020603050405020304" pitchFamily="18" charset="0"/>
              </a:endParaRPr>
            </a:p>
          </p:txBody>
        </p:sp>
        <p:sp>
          <p:nvSpPr>
            <p:cNvPr id="28698" name="Line 60"/>
            <p:cNvSpPr>
              <a:spLocks noChangeShapeType="1"/>
            </p:cNvSpPr>
            <p:nvPr/>
          </p:nvSpPr>
          <p:spPr bwMode="auto">
            <a:xfrm>
              <a:off x="2173" y="4115"/>
              <a:ext cx="2685"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99" name="Line 61"/>
            <p:cNvSpPr>
              <a:spLocks noChangeShapeType="1"/>
            </p:cNvSpPr>
            <p:nvPr/>
          </p:nvSpPr>
          <p:spPr bwMode="auto">
            <a:xfrm>
              <a:off x="2173" y="4156"/>
              <a:ext cx="2685"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700" name="Line 62"/>
            <p:cNvSpPr>
              <a:spLocks noChangeShapeType="1"/>
            </p:cNvSpPr>
            <p:nvPr/>
          </p:nvSpPr>
          <p:spPr bwMode="auto">
            <a:xfrm>
              <a:off x="2173" y="1996"/>
              <a:ext cx="0" cy="223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701" name="Line 63"/>
            <p:cNvSpPr>
              <a:spLocks noChangeShapeType="1"/>
            </p:cNvSpPr>
            <p:nvPr/>
          </p:nvSpPr>
          <p:spPr bwMode="auto">
            <a:xfrm>
              <a:off x="2968" y="1996"/>
              <a:ext cx="15" cy="195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702" name="Line 64"/>
            <p:cNvSpPr>
              <a:spLocks noChangeShapeType="1"/>
            </p:cNvSpPr>
            <p:nvPr/>
          </p:nvSpPr>
          <p:spPr bwMode="auto">
            <a:xfrm>
              <a:off x="3961" y="1996"/>
              <a:ext cx="0" cy="33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703" name="Text Box 65"/>
            <p:cNvSpPr txBox="1">
              <a:spLocks noChangeArrowheads="1"/>
            </p:cNvSpPr>
            <p:nvPr/>
          </p:nvSpPr>
          <p:spPr bwMode="auto">
            <a:xfrm>
              <a:off x="3386" y="3891"/>
              <a:ext cx="320" cy="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en-US" altLang="zh-CN" sz="1200">
                  <a:latin typeface="Times New Roman" panose="02020603050405020304" pitchFamily="18" charset="0"/>
                </a:rPr>
                <a:t>PC</a:t>
              </a:r>
              <a:endParaRPr lang="en-US" altLang="zh-CN" sz="1200">
                <a:latin typeface="Times New Roman" panose="02020603050405020304" pitchFamily="18" charset="0"/>
              </a:endParaRPr>
            </a:p>
          </p:txBody>
        </p:sp>
        <p:sp>
          <p:nvSpPr>
            <p:cNvPr id="28704" name="Text Box 66"/>
            <p:cNvSpPr txBox="1">
              <a:spLocks noChangeArrowheads="1"/>
            </p:cNvSpPr>
            <p:nvPr/>
          </p:nvSpPr>
          <p:spPr bwMode="auto">
            <a:xfrm>
              <a:off x="2700" y="3258"/>
              <a:ext cx="566"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en-US" altLang="zh-CN" sz="1200">
                  <a:latin typeface="Times New Roman" panose="02020603050405020304" pitchFamily="18" charset="0"/>
                </a:rPr>
                <a:t>PM=PP+PC</a:t>
              </a:r>
              <a:endParaRPr lang="en-US" altLang="zh-CN" sz="1200">
                <a:latin typeface="Times New Roman" panose="02020603050405020304" pitchFamily="18" charset="0"/>
              </a:endParaRPr>
            </a:p>
          </p:txBody>
        </p:sp>
        <p:sp>
          <p:nvSpPr>
            <p:cNvPr id="28705" name="Text Box 67"/>
            <p:cNvSpPr txBox="1">
              <a:spLocks noChangeArrowheads="1"/>
            </p:cNvSpPr>
            <p:nvPr/>
          </p:nvSpPr>
          <p:spPr bwMode="auto">
            <a:xfrm>
              <a:off x="5073" y="3914"/>
              <a:ext cx="50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a:latin typeface="Times New Roman" panose="02020603050405020304" pitchFamily="18" charset="0"/>
                </a:rPr>
                <a:t>附图</a:t>
              </a:r>
              <a:r>
                <a:rPr lang="en-US" altLang="zh-CN" sz="2000" b="1">
                  <a:latin typeface="Times New Roman" panose="02020603050405020304" pitchFamily="18" charset="0"/>
                </a:rPr>
                <a:t>1</a:t>
              </a:r>
              <a:endParaRPr lang="en-US" altLang="zh-CN" sz="2000" b="1">
                <a:latin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95288" y="188913"/>
            <a:ext cx="8497887" cy="6480175"/>
          </a:xfrm>
        </p:spPr>
        <p:txBody>
          <a:bodyPr>
            <a:normAutofit fontScale="92500" lnSpcReduction="20000"/>
          </a:bodyPr>
          <a:lstStyle/>
          <a:p>
            <a:pPr marL="3175" indent="-3175" eaLnBrk="1" hangingPunct="1">
              <a:lnSpc>
                <a:spcPct val="120000"/>
              </a:lnSpc>
              <a:buFontTx/>
              <a:buNone/>
            </a:pPr>
            <a:r>
              <a:rPr lang="zh-CN" altLang="en-US" sz="2000" b="1" smtClean="0"/>
              <a:t>    上述定义极为经典，曾被国际工程界所广泛地接受与认同，并被国内外的业内人士广泛地引用。</a:t>
            </a:r>
            <a:endParaRPr lang="zh-CN" altLang="en-US" sz="2000" b="1" smtClean="0"/>
          </a:p>
          <a:p>
            <a:pPr marL="3175" indent="-3175" eaLnBrk="1" hangingPunct="1">
              <a:lnSpc>
                <a:spcPct val="120000"/>
              </a:lnSpc>
              <a:buFontTx/>
              <a:buNone/>
            </a:pPr>
            <a:r>
              <a:rPr lang="zh-CN" altLang="en-US" sz="2000" b="1" smtClean="0"/>
              <a:t>     定义主要包括了“项目全过程管理”的界定与“项目管理目标”（即全方位管理）的设定这两方面的表述。</a:t>
            </a:r>
            <a:endParaRPr lang="zh-CN" altLang="en-US" sz="2000" b="1" smtClean="0"/>
          </a:p>
          <a:p>
            <a:pPr marL="3175" indent="-3175" eaLnBrk="1" hangingPunct="1">
              <a:lnSpc>
                <a:spcPct val="120000"/>
              </a:lnSpc>
              <a:buFont typeface="Arial" panose="020B0604020202020204" pitchFamily="34" charset="0"/>
              <a:buNone/>
            </a:pPr>
            <a:r>
              <a:rPr lang="zh-CN" altLang="en-US" sz="2000" b="1" smtClean="0"/>
              <a:t>    </a:t>
            </a:r>
            <a:r>
              <a:rPr lang="en-US" altLang="zh-CN" sz="2000" b="1" smtClean="0"/>
              <a:t> 1</a:t>
            </a:r>
            <a:r>
              <a:rPr lang="zh-CN" altLang="en-US" sz="2000" b="1" smtClean="0"/>
              <a:t>）在项目管理过程的表述上，给出了在工程建设项目生命期内的六阶段划分法，这也是工程建设项目最为详尽的阶段划分方法，是业内其他（五、四、三）阶段划分方法产生的基础。</a:t>
            </a:r>
            <a:endParaRPr lang="zh-CN" altLang="en-US" sz="2000" b="1" smtClean="0"/>
          </a:p>
          <a:p>
            <a:pPr marL="3175" indent="-3175" eaLnBrk="1" hangingPunct="1">
              <a:lnSpc>
                <a:spcPct val="120000"/>
              </a:lnSpc>
              <a:buFontTx/>
              <a:buNone/>
            </a:pPr>
            <a:r>
              <a:rPr lang="en-US" altLang="zh-CN" sz="2000" b="1" smtClean="0"/>
              <a:t>     2</a:t>
            </a:r>
            <a:r>
              <a:rPr lang="zh-CN" altLang="en-US" sz="2000" b="1" smtClean="0"/>
              <a:t>）在管理目标（即全方位管理任务）的设定上，按传统的项目管理观念，定义给出了“项目的费用、质量与进度”三项内容。此定义的影响广泛与深远：上世纪</a:t>
            </a:r>
            <a:r>
              <a:rPr lang="en-US" altLang="zh-CN" sz="2000" b="1" smtClean="0"/>
              <a:t>90</a:t>
            </a:r>
            <a:r>
              <a:rPr lang="zh-CN" altLang="en-US" sz="2000" b="1" smtClean="0"/>
              <a:t>年代中期中国监理法规所述的“三控”，本世纪</a:t>
            </a:r>
            <a:r>
              <a:rPr lang="en-US" altLang="zh-CN" sz="2000" b="1" smtClean="0"/>
              <a:t>00</a:t>
            </a:r>
            <a:r>
              <a:rPr lang="zh-CN" altLang="en-US" sz="2000" b="1" smtClean="0"/>
              <a:t>年代中期中国政府推行工程项目管理的“代建制”所复述的“三控”等，就是指上述基本定义中所列的三大项目管理目标（任务）。但现代的项目管理观（一般认为产生于上世纪八十年代末、九十年代初的交汇期）已经将项目管理的目标与任务拓展至**完善的项目功能策划</a:t>
            </a:r>
            <a:r>
              <a:rPr lang="en-US" altLang="zh-CN" sz="2000" b="1" smtClean="0"/>
              <a:t>+</a:t>
            </a:r>
            <a:r>
              <a:rPr lang="zh-CN" altLang="en-US" sz="2000" b="1" smtClean="0"/>
              <a:t>人性化的设计、**社会可持续发展、及**职业健康与安全等方面。</a:t>
            </a:r>
            <a:endParaRPr lang="en-US" altLang="zh-CN" sz="2000" b="1" smtClean="0"/>
          </a:p>
          <a:p>
            <a:pPr marL="3175" indent="-3175" eaLnBrk="1" hangingPunct="1">
              <a:lnSpc>
                <a:spcPct val="120000"/>
              </a:lnSpc>
              <a:buFontTx/>
              <a:buNone/>
            </a:pPr>
            <a:r>
              <a:rPr lang="en-US" altLang="zh-CN" sz="2000" b="1" smtClean="0"/>
              <a:t>    </a:t>
            </a:r>
            <a:r>
              <a:rPr lang="zh-CN" altLang="en-US" sz="2000" b="1" smtClean="0"/>
              <a:t>与此相关，项目管理过程及阶段划分的表述也关系到项目建设管理必须遵守的程序问题、即“建设程序”。</a:t>
            </a:r>
            <a:endParaRPr lang="zh-CN" altLang="en-US" sz="2000" b="1" smtClean="0"/>
          </a:p>
          <a:p>
            <a:pPr marL="3175" indent="-3175">
              <a:lnSpc>
                <a:spcPct val="120000"/>
              </a:lnSpc>
              <a:buFontTx/>
              <a:buNone/>
            </a:pPr>
            <a:endParaRPr lang="zh-CN" altLang="en-US" sz="2000" b="1" smtClean="0"/>
          </a:p>
          <a:p>
            <a:pPr marL="3175" indent="-3175" eaLnBrk="1" hangingPunct="1">
              <a:lnSpc>
                <a:spcPct val="120000"/>
              </a:lnSpc>
              <a:buFontTx/>
              <a:buNone/>
            </a:pPr>
            <a:r>
              <a:rPr lang="zh-CN" altLang="en-US" sz="2000" smtClean="0"/>
              <a:t>        </a:t>
            </a:r>
            <a:endParaRPr lang="zh-CN" altLang="en-US"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noChangeArrowheads="1"/>
          </p:cNvSpPr>
          <p:nvPr>
            <p:ph type="title"/>
          </p:nvPr>
        </p:nvSpPr>
        <p:spPr>
          <a:xfrm>
            <a:off x="539750" y="260350"/>
            <a:ext cx="8208963" cy="215900"/>
          </a:xfrm>
        </p:spPr>
        <p:txBody>
          <a:bodyPr>
            <a:normAutofit fontScale="90000"/>
          </a:bodyPr>
          <a:lstStyle/>
          <a:p>
            <a:pPr eaLnBrk="1" hangingPunct="1"/>
            <a:br>
              <a:rPr lang="en-US" altLang="zh-CN" b="1" smtClean="0"/>
            </a:br>
            <a:br>
              <a:rPr lang="en-US" altLang="zh-CN" b="1" smtClean="0"/>
            </a:br>
            <a:br>
              <a:rPr lang="en-US" altLang="zh-CN" b="1" smtClean="0"/>
            </a:br>
            <a:r>
              <a:rPr lang="en-US" altLang="zh-CN" sz="2400" b="1" smtClean="0"/>
              <a:t>2</a:t>
            </a:r>
            <a:r>
              <a:rPr lang="zh-CN" altLang="en-US" sz="2400" b="1" smtClean="0"/>
              <a:t>、</a:t>
            </a:r>
            <a:r>
              <a:rPr lang="zh-CN" altLang="zh-CN" sz="2400" b="1" smtClean="0"/>
              <a:t>明晰基本建设程序的意义</a:t>
            </a:r>
            <a:br>
              <a:rPr lang="zh-CN" altLang="zh-CN" sz="2800" b="1" smtClean="0"/>
            </a:br>
            <a:br>
              <a:rPr lang="en-US" altLang="zh-CN" b="1" smtClean="0"/>
            </a:br>
            <a:br>
              <a:rPr lang="en-US" altLang="zh-CN" b="1" smtClean="0"/>
            </a:br>
            <a:endParaRPr lang="zh-CN" altLang="en-US" smtClean="0"/>
          </a:p>
        </p:txBody>
      </p:sp>
      <p:sp>
        <p:nvSpPr>
          <p:cNvPr id="30723" name="内容占位符 2"/>
          <p:cNvSpPr>
            <a:spLocks noGrp="1" noChangeArrowheads="1"/>
          </p:cNvSpPr>
          <p:nvPr>
            <p:ph idx="1"/>
          </p:nvPr>
        </p:nvSpPr>
        <p:spPr>
          <a:xfrm>
            <a:off x="468313" y="549275"/>
            <a:ext cx="8351837" cy="6119813"/>
          </a:xfrm>
        </p:spPr>
        <p:txBody>
          <a:bodyPr>
            <a:normAutofit lnSpcReduction="10000"/>
          </a:bodyPr>
          <a:lstStyle/>
          <a:p>
            <a:pPr eaLnBrk="1" hangingPunct="1">
              <a:buFont typeface="Arial" panose="020B0604020202020204" pitchFamily="34" charset="0"/>
              <a:buNone/>
            </a:pPr>
            <a:r>
              <a:rPr lang="en-US" altLang="zh-CN" sz="2000" b="1" dirty="0" smtClean="0"/>
              <a:t>1</a:t>
            </a:r>
            <a:r>
              <a:rPr lang="zh-CN" altLang="en-US" sz="2000" b="1" dirty="0" smtClean="0"/>
              <a:t>）建设程序的定义与作用</a:t>
            </a:r>
            <a:endParaRPr lang="en-US" altLang="zh-CN" sz="2000" b="1" dirty="0" smtClean="0"/>
          </a:p>
          <a:p>
            <a:pPr eaLnBrk="1" hangingPunct="1">
              <a:buFont typeface="Arial" panose="020B0604020202020204" pitchFamily="34" charset="0"/>
              <a:buNone/>
            </a:pPr>
            <a:r>
              <a:rPr lang="en-US" altLang="zh-CN" sz="2000" b="1" dirty="0" smtClean="0"/>
              <a:t>         </a:t>
            </a:r>
            <a:r>
              <a:rPr lang="zh-CN" altLang="en-US" sz="2000" b="1" dirty="0" smtClean="0"/>
              <a:t>工程项目建设程序是指工程项目从策划、评估、决策、设计、施工到竣工验收、投入生产或交付使用的整个建设过程中，各项工作必须遵循的先后工作次序。建设程序之所以产生的原因是：</a:t>
            </a:r>
            <a:endParaRPr lang="en-US" altLang="zh-CN" sz="2000" b="1" dirty="0" smtClean="0"/>
          </a:p>
          <a:p>
            <a:pPr eaLnBrk="1" hangingPunct="1">
              <a:buFont typeface="Arial" panose="020B0604020202020204" pitchFamily="34" charset="0"/>
              <a:buNone/>
            </a:pPr>
            <a:r>
              <a:rPr lang="zh-CN" altLang="en-US" sz="2000" b="1" dirty="0" smtClean="0"/>
              <a:t>①它是工程建设过程客观规律的反映，是用科学方法顺利推动项目进程的有力工具，是工程项目科学决策和顺利进行的重要保证，不能任意颠倒，但可以合理搭接（</a:t>
            </a:r>
            <a:r>
              <a:rPr lang="en-US" altLang="zh-CN" sz="2000" b="1" dirty="0" smtClean="0"/>
              <a:t>overlapping</a:t>
            </a:r>
            <a:r>
              <a:rPr lang="zh-CN" altLang="en-US" sz="2000" b="1" dirty="0" smtClean="0"/>
              <a:t>）；</a:t>
            </a:r>
            <a:endParaRPr lang="en-US" altLang="zh-CN" sz="2000" b="1" dirty="0" smtClean="0"/>
          </a:p>
          <a:p>
            <a:pPr eaLnBrk="1" hangingPunct="1">
              <a:buFont typeface="Arial" panose="020B0604020202020204" pitchFamily="34" charset="0"/>
              <a:buNone/>
            </a:pPr>
            <a:r>
              <a:rPr lang="zh-CN" altLang="en-US" sz="2000" b="1" dirty="0" smtClean="0"/>
              <a:t>②政府的各个职能管理部门对工程项目进行管理、控制、统计等亦均基于国家认定的建设程序而设置，所以建设程序也成为政府对工程项目进行管制的强制性工具，任何建设单位均无法摆脱政府对工程项目的管控，否则则可能造成违法违规，尤其是对政府投资或国企投资项目而言更是如此。建设单位必须服从此管控要求。</a:t>
            </a:r>
            <a:endParaRPr lang="en-US" altLang="zh-CN" sz="2000" b="1" dirty="0" smtClean="0"/>
          </a:p>
          <a:p>
            <a:pPr eaLnBrk="1" hangingPunct="1">
              <a:buFont typeface="Arial" panose="020B0604020202020204" pitchFamily="34" charset="0"/>
              <a:buNone/>
            </a:pPr>
            <a:r>
              <a:rPr lang="en-US" altLang="zh-CN" sz="2000" b="1" dirty="0" smtClean="0"/>
              <a:t>2</a:t>
            </a:r>
            <a:r>
              <a:rPr lang="zh-CN" altLang="en-US" sz="2000" b="1" dirty="0" smtClean="0"/>
              <a:t>）建设程序曾在国务院关于勘察设计的条例中被精练地表述为“先勘察、后设计、再施工”，但因勘察与设计自身就分别具有三个子阶段，如何衔接上述三者并不简单。</a:t>
            </a:r>
            <a:endParaRPr lang="en-US" altLang="zh-CN" sz="2000" b="1" dirty="0" smtClean="0"/>
          </a:p>
          <a:p>
            <a:pPr eaLnBrk="1" hangingPunct="1">
              <a:buFont typeface="Arial" panose="020B0604020202020204" pitchFamily="34" charset="0"/>
              <a:buNone/>
            </a:pPr>
            <a:r>
              <a:rPr lang="en-US" altLang="zh-CN" sz="2000" b="1" dirty="0" smtClean="0"/>
              <a:t>3</a:t>
            </a:r>
            <a:r>
              <a:rPr lang="zh-CN" altLang="en-US" sz="2000" b="1" dirty="0" smtClean="0"/>
              <a:t>）建设程序对项目业主方及其聘用的管理顾问的特殊意义何在？业主方是唯一参与项目全过程管理的单位，也是进行项目程序性管理的主体。建设程序管理及控制是业主方进行正常项目管理的基础，自然也是项目全过程管理咨询单位重要责任。</a:t>
            </a:r>
            <a:endParaRPr lang="en-US" altLang="zh-CN" sz="2000" b="1" dirty="0" smtClean="0"/>
          </a:p>
          <a:p>
            <a:pPr eaLnBrk="1" hangingPunct="1">
              <a:buFont typeface="Arial" panose="020B0604020202020204" pitchFamily="34" charset="0"/>
              <a:buNone/>
            </a:pPr>
            <a:endParaRPr lang="en-US" altLang="zh-CN" sz="2000" b="1" dirty="0" smtClean="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4213" y="0"/>
            <a:ext cx="7920037" cy="476250"/>
          </a:xfrm>
        </p:spPr>
        <p:txBody>
          <a:bodyPr/>
          <a:lstStyle/>
          <a:p>
            <a:r>
              <a:rPr lang="en-US" altLang="zh-CN" sz="2400" b="1" smtClean="0"/>
              <a:t>3</a:t>
            </a:r>
            <a:r>
              <a:rPr lang="zh-CN" altLang="en-US" sz="2400" b="1" smtClean="0"/>
              <a:t>、项目阶段性划分是精准确定项目管理过程的依据</a:t>
            </a:r>
            <a:endParaRPr lang="zh-CN" altLang="en-US" sz="2400" b="1" smtClean="0"/>
          </a:p>
        </p:txBody>
      </p:sp>
      <p:sp>
        <p:nvSpPr>
          <p:cNvPr id="31747" name="Rectangle 3"/>
          <p:cNvSpPr>
            <a:spLocks noGrp="1" noChangeArrowheads="1"/>
          </p:cNvSpPr>
          <p:nvPr>
            <p:ph type="body" idx="1"/>
          </p:nvPr>
        </p:nvSpPr>
        <p:spPr>
          <a:xfrm>
            <a:off x="323850" y="404813"/>
            <a:ext cx="8569325" cy="6310312"/>
          </a:xfrm>
        </p:spPr>
        <p:txBody>
          <a:bodyPr>
            <a:normAutofit lnSpcReduction="10000"/>
          </a:bodyPr>
          <a:lstStyle/>
          <a:p>
            <a:pPr marL="3175" indent="-3175" eaLnBrk="1" hangingPunct="1">
              <a:lnSpc>
                <a:spcPct val="120000"/>
              </a:lnSpc>
              <a:buFont typeface="Arial" panose="020B0604020202020204" pitchFamily="34" charset="0"/>
              <a:buNone/>
            </a:pPr>
            <a:r>
              <a:rPr lang="en-US" altLang="zh-CN" sz="2000" b="1" smtClean="0"/>
              <a:t>1</a:t>
            </a:r>
            <a:r>
              <a:rPr lang="zh-CN" altLang="en-US" sz="2000" b="1" smtClean="0"/>
              <a:t>）工程项目的阶段划分既是业主和工程项目其他参与方、尤其是工程项目管理单位开展项目管理工作需遵循的规律与程序，也是业主采购项目管理服务、项目施工及供货承包的主要依据，业主与项目管理企业对此必须有清晰的了解，施工承包单位、尤其是工程总承包方和施工总承包方也需予以严格遵从。</a:t>
            </a:r>
            <a:endParaRPr lang="en-US" altLang="zh-CN" sz="2000" b="1" smtClean="0"/>
          </a:p>
          <a:p>
            <a:pPr marL="3175" indent="-3175" eaLnBrk="1" hangingPunct="1">
              <a:lnSpc>
                <a:spcPct val="120000"/>
              </a:lnSpc>
              <a:buFont typeface="Arial" panose="020B0604020202020204" pitchFamily="34" charset="0"/>
              <a:buNone/>
            </a:pPr>
            <a:r>
              <a:rPr lang="en-US" altLang="zh-CN" sz="2000" b="1" smtClean="0"/>
              <a:t>2</a:t>
            </a:r>
            <a:r>
              <a:rPr lang="zh-CN" altLang="en-US" sz="2000" b="1" smtClean="0"/>
              <a:t>）正确理解上述项目管理（</a:t>
            </a:r>
            <a:r>
              <a:rPr lang="en-US" altLang="zh-CN" sz="2000" b="1" smtClean="0"/>
              <a:t>PM</a:t>
            </a:r>
            <a:r>
              <a:rPr lang="zh-CN" altLang="en-US" sz="2000" b="1" smtClean="0"/>
              <a:t>）全过程的定义既是重要的，但又是较为复杂的，原因在于：在前述项目六阶段划分的表述中，除“施工”的定义就是承包商“照图施工”较清楚且无异议外，什么是“设计准备”、“设计”、“动用前准备”呢？国内许多教学与研究机构甚至行业组织对此尚有不同的理解及表述，在业内存在一定程度上的认识混乱，可究其原因却不难发现：这是由于不能在各阶段包括子阶段的起止点处确定一个规范的进度形象所造成的。</a:t>
            </a:r>
            <a:endParaRPr lang="en-US" altLang="zh-CN" sz="2000" b="1" smtClean="0"/>
          </a:p>
          <a:p>
            <a:pPr marL="3175" indent="-3175" eaLnBrk="1" hangingPunct="1">
              <a:lnSpc>
                <a:spcPct val="120000"/>
              </a:lnSpc>
              <a:buFont typeface="Arial" panose="020B0604020202020204" pitchFamily="34" charset="0"/>
              <a:buNone/>
            </a:pPr>
            <a:r>
              <a:rPr lang="en-US" altLang="zh-CN" sz="2000" b="1" smtClean="0"/>
              <a:t>3</a:t>
            </a:r>
            <a:r>
              <a:rPr lang="zh-CN" altLang="en-US" sz="2000" b="1" smtClean="0"/>
              <a:t>）为清晰定义这些阶段的准确涵义，在</a:t>
            </a:r>
            <a:r>
              <a:rPr lang="en-US" altLang="zh-CN" sz="2000" b="1" smtClean="0"/>
              <a:t>2006</a:t>
            </a:r>
            <a:r>
              <a:rPr lang="zh-CN" altLang="en-US" sz="2000" b="1" smtClean="0"/>
              <a:t>年由国际咨询工程师联合会（</a:t>
            </a:r>
            <a:r>
              <a:rPr lang="en-US" altLang="zh-CN" sz="2000" b="1" smtClean="0"/>
              <a:t>FIDIC</a:t>
            </a:r>
            <a:r>
              <a:rPr lang="zh-CN" altLang="en-US" sz="2000" b="1" smtClean="0"/>
              <a:t>）与中国工程咨询协会联合组织的项目管理研讨会上，我根据对国际及国内工程建设项目管理基本理论和实际操作过程的理解，在每一阶段的起止点上分别加入了一个规范的里程碑进度形象或曰可交付的管理成果，据此制备了附图</a:t>
            </a:r>
            <a:r>
              <a:rPr lang="en-US" altLang="zh-CN" sz="2000" b="1" smtClean="0"/>
              <a:t>2</a:t>
            </a:r>
            <a:r>
              <a:rPr lang="zh-CN" altLang="en-US" sz="2000" b="1" smtClean="0"/>
              <a:t>，以期排除上述认识上的混乱。</a:t>
            </a:r>
            <a:endParaRPr lang="zh-CN" altLang="en-US" sz="2000" b="1"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157"/>
          <p:cNvGrpSpPr/>
          <p:nvPr/>
        </p:nvGrpSpPr>
        <p:grpSpPr bwMode="auto">
          <a:xfrm>
            <a:off x="392113" y="476250"/>
            <a:ext cx="8212137" cy="6110288"/>
            <a:chOff x="517" y="412"/>
            <a:chExt cx="4872" cy="3849"/>
          </a:xfrm>
        </p:grpSpPr>
        <p:grpSp>
          <p:nvGrpSpPr>
            <p:cNvPr id="32781" name="Group 158"/>
            <p:cNvGrpSpPr/>
            <p:nvPr/>
          </p:nvGrpSpPr>
          <p:grpSpPr bwMode="auto">
            <a:xfrm>
              <a:off x="517" y="412"/>
              <a:ext cx="4872" cy="3061"/>
              <a:chOff x="517" y="412"/>
              <a:chExt cx="4872" cy="3061"/>
            </a:xfrm>
          </p:grpSpPr>
          <p:sp>
            <p:nvSpPr>
              <p:cNvPr id="32783" name="Text Box 159"/>
              <p:cNvSpPr txBox="1">
                <a:spLocks noChangeArrowheads="1"/>
              </p:cNvSpPr>
              <p:nvPr/>
            </p:nvSpPr>
            <p:spPr bwMode="auto">
              <a:xfrm>
                <a:off x="1023" y="2255"/>
                <a:ext cx="391" cy="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en-US" altLang="zh-CN" sz="800" b="1">
                    <a:solidFill>
                      <a:srgbClr val="000000"/>
                    </a:solidFill>
                    <a:latin typeface="Times New Roman" panose="02020603050405020304" pitchFamily="18" charset="0"/>
                  </a:rPr>
                  <a:t>(</a:t>
                </a:r>
                <a:r>
                  <a:rPr lang="zh-CN" altLang="en-US" sz="800" b="1">
                    <a:solidFill>
                      <a:srgbClr val="000000"/>
                    </a:solidFill>
                    <a:latin typeface="Times New Roman" panose="02020603050405020304" pitchFamily="18" charset="0"/>
                  </a:rPr>
                  <a:t>作出立项的</a:t>
                </a:r>
                <a:endParaRPr lang="zh-CN" altLang="en-US" sz="800" b="1">
                  <a:solidFill>
                    <a:srgbClr val="000000"/>
                  </a:solidFill>
                  <a:latin typeface="Times New Roman" panose="02020603050405020304" pitchFamily="18" charset="0"/>
                </a:endParaRPr>
              </a:p>
              <a:p>
                <a:pPr algn="just">
                  <a:spcBef>
                    <a:spcPct val="50000"/>
                  </a:spcBef>
                </a:pPr>
                <a:r>
                  <a:rPr lang="zh-CN" altLang="en-US" sz="800" b="1">
                    <a:solidFill>
                      <a:srgbClr val="000000"/>
                    </a:solidFill>
                    <a:latin typeface="Times New Roman" panose="02020603050405020304" pitchFamily="18" charset="0"/>
                  </a:rPr>
                  <a:t>初步决策</a:t>
                </a:r>
                <a:r>
                  <a:rPr lang="en-US" altLang="zh-CN" sz="800" b="1">
                    <a:solidFill>
                      <a:srgbClr val="000000"/>
                    </a:solidFill>
                    <a:latin typeface="Times New Roman" panose="02020603050405020304" pitchFamily="18" charset="0"/>
                  </a:rPr>
                  <a:t>)</a:t>
                </a:r>
                <a:endParaRPr lang="en-US" altLang="zh-CN" sz="800" b="1">
                  <a:solidFill>
                    <a:srgbClr val="000000"/>
                  </a:solidFill>
                  <a:latin typeface="Times New Roman" panose="02020603050405020304" pitchFamily="18" charset="0"/>
                </a:endParaRPr>
              </a:p>
            </p:txBody>
          </p:sp>
          <p:sp>
            <p:nvSpPr>
              <p:cNvPr id="32784" name="Text Box 160"/>
              <p:cNvSpPr txBox="1">
                <a:spLocks noChangeArrowheads="1"/>
              </p:cNvSpPr>
              <p:nvPr/>
            </p:nvSpPr>
            <p:spPr bwMode="auto">
              <a:xfrm>
                <a:off x="1023" y="2004"/>
                <a:ext cx="391" cy="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000" b="1">
                    <a:solidFill>
                      <a:srgbClr val="000000"/>
                    </a:solidFill>
                    <a:latin typeface="Times New Roman" panose="02020603050405020304" pitchFamily="18" charset="0"/>
                  </a:rPr>
                  <a:t>决策阶段</a:t>
                </a:r>
                <a:endParaRPr lang="zh-CN" altLang="en-US" sz="1600" b="1">
                  <a:solidFill>
                    <a:srgbClr val="000000"/>
                  </a:solidFill>
                  <a:latin typeface="Times New Roman" panose="02020603050405020304" pitchFamily="18" charset="0"/>
                </a:endParaRPr>
              </a:p>
            </p:txBody>
          </p:sp>
          <p:sp>
            <p:nvSpPr>
              <p:cNvPr id="32785" name="Text Box 161"/>
              <p:cNvSpPr txBox="1">
                <a:spLocks noChangeArrowheads="1"/>
              </p:cNvSpPr>
              <p:nvPr/>
            </p:nvSpPr>
            <p:spPr bwMode="auto">
              <a:xfrm>
                <a:off x="1728" y="1817"/>
                <a:ext cx="294" cy="1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3600" rIns="3600" bIns="36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900" b="1">
                    <a:solidFill>
                      <a:srgbClr val="000000"/>
                    </a:solidFill>
                    <a:latin typeface="Times New Roman" panose="02020603050405020304" pitchFamily="18" charset="0"/>
                  </a:rPr>
                  <a:t>工程方案</a:t>
                </a:r>
                <a:endParaRPr lang="zh-CN" altLang="en-US" sz="1600" b="1">
                  <a:solidFill>
                    <a:srgbClr val="000000"/>
                  </a:solidFill>
                  <a:latin typeface="Times New Roman" panose="02020603050405020304" pitchFamily="18" charset="0"/>
                </a:endParaRPr>
              </a:p>
            </p:txBody>
          </p:sp>
          <p:sp>
            <p:nvSpPr>
              <p:cNvPr id="32786" name="Text Box 162"/>
              <p:cNvSpPr txBox="1">
                <a:spLocks noChangeArrowheads="1"/>
              </p:cNvSpPr>
              <p:nvPr/>
            </p:nvSpPr>
            <p:spPr bwMode="auto">
              <a:xfrm>
                <a:off x="1728" y="1689"/>
                <a:ext cx="293" cy="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0" rIns="360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900" b="1">
                    <a:solidFill>
                      <a:srgbClr val="000000"/>
                    </a:solidFill>
                    <a:latin typeface="Times New Roman" panose="02020603050405020304" pitchFamily="18" charset="0"/>
                  </a:rPr>
                  <a:t>方案设计</a:t>
                </a:r>
                <a:endParaRPr lang="zh-CN" altLang="en-US" sz="1600" b="1">
                  <a:solidFill>
                    <a:srgbClr val="000000"/>
                  </a:solidFill>
                  <a:latin typeface="Times New Roman" panose="02020603050405020304" pitchFamily="18" charset="0"/>
                </a:endParaRPr>
              </a:p>
            </p:txBody>
          </p:sp>
          <p:sp>
            <p:nvSpPr>
              <p:cNvPr id="32787" name="Text Box 163"/>
              <p:cNvSpPr txBox="1">
                <a:spLocks noChangeArrowheads="1"/>
              </p:cNvSpPr>
              <p:nvPr/>
            </p:nvSpPr>
            <p:spPr bwMode="auto">
              <a:xfrm>
                <a:off x="4015" y="689"/>
                <a:ext cx="170" cy="5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43200" rIns="18000" bIns="36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开始试车</a:t>
                </a:r>
                <a:endParaRPr lang="zh-CN" altLang="en-US" sz="1600" b="1">
                  <a:solidFill>
                    <a:srgbClr val="000000"/>
                  </a:solidFill>
                  <a:latin typeface="Times New Roman" panose="02020603050405020304" pitchFamily="18" charset="0"/>
                </a:endParaRPr>
              </a:p>
            </p:txBody>
          </p:sp>
          <p:sp>
            <p:nvSpPr>
              <p:cNvPr id="32788" name="Text Box 164"/>
              <p:cNvSpPr txBox="1">
                <a:spLocks noChangeArrowheads="1"/>
              </p:cNvSpPr>
              <p:nvPr/>
            </p:nvSpPr>
            <p:spPr bwMode="auto">
              <a:xfrm>
                <a:off x="3054" y="708"/>
                <a:ext cx="71" cy="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交付施工图</a:t>
                </a:r>
                <a:endParaRPr lang="en-US" altLang="zh-CN" sz="1000" b="1">
                  <a:solidFill>
                    <a:srgbClr val="000000"/>
                  </a:solidFill>
                  <a:latin typeface="Times New Roman" panose="02020603050405020304" pitchFamily="18" charset="0"/>
                </a:endParaRPr>
              </a:p>
              <a:p>
                <a:pPr algn="just">
                  <a:spcBef>
                    <a:spcPct val="50000"/>
                  </a:spcBef>
                </a:pPr>
                <a:endParaRPr lang="zh-CN" altLang="en-US" sz="900" b="1">
                  <a:solidFill>
                    <a:srgbClr val="000000"/>
                  </a:solidFill>
                  <a:latin typeface="Times New Roman" panose="02020603050405020304" pitchFamily="18" charset="0"/>
                </a:endParaRPr>
              </a:p>
            </p:txBody>
          </p:sp>
          <p:sp>
            <p:nvSpPr>
              <p:cNvPr id="32789" name="Text Box 165"/>
              <p:cNvSpPr txBox="1">
                <a:spLocks noChangeArrowheads="1"/>
              </p:cNvSpPr>
              <p:nvPr/>
            </p:nvSpPr>
            <p:spPr bwMode="auto">
              <a:xfrm>
                <a:off x="2296" y="586"/>
                <a:ext cx="178" cy="7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000" b="1">
                    <a:solidFill>
                      <a:srgbClr val="000000"/>
                    </a:solidFill>
                    <a:latin typeface="Times New Roman" panose="02020603050405020304" pitchFamily="18" charset="0"/>
                  </a:rPr>
                  <a:t>可研报告批复</a:t>
                </a:r>
                <a:endParaRPr lang="zh-CN" altLang="en-US" sz="1000" b="1">
                  <a:solidFill>
                    <a:srgbClr val="000000"/>
                  </a:solidFill>
                  <a:latin typeface="Times New Roman" panose="02020603050405020304" pitchFamily="18" charset="0"/>
                </a:endParaRPr>
              </a:p>
            </p:txBody>
          </p:sp>
          <p:sp>
            <p:nvSpPr>
              <p:cNvPr id="32790" name="Text Box 166"/>
              <p:cNvSpPr txBox="1">
                <a:spLocks noChangeArrowheads="1"/>
              </p:cNvSpPr>
              <p:nvPr/>
            </p:nvSpPr>
            <p:spPr bwMode="auto">
              <a:xfrm>
                <a:off x="1414" y="663"/>
                <a:ext cx="131" cy="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000" b="1">
                    <a:solidFill>
                      <a:srgbClr val="000000"/>
                    </a:solidFill>
                    <a:latin typeface="Times New Roman" panose="02020603050405020304" pitchFamily="18" charset="0"/>
                  </a:rPr>
                  <a:t>项目建议书批复</a:t>
                </a:r>
                <a:endParaRPr lang="zh-CN" altLang="en-US" sz="1000" b="1">
                  <a:solidFill>
                    <a:srgbClr val="000000"/>
                  </a:solidFill>
                  <a:latin typeface="Times New Roman" panose="02020603050405020304" pitchFamily="18" charset="0"/>
                </a:endParaRPr>
              </a:p>
            </p:txBody>
          </p:sp>
          <p:sp>
            <p:nvSpPr>
              <p:cNvPr id="32791" name="Line 167"/>
              <p:cNvSpPr>
                <a:spLocks noChangeShapeType="1"/>
              </p:cNvSpPr>
              <p:nvPr/>
            </p:nvSpPr>
            <p:spPr bwMode="auto">
              <a:xfrm flipV="1">
                <a:off x="963" y="1576"/>
                <a:ext cx="4209" cy="1"/>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792" name="Text Box 168"/>
              <p:cNvSpPr txBox="1">
                <a:spLocks noChangeArrowheads="1"/>
              </p:cNvSpPr>
              <p:nvPr/>
            </p:nvSpPr>
            <p:spPr bwMode="auto">
              <a:xfrm>
                <a:off x="1029" y="1391"/>
                <a:ext cx="498" cy="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项目决策</a:t>
                </a:r>
                <a:endParaRPr lang="zh-CN" altLang="en-US" sz="1600" b="1">
                  <a:solidFill>
                    <a:srgbClr val="000000"/>
                  </a:solidFill>
                  <a:latin typeface="Times New Roman" panose="02020603050405020304" pitchFamily="18" charset="0"/>
                </a:endParaRPr>
              </a:p>
            </p:txBody>
          </p:sp>
          <p:sp>
            <p:nvSpPr>
              <p:cNvPr id="32793" name="Line 169"/>
              <p:cNvSpPr>
                <a:spLocks noChangeShapeType="1"/>
              </p:cNvSpPr>
              <p:nvPr/>
            </p:nvSpPr>
            <p:spPr bwMode="auto">
              <a:xfrm>
                <a:off x="954" y="2154"/>
                <a:ext cx="4218"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794" name="Text Box 170"/>
              <p:cNvSpPr txBox="1">
                <a:spLocks noChangeArrowheads="1"/>
              </p:cNvSpPr>
              <p:nvPr/>
            </p:nvSpPr>
            <p:spPr bwMode="auto">
              <a:xfrm>
                <a:off x="647" y="412"/>
                <a:ext cx="492" cy="245"/>
              </a:xfrm>
              <a:prstGeom prst="rect">
                <a:avLst/>
              </a:prstGeom>
              <a:solidFill>
                <a:srgbClr val="FFFFFF"/>
              </a:solidFill>
              <a:ln w="9525">
                <a:solidFill>
                  <a:srgbClr val="000000"/>
                </a:solidFill>
                <a:miter lim="800000"/>
              </a:ln>
            </p:spPr>
            <p:txBody>
              <a:bodyPr lIns="18000" tIns="7200" rIns="18000" bIns="36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000" b="1">
                    <a:solidFill>
                      <a:srgbClr val="000000"/>
                    </a:solidFill>
                    <a:latin typeface="Times New Roman" panose="02020603050405020304" pitchFamily="18" charset="0"/>
                  </a:rPr>
                  <a:t>项目管理开始</a:t>
                </a:r>
                <a:r>
                  <a:rPr lang="en-US" altLang="zh-CN" sz="1000" b="1">
                    <a:solidFill>
                      <a:srgbClr val="000000"/>
                    </a:solidFill>
                    <a:latin typeface="Times New Roman" panose="02020603050405020304" pitchFamily="18" charset="0"/>
                  </a:rPr>
                  <a:t>(</a:t>
                </a:r>
                <a:r>
                  <a:rPr lang="zh-CN" altLang="en-US" sz="1000" b="1">
                    <a:solidFill>
                      <a:srgbClr val="000000"/>
                    </a:solidFill>
                    <a:latin typeface="Times New Roman" panose="02020603050405020304" pitchFamily="18" charset="0"/>
                  </a:rPr>
                  <a:t>现代管理观</a:t>
                </a:r>
                <a:r>
                  <a:rPr lang="en-US" altLang="zh-CN" sz="1000" b="1">
                    <a:solidFill>
                      <a:srgbClr val="000000"/>
                    </a:solidFill>
                    <a:latin typeface="Times New Roman" panose="02020603050405020304" pitchFamily="18" charset="0"/>
                  </a:rPr>
                  <a:t>)</a:t>
                </a:r>
                <a:endParaRPr lang="en-US" altLang="zh-CN" sz="1600" b="1">
                  <a:solidFill>
                    <a:srgbClr val="000000"/>
                  </a:solidFill>
                  <a:latin typeface="Times New Roman" panose="02020603050405020304" pitchFamily="18" charset="0"/>
                </a:endParaRPr>
              </a:p>
            </p:txBody>
          </p:sp>
          <p:sp>
            <p:nvSpPr>
              <p:cNvPr id="32795" name="Text Box 171"/>
              <p:cNvSpPr txBox="1">
                <a:spLocks noChangeArrowheads="1"/>
              </p:cNvSpPr>
              <p:nvPr/>
            </p:nvSpPr>
            <p:spPr bwMode="auto">
              <a:xfrm>
                <a:off x="1630" y="1410"/>
                <a:ext cx="568" cy="1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dirty="0">
                    <a:solidFill>
                      <a:srgbClr val="000000"/>
                    </a:solidFill>
                    <a:latin typeface="Times New Roman" panose="02020603050405020304" pitchFamily="18" charset="0"/>
                  </a:rPr>
                  <a:t>设计准备</a:t>
                </a:r>
                <a:endParaRPr lang="zh-CN" altLang="en-US" sz="1600" b="1" dirty="0">
                  <a:solidFill>
                    <a:srgbClr val="000000"/>
                  </a:solidFill>
                  <a:latin typeface="Times New Roman" panose="02020603050405020304" pitchFamily="18" charset="0"/>
                </a:endParaRPr>
              </a:p>
            </p:txBody>
          </p:sp>
          <p:sp>
            <p:nvSpPr>
              <p:cNvPr id="32796" name="Text Box 172"/>
              <p:cNvSpPr txBox="1">
                <a:spLocks noChangeArrowheads="1"/>
              </p:cNvSpPr>
              <p:nvPr/>
            </p:nvSpPr>
            <p:spPr bwMode="auto">
              <a:xfrm>
                <a:off x="2546" y="1380"/>
                <a:ext cx="257" cy="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设计</a:t>
                </a:r>
                <a:endParaRPr lang="zh-CN" altLang="en-US" sz="1600" b="1">
                  <a:solidFill>
                    <a:srgbClr val="000000"/>
                  </a:solidFill>
                  <a:latin typeface="Times New Roman" panose="02020603050405020304" pitchFamily="18" charset="0"/>
                </a:endParaRPr>
              </a:p>
            </p:txBody>
          </p:sp>
          <p:sp>
            <p:nvSpPr>
              <p:cNvPr id="32797" name="Text Box 173"/>
              <p:cNvSpPr txBox="1">
                <a:spLocks noChangeArrowheads="1"/>
              </p:cNvSpPr>
              <p:nvPr/>
            </p:nvSpPr>
            <p:spPr bwMode="auto">
              <a:xfrm>
                <a:off x="3438" y="1391"/>
                <a:ext cx="256" cy="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施工</a:t>
                </a:r>
                <a:endParaRPr lang="zh-CN" altLang="en-US" sz="1600" b="1">
                  <a:solidFill>
                    <a:srgbClr val="000000"/>
                  </a:solidFill>
                  <a:latin typeface="Times New Roman" panose="02020603050405020304" pitchFamily="18" charset="0"/>
                </a:endParaRPr>
              </a:p>
            </p:txBody>
          </p:sp>
          <p:sp>
            <p:nvSpPr>
              <p:cNvPr id="32798" name="Text Box 174"/>
              <p:cNvSpPr txBox="1">
                <a:spLocks noChangeArrowheads="1"/>
              </p:cNvSpPr>
              <p:nvPr/>
            </p:nvSpPr>
            <p:spPr bwMode="auto">
              <a:xfrm>
                <a:off x="4100" y="1388"/>
                <a:ext cx="544" cy="1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动用前准备</a:t>
                </a:r>
                <a:endParaRPr lang="zh-CN" altLang="en-US" sz="1600" b="1">
                  <a:solidFill>
                    <a:srgbClr val="000000"/>
                  </a:solidFill>
                  <a:latin typeface="Times New Roman" panose="02020603050405020304" pitchFamily="18" charset="0"/>
                </a:endParaRPr>
              </a:p>
            </p:txBody>
          </p:sp>
          <p:sp>
            <p:nvSpPr>
              <p:cNvPr id="32799" name="Text Box 175"/>
              <p:cNvSpPr txBox="1">
                <a:spLocks noChangeArrowheads="1"/>
              </p:cNvSpPr>
              <p:nvPr/>
            </p:nvSpPr>
            <p:spPr bwMode="auto">
              <a:xfrm>
                <a:off x="4449" y="412"/>
                <a:ext cx="434" cy="227"/>
              </a:xfrm>
              <a:prstGeom prst="rect">
                <a:avLst/>
              </a:prstGeom>
              <a:solidFill>
                <a:srgbClr val="FFFFFF"/>
              </a:solidFill>
              <a:ln w="9525">
                <a:solidFill>
                  <a:srgbClr val="000000"/>
                </a:solidFill>
                <a:miter lim="800000"/>
              </a:ln>
            </p:spPr>
            <p:txBody>
              <a:bodyPr lIns="18000" tIns="43200" rIns="18000" bIns="36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900" b="1">
                    <a:solidFill>
                      <a:srgbClr val="000000"/>
                    </a:solidFill>
                    <a:latin typeface="Times New Roman" panose="02020603050405020304" pitchFamily="18" charset="0"/>
                  </a:rPr>
                  <a:t>项目管理完成</a:t>
                </a:r>
                <a:r>
                  <a:rPr lang="en-US" altLang="zh-CN" sz="900" b="1">
                    <a:solidFill>
                      <a:srgbClr val="000000"/>
                    </a:solidFill>
                    <a:latin typeface="Times New Roman" panose="02020603050405020304" pitchFamily="18" charset="0"/>
                  </a:rPr>
                  <a:t>(</a:t>
                </a:r>
                <a:r>
                  <a:rPr lang="zh-CN" altLang="en-US" sz="900" b="1">
                    <a:solidFill>
                      <a:srgbClr val="000000"/>
                    </a:solidFill>
                    <a:latin typeface="Times New Roman" panose="02020603050405020304" pitchFamily="18" charset="0"/>
                  </a:rPr>
                  <a:t>传统管理观</a:t>
                </a:r>
                <a:r>
                  <a:rPr lang="en-US" altLang="zh-CN" sz="900" b="1">
                    <a:solidFill>
                      <a:srgbClr val="000000"/>
                    </a:solidFill>
                    <a:latin typeface="Times New Roman" panose="02020603050405020304" pitchFamily="18" charset="0"/>
                  </a:rPr>
                  <a:t>)</a:t>
                </a:r>
                <a:endParaRPr lang="en-US" altLang="zh-CN" sz="1600" b="1">
                  <a:solidFill>
                    <a:srgbClr val="000000"/>
                  </a:solidFill>
                  <a:latin typeface="Times New Roman" panose="02020603050405020304" pitchFamily="18" charset="0"/>
                </a:endParaRPr>
              </a:p>
            </p:txBody>
          </p:sp>
          <p:sp>
            <p:nvSpPr>
              <p:cNvPr id="32800" name="Text Box 176"/>
              <p:cNvSpPr txBox="1">
                <a:spLocks noChangeArrowheads="1"/>
              </p:cNvSpPr>
              <p:nvPr/>
            </p:nvSpPr>
            <p:spPr bwMode="auto">
              <a:xfrm>
                <a:off x="1957" y="2006"/>
                <a:ext cx="1862" cy="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000" b="1">
                    <a:solidFill>
                      <a:srgbClr val="000000"/>
                    </a:solidFill>
                    <a:latin typeface="Times New Roman" panose="02020603050405020304" pitchFamily="18" charset="0"/>
                  </a:rPr>
                  <a:t>实                        施                        阶                        段</a:t>
                </a:r>
                <a:endParaRPr lang="zh-CN" altLang="en-US" sz="1600" b="1">
                  <a:solidFill>
                    <a:srgbClr val="000000"/>
                  </a:solidFill>
                  <a:latin typeface="Times New Roman" panose="02020603050405020304" pitchFamily="18" charset="0"/>
                </a:endParaRPr>
              </a:p>
            </p:txBody>
          </p:sp>
          <p:sp>
            <p:nvSpPr>
              <p:cNvPr id="32801" name="Text Box 177"/>
              <p:cNvSpPr txBox="1">
                <a:spLocks noChangeArrowheads="1"/>
              </p:cNvSpPr>
              <p:nvPr/>
            </p:nvSpPr>
            <p:spPr bwMode="auto">
              <a:xfrm>
                <a:off x="4722" y="2004"/>
                <a:ext cx="448" cy="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使用阶段</a:t>
                </a:r>
                <a:endParaRPr lang="zh-CN" altLang="en-US" sz="1600" b="1">
                  <a:solidFill>
                    <a:srgbClr val="000000"/>
                  </a:solidFill>
                  <a:latin typeface="Times New Roman" panose="02020603050405020304" pitchFamily="18" charset="0"/>
                </a:endParaRPr>
              </a:p>
            </p:txBody>
          </p:sp>
          <p:sp>
            <p:nvSpPr>
              <p:cNvPr id="32802" name="Line 178"/>
              <p:cNvSpPr>
                <a:spLocks noChangeShapeType="1"/>
              </p:cNvSpPr>
              <p:nvPr/>
            </p:nvSpPr>
            <p:spPr bwMode="auto">
              <a:xfrm>
                <a:off x="1399" y="663"/>
                <a:ext cx="15" cy="183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03" name="Line 179"/>
              <p:cNvSpPr>
                <a:spLocks noChangeShapeType="1"/>
              </p:cNvSpPr>
              <p:nvPr/>
            </p:nvSpPr>
            <p:spPr bwMode="auto">
              <a:xfrm>
                <a:off x="4630" y="638"/>
                <a:ext cx="0" cy="1617"/>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04" name="Line 180"/>
              <p:cNvSpPr>
                <a:spLocks noChangeShapeType="1"/>
              </p:cNvSpPr>
              <p:nvPr/>
            </p:nvSpPr>
            <p:spPr bwMode="auto">
              <a:xfrm flipV="1">
                <a:off x="1139" y="2675"/>
                <a:ext cx="3736"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05" name="Line 181"/>
              <p:cNvSpPr>
                <a:spLocks noChangeShapeType="1"/>
              </p:cNvSpPr>
              <p:nvPr/>
            </p:nvSpPr>
            <p:spPr bwMode="auto">
              <a:xfrm>
                <a:off x="1135" y="2716"/>
                <a:ext cx="3736" cy="2"/>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06" name="Text Box 182"/>
              <p:cNvSpPr txBox="1">
                <a:spLocks noChangeArrowheads="1"/>
              </p:cNvSpPr>
              <p:nvPr/>
            </p:nvSpPr>
            <p:spPr bwMode="auto">
              <a:xfrm>
                <a:off x="1160" y="2771"/>
                <a:ext cx="314" cy="1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en-US" altLang="zh-CN" sz="1000" b="1">
                    <a:solidFill>
                      <a:srgbClr val="000000"/>
                    </a:solidFill>
                    <a:latin typeface="Times New Roman" panose="02020603050405020304" pitchFamily="18" charset="0"/>
                  </a:rPr>
                  <a:t>DM</a:t>
                </a:r>
                <a:endParaRPr lang="en-US" altLang="zh-CN" sz="1600" b="1">
                  <a:solidFill>
                    <a:srgbClr val="000000"/>
                  </a:solidFill>
                  <a:latin typeface="Times New Roman" panose="02020603050405020304" pitchFamily="18" charset="0"/>
                </a:endParaRPr>
              </a:p>
            </p:txBody>
          </p:sp>
          <p:sp>
            <p:nvSpPr>
              <p:cNvPr id="32807" name="Line 183"/>
              <p:cNvSpPr>
                <a:spLocks noChangeShapeType="1"/>
              </p:cNvSpPr>
              <p:nvPr/>
            </p:nvSpPr>
            <p:spPr bwMode="auto">
              <a:xfrm flipV="1">
                <a:off x="958" y="2907"/>
                <a:ext cx="456" cy="8"/>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08" name="Line 184"/>
              <p:cNvSpPr>
                <a:spLocks noChangeShapeType="1"/>
              </p:cNvSpPr>
              <p:nvPr/>
            </p:nvSpPr>
            <p:spPr bwMode="auto">
              <a:xfrm>
                <a:off x="964" y="2952"/>
                <a:ext cx="450"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09" name="Line 185"/>
              <p:cNvSpPr>
                <a:spLocks noChangeShapeType="1"/>
              </p:cNvSpPr>
              <p:nvPr/>
            </p:nvSpPr>
            <p:spPr bwMode="auto">
              <a:xfrm>
                <a:off x="1414" y="3057"/>
                <a:ext cx="1589"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10" name="Line 186"/>
              <p:cNvSpPr>
                <a:spLocks noChangeShapeType="1"/>
              </p:cNvSpPr>
              <p:nvPr/>
            </p:nvSpPr>
            <p:spPr bwMode="auto">
              <a:xfrm>
                <a:off x="1414" y="3105"/>
                <a:ext cx="1589" cy="2"/>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11" name="Text Box 187"/>
              <p:cNvSpPr txBox="1">
                <a:spLocks noChangeArrowheads="1"/>
              </p:cNvSpPr>
              <p:nvPr/>
            </p:nvSpPr>
            <p:spPr bwMode="auto">
              <a:xfrm>
                <a:off x="1929" y="2907"/>
                <a:ext cx="221" cy="1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en-US" altLang="zh-CN" sz="1000" b="1">
                    <a:solidFill>
                      <a:srgbClr val="000000"/>
                    </a:solidFill>
                    <a:latin typeface="Times New Roman" panose="02020603050405020304" pitchFamily="18" charset="0"/>
                  </a:rPr>
                  <a:t>PP</a:t>
                </a:r>
                <a:endParaRPr lang="en-US" altLang="zh-CN" sz="1600" b="1">
                  <a:solidFill>
                    <a:srgbClr val="000000"/>
                  </a:solidFill>
                  <a:latin typeface="Times New Roman" panose="02020603050405020304" pitchFamily="18" charset="0"/>
                </a:endParaRPr>
              </a:p>
            </p:txBody>
          </p:sp>
          <p:sp>
            <p:nvSpPr>
              <p:cNvPr id="32812" name="Line 188"/>
              <p:cNvSpPr>
                <a:spLocks noChangeShapeType="1"/>
              </p:cNvSpPr>
              <p:nvPr/>
            </p:nvSpPr>
            <p:spPr bwMode="auto">
              <a:xfrm>
                <a:off x="2328" y="3204"/>
                <a:ext cx="2299"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13" name="Line 189"/>
              <p:cNvSpPr>
                <a:spLocks noChangeShapeType="1"/>
              </p:cNvSpPr>
              <p:nvPr/>
            </p:nvSpPr>
            <p:spPr bwMode="auto">
              <a:xfrm>
                <a:off x="2328" y="3256"/>
                <a:ext cx="2305"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14" name="Line 190"/>
              <p:cNvSpPr>
                <a:spLocks noChangeShapeType="1"/>
              </p:cNvSpPr>
              <p:nvPr/>
            </p:nvSpPr>
            <p:spPr bwMode="auto">
              <a:xfrm>
                <a:off x="2328" y="658"/>
                <a:ext cx="5" cy="11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15" name="Line 191"/>
              <p:cNvSpPr>
                <a:spLocks noChangeShapeType="1"/>
              </p:cNvSpPr>
              <p:nvPr/>
            </p:nvSpPr>
            <p:spPr bwMode="auto">
              <a:xfrm>
                <a:off x="3010" y="627"/>
                <a:ext cx="0" cy="95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16" name="Line 192"/>
              <p:cNvSpPr>
                <a:spLocks noChangeShapeType="1"/>
              </p:cNvSpPr>
              <p:nvPr/>
            </p:nvSpPr>
            <p:spPr bwMode="auto">
              <a:xfrm>
                <a:off x="4046" y="616"/>
                <a:ext cx="0" cy="96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17" name="Text Box 193"/>
              <p:cNvSpPr txBox="1">
                <a:spLocks noChangeArrowheads="1"/>
              </p:cNvSpPr>
              <p:nvPr/>
            </p:nvSpPr>
            <p:spPr bwMode="auto">
              <a:xfrm>
                <a:off x="3168" y="3043"/>
                <a:ext cx="183" cy="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en-US" altLang="zh-CN" sz="1000" b="1">
                    <a:solidFill>
                      <a:srgbClr val="000000"/>
                    </a:solidFill>
                    <a:latin typeface="Times New Roman" panose="02020603050405020304" pitchFamily="18" charset="0"/>
                  </a:rPr>
                  <a:t>PC</a:t>
                </a:r>
                <a:endParaRPr lang="en-US" altLang="zh-CN" sz="1600" b="1">
                  <a:solidFill>
                    <a:srgbClr val="000000"/>
                  </a:solidFill>
                  <a:latin typeface="Times New Roman" panose="02020603050405020304" pitchFamily="18" charset="0"/>
                </a:endParaRPr>
              </a:p>
            </p:txBody>
          </p:sp>
          <p:sp>
            <p:nvSpPr>
              <p:cNvPr id="32818" name="Text Box 194"/>
              <p:cNvSpPr txBox="1">
                <a:spLocks noChangeArrowheads="1"/>
              </p:cNvSpPr>
              <p:nvPr/>
            </p:nvSpPr>
            <p:spPr bwMode="auto">
              <a:xfrm>
                <a:off x="2580" y="2473"/>
                <a:ext cx="1000" cy="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en-US" altLang="zh-CN" sz="1000" b="1">
                    <a:solidFill>
                      <a:srgbClr val="000000"/>
                    </a:solidFill>
                    <a:latin typeface="Times New Roman" panose="02020603050405020304" pitchFamily="18" charset="0"/>
                  </a:rPr>
                  <a:t>PM = DM+PP+PC+RD</a:t>
                </a:r>
                <a:endParaRPr lang="en-US" altLang="zh-CN" sz="1600" b="1">
                  <a:solidFill>
                    <a:srgbClr val="000000"/>
                  </a:solidFill>
                  <a:latin typeface="Times New Roman" panose="02020603050405020304" pitchFamily="18" charset="0"/>
                </a:endParaRPr>
              </a:p>
            </p:txBody>
          </p:sp>
          <p:sp>
            <p:nvSpPr>
              <p:cNvPr id="32819" name="Line 195"/>
              <p:cNvSpPr>
                <a:spLocks noChangeShapeType="1"/>
              </p:cNvSpPr>
              <p:nvPr/>
            </p:nvSpPr>
            <p:spPr bwMode="auto">
              <a:xfrm>
                <a:off x="964" y="655"/>
                <a:ext cx="0" cy="281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20" name="Text Box 196"/>
              <p:cNvSpPr txBox="1">
                <a:spLocks noChangeArrowheads="1"/>
              </p:cNvSpPr>
              <p:nvPr/>
            </p:nvSpPr>
            <p:spPr bwMode="auto">
              <a:xfrm>
                <a:off x="1203" y="412"/>
                <a:ext cx="513" cy="227"/>
              </a:xfrm>
              <a:prstGeom prst="rect">
                <a:avLst/>
              </a:prstGeom>
              <a:solidFill>
                <a:srgbClr val="FFFFFF"/>
              </a:solidFill>
              <a:ln w="9525">
                <a:solidFill>
                  <a:srgbClr val="000000"/>
                </a:solidFill>
                <a:miter lim="800000"/>
              </a:ln>
            </p:spPr>
            <p:txBody>
              <a:bodyPr lIns="18000" tIns="7200" rIns="18000" bIns="36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000" b="1">
                    <a:solidFill>
                      <a:srgbClr val="000000"/>
                    </a:solidFill>
                    <a:latin typeface="Times New Roman" panose="02020603050405020304" pitchFamily="18" charset="0"/>
                  </a:rPr>
                  <a:t>项目管理开始</a:t>
                </a:r>
                <a:r>
                  <a:rPr lang="en-US" altLang="zh-CN" sz="1000" b="1">
                    <a:solidFill>
                      <a:srgbClr val="000000"/>
                    </a:solidFill>
                    <a:latin typeface="Times New Roman" panose="02020603050405020304" pitchFamily="18" charset="0"/>
                  </a:rPr>
                  <a:t> (</a:t>
                </a:r>
                <a:r>
                  <a:rPr lang="zh-CN" altLang="en-US" sz="1000" b="1">
                    <a:solidFill>
                      <a:srgbClr val="000000"/>
                    </a:solidFill>
                    <a:latin typeface="Times New Roman" panose="02020603050405020304" pitchFamily="18" charset="0"/>
                  </a:rPr>
                  <a:t>传统管理观</a:t>
                </a:r>
                <a:r>
                  <a:rPr lang="en-US" altLang="zh-CN" sz="1000" b="1">
                    <a:solidFill>
                      <a:srgbClr val="000000"/>
                    </a:solidFill>
                    <a:latin typeface="Times New Roman" panose="02020603050405020304" pitchFamily="18" charset="0"/>
                  </a:rPr>
                  <a:t>)</a:t>
                </a:r>
                <a:endParaRPr lang="en-US" altLang="zh-CN" sz="1600" b="1">
                  <a:solidFill>
                    <a:srgbClr val="000000"/>
                  </a:solidFill>
                  <a:latin typeface="Times New Roman" panose="02020603050405020304" pitchFamily="18" charset="0"/>
                </a:endParaRPr>
              </a:p>
              <a:p>
                <a:pPr algn="ctr">
                  <a:spcBef>
                    <a:spcPct val="50000"/>
                  </a:spcBef>
                </a:pPr>
                <a:endParaRPr lang="en-US" altLang="zh-CN" sz="1000" b="1">
                  <a:solidFill>
                    <a:srgbClr val="000000"/>
                  </a:solidFill>
                  <a:latin typeface="Times New Roman" panose="02020603050405020304" pitchFamily="18" charset="0"/>
                </a:endParaRPr>
              </a:p>
            </p:txBody>
          </p:sp>
          <p:sp>
            <p:nvSpPr>
              <p:cNvPr id="32821" name="Text Box 197"/>
              <p:cNvSpPr txBox="1">
                <a:spLocks noChangeArrowheads="1"/>
              </p:cNvSpPr>
              <p:nvPr/>
            </p:nvSpPr>
            <p:spPr bwMode="auto">
              <a:xfrm>
                <a:off x="1023" y="689"/>
                <a:ext cx="81" cy="7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提出项目投资概念</a:t>
                </a:r>
                <a:endParaRPr lang="zh-CN" altLang="en-US" sz="1600" b="1">
                  <a:solidFill>
                    <a:srgbClr val="000000"/>
                  </a:solidFill>
                  <a:latin typeface="Times New Roman" panose="02020603050405020304" pitchFamily="18" charset="0"/>
                </a:endParaRPr>
              </a:p>
            </p:txBody>
          </p:sp>
          <p:sp>
            <p:nvSpPr>
              <p:cNvPr id="32822" name="Text Box 198"/>
              <p:cNvSpPr txBox="1">
                <a:spLocks noChangeArrowheads="1"/>
              </p:cNvSpPr>
              <p:nvPr/>
            </p:nvSpPr>
            <p:spPr bwMode="auto">
              <a:xfrm>
                <a:off x="4674" y="704"/>
                <a:ext cx="97" cy="5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43200" rIns="18000" bIns="36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竣工验收</a:t>
                </a:r>
                <a:endParaRPr lang="zh-CN" altLang="en-US" sz="1600" b="1">
                  <a:solidFill>
                    <a:srgbClr val="000000"/>
                  </a:solidFill>
                  <a:latin typeface="Times New Roman" panose="02020603050405020304" pitchFamily="18" charset="0"/>
                </a:endParaRPr>
              </a:p>
            </p:txBody>
          </p:sp>
          <p:sp>
            <p:nvSpPr>
              <p:cNvPr id="32823" name="AutoShape 199"/>
              <p:cNvSpPr/>
              <p:nvPr/>
            </p:nvSpPr>
            <p:spPr bwMode="auto">
              <a:xfrm rot="-5400000">
                <a:off x="1531" y="1463"/>
                <a:ext cx="80" cy="314"/>
              </a:xfrm>
              <a:prstGeom prst="leftBrace">
                <a:avLst>
                  <a:gd name="adj1" fmla="val 37742"/>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824" name="AutoShape 200"/>
              <p:cNvSpPr/>
              <p:nvPr/>
            </p:nvSpPr>
            <p:spPr bwMode="auto">
              <a:xfrm rot="-5400000">
                <a:off x="2629" y="1284"/>
                <a:ext cx="82" cy="673"/>
              </a:xfrm>
              <a:prstGeom prst="leftBrace">
                <a:avLst>
                  <a:gd name="adj1" fmla="val 68394"/>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825" name="AutoShape 201"/>
              <p:cNvSpPr/>
              <p:nvPr/>
            </p:nvSpPr>
            <p:spPr bwMode="auto">
              <a:xfrm rot="-5400000">
                <a:off x="2132" y="1469"/>
                <a:ext cx="82" cy="303"/>
              </a:xfrm>
              <a:prstGeom prst="leftBrace">
                <a:avLst>
                  <a:gd name="adj1" fmla="val 37310"/>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826" name="Text Box 202"/>
              <p:cNvSpPr txBox="1">
                <a:spLocks noChangeArrowheads="1"/>
              </p:cNvSpPr>
              <p:nvPr/>
            </p:nvSpPr>
            <p:spPr bwMode="auto">
              <a:xfrm>
                <a:off x="1414" y="1817"/>
                <a:ext cx="314" cy="1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3600" rIns="3600" bIns="36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900" b="1">
                    <a:solidFill>
                      <a:srgbClr val="000000"/>
                    </a:solidFill>
                    <a:latin typeface="Times New Roman" panose="02020603050405020304" pitchFamily="18" charset="0"/>
                  </a:rPr>
                  <a:t>工艺设计</a:t>
                </a:r>
                <a:endParaRPr lang="zh-CN" altLang="en-US" sz="1600" b="1">
                  <a:solidFill>
                    <a:srgbClr val="000000"/>
                  </a:solidFill>
                  <a:latin typeface="Times New Roman" panose="02020603050405020304" pitchFamily="18" charset="0"/>
                </a:endParaRPr>
              </a:p>
            </p:txBody>
          </p:sp>
          <p:sp>
            <p:nvSpPr>
              <p:cNvPr id="32827" name="Text Box 203"/>
              <p:cNvSpPr txBox="1">
                <a:spLocks noChangeArrowheads="1"/>
              </p:cNvSpPr>
              <p:nvPr/>
            </p:nvSpPr>
            <p:spPr bwMode="auto">
              <a:xfrm>
                <a:off x="1414" y="1689"/>
                <a:ext cx="314" cy="1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3600" rIns="3600" bIns="36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900" b="1">
                    <a:solidFill>
                      <a:srgbClr val="000000"/>
                    </a:solidFill>
                    <a:latin typeface="Times New Roman" panose="02020603050405020304" pitchFamily="18" charset="0"/>
                  </a:rPr>
                  <a:t>功能论证</a:t>
                </a:r>
                <a:endParaRPr lang="zh-CN" altLang="en-US" sz="1600" b="1">
                  <a:solidFill>
                    <a:srgbClr val="000000"/>
                  </a:solidFill>
                  <a:latin typeface="Times New Roman" panose="02020603050405020304" pitchFamily="18" charset="0"/>
                </a:endParaRPr>
              </a:p>
            </p:txBody>
          </p:sp>
          <p:sp>
            <p:nvSpPr>
              <p:cNvPr id="32828" name="Text Box 204"/>
              <p:cNvSpPr txBox="1">
                <a:spLocks noChangeArrowheads="1"/>
              </p:cNvSpPr>
              <p:nvPr/>
            </p:nvSpPr>
            <p:spPr bwMode="auto">
              <a:xfrm>
                <a:off x="2420" y="1679"/>
                <a:ext cx="630" cy="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3600" rIns="3600" bIns="36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900" b="1">
                    <a:solidFill>
                      <a:srgbClr val="000000"/>
                    </a:solidFill>
                    <a:latin typeface="Times New Roman" panose="02020603050405020304" pitchFamily="18" charset="0"/>
                  </a:rPr>
                  <a:t>工程设计与计划</a:t>
                </a:r>
                <a:endParaRPr lang="zh-CN" altLang="en-US" sz="1600" b="1">
                  <a:solidFill>
                    <a:srgbClr val="000000"/>
                  </a:solidFill>
                  <a:latin typeface="Times New Roman" panose="02020603050405020304" pitchFamily="18" charset="0"/>
                </a:endParaRPr>
              </a:p>
            </p:txBody>
          </p:sp>
          <p:sp>
            <p:nvSpPr>
              <p:cNvPr id="32829" name="Text Box 205"/>
              <p:cNvSpPr txBox="1">
                <a:spLocks noChangeArrowheads="1"/>
              </p:cNvSpPr>
              <p:nvPr/>
            </p:nvSpPr>
            <p:spPr bwMode="auto">
              <a:xfrm>
                <a:off x="517" y="1687"/>
                <a:ext cx="441" cy="2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3600" rIns="3600" bIns="36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900" b="1">
                    <a:solidFill>
                      <a:srgbClr val="000000"/>
                    </a:solidFill>
                    <a:latin typeface="Times New Roman" panose="02020603050405020304" pitchFamily="18" charset="0"/>
                  </a:rPr>
                  <a:t>(</a:t>
                </a:r>
                <a:r>
                  <a:rPr lang="zh-CN" altLang="en-US" sz="900" b="1">
                    <a:solidFill>
                      <a:srgbClr val="000000"/>
                    </a:solidFill>
                    <a:latin typeface="Times New Roman" panose="02020603050405020304" pitchFamily="18" charset="0"/>
                  </a:rPr>
                  <a:t>民用建筑</a:t>
                </a:r>
                <a:r>
                  <a:rPr lang="en-US" altLang="zh-CN" sz="900" b="1">
                    <a:solidFill>
                      <a:srgbClr val="000000"/>
                    </a:solidFill>
                    <a:latin typeface="Times New Roman" panose="02020603050405020304" pitchFamily="18" charset="0"/>
                  </a:rPr>
                  <a:t>)</a:t>
                </a:r>
                <a:endParaRPr lang="en-US" altLang="zh-CN" sz="900" b="1">
                  <a:solidFill>
                    <a:srgbClr val="000000"/>
                  </a:solidFill>
                  <a:latin typeface="Times New Roman" panose="02020603050405020304" pitchFamily="18" charset="0"/>
                </a:endParaRPr>
              </a:p>
              <a:p>
                <a:pPr algn="ctr">
                  <a:spcBef>
                    <a:spcPct val="50000"/>
                  </a:spcBef>
                </a:pPr>
                <a:r>
                  <a:rPr lang="en-US" altLang="zh-CN" sz="900" b="1">
                    <a:solidFill>
                      <a:srgbClr val="000000"/>
                    </a:solidFill>
                    <a:latin typeface="Times New Roman" panose="02020603050405020304" pitchFamily="18" charset="0"/>
                  </a:rPr>
                  <a:t>(</a:t>
                </a:r>
                <a:r>
                  <a:rPr lang="zh-CN" altLang="en-US" sz="900" b="1">
                    <a:solidFill>
                      <a:srgbClr val="000000"/>
                    </a:solidFill>
                    <a:latin typeface="Times New Roman" panose="02020603050405020304" pitchFamily="18" charset="0"/>
                  </a:rPr>
                  <a:t>工业建筑</a:t>
                </a:r>
                <a:r>
                  <a:rPr lang="en-US" altLang="zh-CN" sz="900" b="1">
                    <a:solidFill>
                      <a:srgbClr val="000000"/>
                    </a:solidFill>
                    <a:latin typeface="Times New Roman" panose="02020603050405020304" pitchFamily="18" charset="0"/>
                  </a:rPr>
                  <a:t>)</a:t>
                </a:r>
                <a:endParaRPr lang="en-US" altLang="zh-CN" sz="1600" b="1">
                  <a:solidFill>
                    <a:srgbClr val="000000"/>
                  </a:solidFill>
                  <a:latin typeface="Times New Roman" panose="02020603050405020304" pitchFamily="18" charset="0"/>
                </a:endParaRPr>
              </a:p>
            </p:txBody>
          </p:sp>
          <p:sp>
            <p:nvSpPr>
              <p:cNvPr id="32830" name="Line 206"/>
              <p:cNvSpPr>
                <a:spLocks noChangeShapeType="1"/>
              </p:cNvSpPr>
              <p:nvPr/>
            </p:nvSpPr>
            <p:spPr bwMode="auto">
              <a:xfrm>
                <a:off x="964" y="2669"/>
                <a:ext cx="165" cy="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32831" name="Line 207"/>
              <p:cNvSpPr>
                <a:spLocks noChangeShapeType="1"/>
              </p:cNvSpPr>
              <p:nvPr/>
            </p:nvSpPr>
            <p:spPr bwMode="auto">
              <a:xfrm flipV="1">
                <a:off x="964" y="2716"/>
                <a:ext cx="169" cy="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32832" name="AutoShape 208"/>
              <p:cNvSpPr/>
              <p:nvPr/>
            </p:nvSpPr>
            <p:spPr bwMode="auto">
              <a:xfrm rot="-5400000">
                <a:off x="1142" y="1975"/>
                <a:ext cx="93" cy="450"/>
              </a:xfrm>
              <a:prstGeom prst="leftBrace">
                <a:avLst>
                  <a:gd name="adj1" fmla="val 57303"/>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833" name="AutoShape 209"/>
              <p:cNvSpPr/>
              <p:nvPr/>
            </p:nvSpPr>
            <p:spPr bwMode="auto">
              <a:xfrm rot="-5400000">
                <a:off x="1831" y="1753"/>
                <a:ext cx="76" cy="909"/>
              </a:xfrm>
              <a:prstGeom prst="leftBrace">
                <a:avLst>
                  <a:gd name="adj1" fmla="val 74975"/>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834" name="Line 210"/>
              <p:cNvSpPr>
                <a:spLocks noChangeShapeType="1"/>
              </p:cNvSpPr>
              <p:nvPr/>
            </p:nvSpPr>
            <p:spPr bwMode="auto">
              <a:xfrm>
                <a:off x="3008" y="1578"/>
                <a:ext cx="3" cy="1528"/>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32835" name="Text Box 211"/>
              <p:cNvSpPr txBox="1">
                <a:spLocks noChangeArrowheads="1"/>
              </p:cNvSpPr>
              <p:nvPr/>
            </p:nvSpPr>
            <p:spPr bwMode="auto">
              <a:xfrm>
                <a:off x="1479" y="2308"/>
                <a:ext cx="845" cy="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en-US" altLang="zh-CN" sz="800" b="1">
                    <a:solidFill>
                      <a:srgbClr val="000000"/>
                    </a:solidFill>
                    <a:latin typeface="Times New Roman" panose="02020603050405020304" pitchFamily="18" charset="0"/>
                  </a:rPr>
                  <a:t>(</a:t>
                </a:r>
                <a:r>
                  <a:rPr lang="zh-CN" altLang="en-US" sz="800" b="1">
                    <a:solidFill>
                      <a:srgbClr val="000000"/>
                    </a:solidFill>
                    <a:latin typeface="Times New Roman" panose="02020603050405020304" pitchFamily="18" charset="0"/>
                  </a:rPr>
                  <a:t>作出项目审定投资的决策</a:t>
                </a:r>
                <a:r>
                  <a:rPr lang="en-US" altLang="zh-CN" sz="800" b="1">
                    <a:solidFill>
                      <a:srgbClr val="000000"/>
                    </a:solidFill>
                    <a:latin typeface="Times New Roman" panose="02020603050405020304" pitchFamily="18" charset="0"/>
                  </a:rPr>
                  <a:t>)</a:t>
                </a:r>
                <a:endParaRPr lang="en-US" altLang="zh-CN" sz="800" b="1">
                  <a:solidFill>
                    <a:srgbClr val="000000"/>
                  </a:solidFill>
                  <a:latin typeface="Times New Roman" panose="02020603050405020304" pitchFamily="18" charset="0"/>
                </a:endParaRPr>
              </a:p>
            </p:txBody>
          </p:sp>
          <p:sp>
            <p:nvSpPr>
              <p:cNvPr id="32836" name="Line 212"/>
              <p:cNvSpPr>
                <a:spLocks noChangeShapeType="1"/>
              </p:cNvSpPr>
              <p:nvPr/>
            </p:nvSpPr>
            <p:spPr bwMode="auto">
              <a:xfrm>
                <a:off x="5169" y="638"/>
                <a:ext cx="0" cy="280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37" name="Text Box 213"/>
              <p:cNvSpPr txBox="1">
                <a:spLocks noChangeArrowheads="1"/>
              </p:cNvSpPr>
              <p:nvPr/>
            </p:nvSpPr>
            <p:spPr bwMode="auto">
              <a:xfrm>
                <a:off x="4951" y="412"/>
                <a:ext cx="438" cy="227"/>
              </a:xfrm>
              <a:prstGeom prst="rect">
                <a:avLst/>
              </a:prstGeom>
              <a:solidFill>
                <a:srgbClr val="FFFFFF"/>
              </a:solidFill>
              <a:ln w="9525">
                <a:solidFill>
                  <a:srgbClr val="000000"/>
                </a:solidFill>
                <a:miter lim="800000"/>
              </a:ln>
            </p:spPr>
            <p:txBody>
              <a:bodyPr lIns="18000" tIns="43200" rIns="18000" bIns="36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900" b="1">
                    <a:solidFill>
                      <a:srgbClr val="000000"/>
                    </a:solidFill>
                    <a:latin typeface="Times New Roman" panose="02020603050405020304" pitchFamily="18" charset="0"/>
                  </a:rPr>
                  <a:t>项目管理完成</a:t>
                </a:r>
                <a:r>
                  <a:rPr lang="en-US" altLang="zh-CN" sz="900" b="1">
                    <a:solidFill>
                      <a:srgbClr val="000000"/>
                    </a:solidFill>
                    <a:latin typeface="Times New Roman" panose="02020603050405020304" pitchFamily="18" charset="0"/>
                  </a:rPr>
                  <a:t>(</a:t>
                </a:r>
                <a:r>
                  <a:rPr lang="zh-CN" altLang="en-US" sz="900" b="1">
                    <a:solidFill>
                      <a:srgbClr val="000000"/>
                    </a:solidFill>
                    <a:latin typeface="Times New Roman" panose="02020603050405020304" pitchFamily="18" charset="0"/>
                  </a:rPr>
                  <a:t>现代管理观</a:t>
                </a:r>
                <a:r>
                  <a:rPr lang="en-US" altLang="zh-CN" sz="900" b="1">
                    <a:solidFill>
                      <a:srgbClr val="000000"/>
                    </a:solidFill>
                    <a:latin typeface="Times New Roman" panose="02020603050405020304" pitchFamily="18" charset="0"/>
                  </a:rPr>
                  <a:t>)</a:t>
                </a:r>
                <a:endParaRPr lang="en-US" altLang="zh-CN" sz="1600" b="1">
                  <a:solidFill>
                    <a:srgbClr val="000000"/>
                  </a:solidFill>
                  <a:latin typeface="Times New Roman" panose="02020603050405020304" pitchFamily="18" charset="0"/>
                </a:endParaRPr>
              </a:p>
            </p:txBody>
          </p:sp>
          <p:sp>
            <p:nvSpPr>
              <p:cNvPr id="32838" name="Text Box 214"/>
              <p:cNvSpPr txBox="1">
                <a:spLocks noChangeArrowheads="1"/>
              </p:cNvSpPr>
              <p:nvPr/>
            </p:nvSpPr>
            <p:spPr bwMode="auto">
              <a:xfrm>
                <a:off x="4653" y="1410"/>
                <a:ext cx="497"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000" b="1">
                    <a:solidFill>
                      <a:srgbClr val="000000"/>
                    </a:solidFill>
                    <a:latin typeface="Times New Roman" panose="02020603050405020304" pitchFamily="18" charset="0"/>
                  </a:rPr>
                  <a:t>质量保修</a:t>
                </a:r>
                <a:endParaRPr lang="zh-CN" altLang="en-US" sz="1600" b="1">
                  <a:solidFill>
                    <a:srgbClr val="000000"/>
                  </a:solidFill>
                  <a:latin typeface="Times New Roman" panose="02020603050405020304" pitchFamily="18" charset="0"/>
                </a:endParaRPr>
              </a:p>
            </p:txBody>
          </p:sp>
          <p:sp>
            <p:nvSpPr>
              <p:cNvPr id="32839" name="Line 215"/>
              <p:cNvSpPr>
                <a:spLocks noChangeShapeType="1"/>
              </p:cNvSpPr>
              <p:nvPr/>
            </p:nvSpPr>
            <p:spPr bwMode="auto">
              <a:xfrm>
                <a:off x="4908" y="2676"/>
                <a:ext cx="261" cy="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32840" name="Line 216"/>
              <p:cNvSpPr>
                <a:spLocks noChangeShapeType="1"/>
              </p:cNvSpPr>
              <p:nvPr/>
            </p:nvSpPr>
            <p:spPr bwMode="auto">
              <a:xfrm>
                <a:off x="4908" y="2723"/>
                <a:ext cx="261" cy="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32841" name="Text Box 217"/>
              <p:cNvSpPr txBox="1">
                <a:spLocks noChangeArrowheads="1"/>
              </p:cNvSpPr>
              <p:nvPr/>
            </p:nvSpPr>
            <p:spPr bwMode="auto">
              <a:xfrm>
                <a:off x="4807" y="3186"/>
                <a:ext cx="256" cy="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en-US" altLang="zh-CN" sz="1000" b="1">
                    <a:solidFill>
                      <a:srgbClr val="000000"/>
                    </a:solidFill>
                    <a:latin typeface="Times New Roman" panose="02020603050405020304" pitchFamily="18" charset="0"/>
                  </a:rPr>
                  <a:t>RD</a:t>
                </a:r>
                <a:endParaRPr lang="en-US" altLang="zh-CN" sz="1600" b="1">
                  <a:solidFill>
                    <a:srgbClr val="000000"/>
                  </a:solidFill>
                  <a:latin typeface="Times New Roman" panose="02020603050405020304" pitchFamily="18" charset="0"/>
                </a:endParaRPr>
              </a:p>
            </p:txBody>
          </p:sp>
          <p:sp>
            <p:nvSpPr>
              <p:cNvPr id="32842" name="Line 218"/>
              <p:cNvSpPr>
                <a:spLocks noChangeShapeType="1"/>
              </p:cNvSpPr>
              <p:nvPr/>
            </p:nvSpPr>
            <p:spPr bwMode="auto">
              <a:xfrm>
                <a:off x="4618" y="3326"/>
                <a:ext cx="554"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43" name="Line 219"/>
              <p:cNvSpPr>
                <a:spLocks noChangeShapeType="1"/>
              </p:cNvSpPr>
              <p:nvPr/>
            </p:nvSpPr>
            <p:spPr bwMode="auto">
              <a:xfrm>
                <a:off x="4618" y="3379"/>
                <a:ext cx="554"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32782" name="Text Box 220"/>
            <p:cNvSpPr txBox="1">
              <a:spLocks noChangeArrowheads="1"/>
            </p:cNvSpPr>
            <p:nvPr/>
          </p:nvSpPr>
          <p:spPr bwMode="auto">
            <a:xfrm>
              <a:off x="1185" y="3499"/>
              <a:ext cx="3652" cy="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100" b="1">
                  <a:solidFill>
                    <a:srgbClr val="000000"/>
                  </a:solidFill>
                  <a:latin typeface="宋体" panose="02010600030101010101" pitchFamily="2" charset="-122"/>
                </a:rPr>
                <a:t>图例：</a:t>
              </a:r>
              <a:endParaRPr lang="zh-CN" altLang="en-US" sz="1100" b="1">
                <a:solidFill>
                  <a:srgbClr val="000000"/>
                </a:solidFill>
                <a:latin typeface="宋体" panose="02010600030101010101" pitchFamily="2" charset="-122"/>
              </a:endParaRPr>
            </a:p>
            <a:p>
              <a:pPr algn="just">
                <a:spcBef>
                  <a:spcPct val="50000"/>
                </a:spcBef>
              </a:pPr>
              <a:r>
                <a:rPr lang="en-US" altLang="zh-CN" sz="1100" b="1">
                  <a:solidFill>
                    <a:srgbClr val="000000"/>
                  </a:solidFill>
                  <a:latin typeface="宋体" panose="02010600030101010101" pitchFamily="2" charset="-122"/>
                </a:rPr>
                <a:t>   </a:t>
              </a:r>
              <a:r>
                <a:rPr lang="en-US" altLang="zh-CN" sz="1100" b="1">
                  <a:solidFill>
                    <a:srgbClr val="000000"/>
                  </a:solidFill>
                  <a:latin typeface="Arial Narrow" panose="020B0606020202030204" pitchFamily="34" charset="0"/>
                </a:rPr>
                <a:t>DM</a:t>
              </a:r>
              <a:r>
                <a:rPr lang="en-US" altLang="zh-CN" sz="1100" b="1">
                  <a:solidFill>
                    <a:srgbClr val="000000"/>
                  </a:solidFill>
                  <a:latin typeface="Times New Roman" panose="02020603050405020304" pitchFamily="18" charset="0"/>
                </a:rPr>
                <a:t>——</a:t>
              </a:r>
              <a:r>
                <a:rPr lang="zh-CN" altLang="en-US" sz="1100" b="1">
                  <a:solidFill>
                    <a:srgbClr val="000000"/>
                  </a:solidFill>
                  <a:latin typeface="Arial Narrow" panose="020B0606020202030204" pitchFamily="34" charset="0"/>
                </a:rPr>
                <a:t>表示项目决策（</a:t>
              </a:r>
              <a:r>
                <a:rPr lang="en-US" altLang="zh-CN" sz="1100" b="1">
                  <a:solidFill>
                    <a:srgbClr val="000000"/>
                  </a:solidFill>
                  <a:latin typeface="Arial Narrow" panose="020B0606020202030204" pitchFamily="34" charset="0"/>
                </a:rPr>
                <a:t>Decision Making</a:t>
              </a:r>
              <a:r>
                <a:rPr lang="zh-CN" altLang="en-US" sz="1100" b="1">
                  <a:solidFill>
                    <a:srgbClr val="000000"/>
                  </a:solidFill>
                  <a:latin typeface="Arial Narrow" panose="020B0606020202030204" pitchFamily="34" charset="0"/>
                </a:rPr>
                <a:t>）</a:t>
              </a:r>
              <a:endParaRPr lang="zh-CN" altLang="en-US" sz="1100" b="1">
                <a:solidFill>
                  <a:srgbClr val="000000"/>
                </a:solidFill>
                <a:latin typeface="Arial Narrow" panose="020B0606020202030204" pitchFamily="34" charset="0"/>
              </a:endParaRPr>
            </a:p>
            <a:p>
              <a:pPr algn="just">
                <a:spcBef>
                  <a:spcPct val="50000"/>
                </a:spcBef>
              </a:pPr>
              <a:r>
                <a:rPr lang="zh-CN" altLang="en-US" sz="1100" b="1">
                  <a:solidFill>
                    <a:srgbClr val="000000"/>
                  </a:solidFill>
                  <a:latin typeface="Arial Narrow" panose="020B0606020202030204" pitchFamily="34" charset="0"/>
                </a:rPr>
                <a:t>       </a:t>
              </a:r>
              <a:r>
                <a:rPr lang="en-US" altLang="zh-CN" sz="1100" b="1">
                  <a:solidFill>
                    <a:srgbClr val="000000"/>
                  </a:solidFill>
                  <a:latin typeface="Arial Narrow" panose="020B0606020202030204" pitchFamily="34" charset="0"/>
                </a:rPr>
                <a:t>PP</a:t>
              </a:r>
              <a:r>
                <a:rPr lang="en-US" altLang="zh-CN" sz="1100" b="1">
                  <a:solidFill>
                    <a:srgbClr val="000000"/>
                  </a:solidFill>
                  <a:latin typeface="Times New Roman" panose="02020603050405020304" pitchFamily="18" charset="0"/>
                </a:rPr>
                <a:t>——</a:t>
              </a:r>
              <a:r>
                <a:rPr lang="zh-CN" altLang="en-US" sz="1100" b="1">
                  <a:solidFill>
                    <a:srgbClr val="000000"/>
                  </a:solidFill>
                  <a:latin typeface="Arial Narrow" panose="020B0606020202030204" pitchFamily="34" charset="0"/>
                </a:rPr>
                <a:t>表示工程策划（</a:t>
              </a:r>
              <a:r>
                <a:rPr lang="en-US" altLang="zh-CN" sz="1100" b="1">
                  <a:solidFill>
                    <a:srgbClr val="000000"/>
                  </a:solidFill>
                  <a:latin typeface="Arial Narrow" panose="020B0606020202030204" pitchFamily="34" charset="0"/>
                </a:rPr>
                <a:t>Project Planning</a:t>
              </a:r>
              <a:r>
                <a:rPr lang="zh-CN" altLang="en-US" sz="1100" b="1">
                  <a:solidFill>
                    <a:srgbClr val="000000"/>
                  </a:solidFill>
                  <a:latin typeface="Arial Narrow" panose="020B0606020202030204" pitchFamily="34" charset="0"/>
                </a:rPr>
                <a:t>）</a:t>
              </a:r>
              <a:endParaRPr lang="zh-CN" altLang="en-US" sz="1100" b="1">
                <a:solidFill>
                  <a:srgbClr val="000000"/>
                </a:solidFill>
                <a:latin typeface="Arial Narrow" panose="020B0606020202030204" pitchFamily="34" charset="0"/>
              </a:endParaRPr>
            </a:p>
            <a:p>
              <a:pPr algn="just">
                <a:spcBef>
                  <a:spcPct val="50000"/>
                </a:spcBef>
              </a:pPr>
              <a:r>
                <a:rPr lang="zh-CN" altLang="en-US" sz="1100" b="1">
                  <a:solidFill>
                    <a:srgbClr val="000000"/>
                  </a:solidFill>
                  <a:latin typeface="Arial Narrow" panose="020B0606020202030204" pitchFamily="34" charset="0"/>
                </a:rPr>
                <a:t>       </a:t>
              </a:r>
              <a:r>
                <a:rPr lang="en-US" altLang="zh-CN" sz="1100" b="1">
                  <a:solidFill>
                    <a:srgbClr val="000000"/>
                  </a:solidFill>
                  <a:latin typeface="Arial Narrow" panose="020B0606020202030204" pitchFamily="34" charset="0"/>
                </a:rPr>
                <a:t>PC</a:t>
              </a:r>
              <a:r>
                <a:rPr lang="en-US" altLang="zh-CN" sz="1100" b="1">
                  <a:solidFill>
                    <a:srgbClr val="000000"/>
                  </a:solidFill>
                  <a:latin typeface="Times New Roman" panose="02020603050405020304" pitchFamily="18" charset="0"/>
                </a:rPr>
                <a:t>——</a:t>
              </a:r>
              <a:r>
                <a:rPr lang="zh-CN" altLang="en-US" sz="1100" b="1">
                  <a:solidFill>
                    <a:srgbClr val="000000"/>
                  </a:solidFill>
                  <a:latin typeface="Arial Narrow" panose="020B0606020202030204" pitchFamily="34" charset="0"/>
                </a:rPr>
                <a:t>表示项目控制（</a:t>
              </a:r>
              <a:r>
                <a:rPr lang="en-US" altLang="zh-CN" sz="1100" b="1">
                  <a:solidFill>
                    <a:srgbClr val="000000"/>
                  </a:solidFill>
                  <a:latin typeface="Arial Narrow" panose="020B0606020202030204" pitchFamily="34" charset="0"/>
                </a:rPr>
                <a:t>Project Controlling</a:t>
              </a:r>
              <a:r>
                <a:rPr lang="zh-CN" altLang="en-US" sz="1100" b="1">
                  <a:solidFill>
                    <a:srgbClr val="000000"/>
                  </a:solidFill>
                  <a:latin typeface="Arial Narrow" panose="020B0606020202030204" pitchFamily="34" charset="0"/>
                </a:rPr>
                <a:t>）</a:t>
              </a:r>
              <a:endParaRPr lang="zh-CN" altLang="en-US" sz="1100" b="1">
                <a:solidFill>
                  <a:srgbClr val="000000"/>
                </a:solidFill>
                <a:latin typeface="Arial Narrow" panose="020B0606020202030204" pitchFamily="34" charset="0"/>
              </a:endParaRPr>
            </a:p>
            <a:p>
              <a:pPr algn="just">
                <a:spcBef>
                  <a:spcPct val="50000"/>
                </a:spcBef>
              </a:pPr>
              <a:r>
                <a:rPr lang="zh-CN" altLang="en-US" sz="1100" b="1">
                  <a:solidFill>
                    <a:srgbClr val="000000"/>
                  </a:solidFill>
                  <a:latin typeface="Arial Narrow" panose="020B0606020202030204" pitchFamily="34" charset="0"/>
                </a:rPr>
                <a:t>       </a:t>
              </a:r>
              <a:r>
                <a:rPr lang="en-US" altLang="zh-CN" sz="1100" b="1">
                  <a:solidFill>
                    <a:srgbClr val="000000"/>
                  </a:solidFill>
                  <a:latin typeface="Arial Narrow" panose="020B0606020202030204" pitchFamily="34" charset="0"/>
                </a:rPr>
                <a:t>RD</a:t>
              </a:r>
              <a:r>
                <a:rPr lang="en-US" altLang="zh-CN" sz="1100" b="1">
                  <a:solidFill>
                    <a:srgbClr val="000000"/>
                  </a:solidFill>
                  <a:latin typeface="Times New Roman" panose="02020603050405020304" pitchFamily="18" charset="0"/>
                </a:rPr>
                <a:t>——</a:t>
              </a:r>
              <a:r>
                <a:rPr lang="zh-CN" altLang="en-US" sz="1100" b="1">
                  <a:solidFill>
                    <a:srgbClr val="000000"/>
                  </a:solidFill>
                  <a:latin typeface="Arial Narrow" panose="020B0606020202030204" pitchFamily="34" charset="0"/>
                </a:rPr>
                <a:t>表示项目保修（</a:t>
              </a:r>
              <a:r>
                <a:rPr lang="en-US" altLang="zh-CN" sz="1100" b="1">
                  <a:solidFill>
                    <a:srgbClr val="000000"/>
                  </a:solidFill>
                  <a:latin typeface="Arial Narrow" panose="020B0606020202030204" pitchFamily="34" charset="0"/>
                </a:rPr>
                <a:t>Remedying Defects</a:t>
              </a:r>
              <a:r>
                <a:rPr lang="zh-CN" altLang="en-US" sz="1100" b="1">
                  <a:solidFill>
                    <a:srgbClr val="000000"/>
                  </a:solidFill>
                  <a:latin typeface="Arial Narrow" panose="020B0606020202030204" pitchFamily="34" charset="0"/>
                </a:rPr>
                <a:t>）</a:t>
              </a:r>
              <a:endParaRPr lang="zh-CN" altLang="en-US" sz="1100" b="1">
                <a:solidFill>
                  <a:srgbClr val="000000"/>
                </a:solidFill>
                <a:latin typeface="Times New Roman" panose="02020603050405020304" pitchFamily="18" charset="0"/>
              </a:endParaRPr>
            </a:p>
          </p:txBody>
        </p:sp>
      </p:grpSp>
      <p:sp>
        <p:nvSpPr>
          <p:cNvPr id="32771" name="Text Box 198"/>
          <p:cNvSpPr txBox="1">
            <a:spLocks noChangeArrowheads="1"/>
          </p:cNvSpPr>
          <p:nvPr/>
        </p:nvSpPr>
        <p:spPr bwMode="auto">
          <a:xfrm>
            <a:off x="8312150" y="915988"/>
            <a:ext cx="165100" cy="1196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43200" rIns="18000" bIns="36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缺陷责任期结束</a:t>
            </a:r>
            <a:endParaRPr lang="zh-CN" altLang="en-US" sz="1600" b="1">
              <a:solidFill>
                <a:srgbClr val="000000"/>
              </a:solidFill>
              <a:latin typeface="Times New Roman" panose="02020603050405020304" pitchFamily="18" charset="0"/>
            </a:endParaRPr>
          </a:p>
        </p:txBody>
      </p:sp>
      <p:sp>
        <p:nvSpPr>
          <p:cNvPr id="32772" name="Line 210"/>
          <p:cNvSpPr>
            <a:spLocks noChangeShapeType="1"/>
          </p:cNvSpPr>
          <p:nvPr/>
        </p:nvSpPr>
        <p:spPr bwMode="auto">
          <a:xfrm flipH="1">
            <a:off x="1898650" y="3775075"/>
            <a:ext cx="0" cy="979488"/>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32773" name="Line 210"/>
          <p:cNvSpPr>
            <a:spLocks noChangeShapeType="1"/>
          </p:cNvSpPr>
          <p:nvPr/>
        </p:nvSpPr>
        <p:spPr bwMode="auto">
          <a:xfrm flipH="1">
            <a:off x="7305675" y="3387725"/>
            <a:ext cx="30163" cy="1897063"/>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32774" name="Line 210"/>
          <p:cNvSpPr>
            <a:spLocks noChangeShapeType="1"/>
          </p:cNvSpPr>
          <p:nvPr/>
        </p:nvSpPr>
        <p:spPr bwMode="auto">
          <a:xfrm flipH="1">
            <a:off x="3449638" y="2651125"/>
            <a:ext cx="4762" cy="2339975"/>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32775" name="AutoShape 201"/>
          <p:cNvSpPr/>
          <p:nvPr/>
        </p:nvSpPr>
        <p:spPr bwMode="auto">
          <a:xfrm rot="-5400000">
            <a:off x="2617788" y="2146300"/>
            <a:ext cx="127000" cy="495300"/>
          </a:xfrm>
          <a:prstGeom prst="leftBrace">
            <a:avLst>
              <a:gd name="adj1" fmla="val 37357"/>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776" name="Text Box 162"/>
          <p:cNvSpPr txBox="1">
            <a:spLocks noChangeArrowheads="1"/>
          </p:cNvSpPr>
          <p:nvPr/>
        </p:nvSpPr>
        <p:spPr bwMode="auto">
          <a:xfrm>
            <a:off x="2916238" y="2565400"/>
            <a:ext cx="522287"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0" rIns="360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900" b="1">
                <a:solidFill>
                  <a:srgbClr val="000000"/>
                </a:solidFill>
                <a:latin typeface="Times New Roman" panose="02020603050405020304" pitchFamily="18" charset="0"/>
              </a:rPr>
              <a:t>评估决策</a:t>
            </a:r>
            <a:endParaRPr lang="zh-CN" altLang="en-US" sz="1600" b="1">
              <a:solidFill>
                <a:srgbClr val="000000"/>
              </a:solidFill>
              <a:latin typeface="Times New Roman" panose="02020603050405020304" pitchFamily="18" charset="0"/>
            </a:endParaRPr>
          </a:p>
        </p:txBody>
      </p:sp>
      <p:sp>
        <p:nvSpPr>
          <p:cNvPr id="32777" name="Text Box 164"/>
          <p:cNvSpPr txBox="1">
            <a:spLocks noChangeArrowheads="1"/>
          </p:cNvSpPr>
          <p:nvPr/>
        </p:nvSpPr>
        <p:spPr bwMode="auto">
          <a:xfrm>
            <a:off x="4787900" y="946150"/>
            <a:ext cx="165100" cy="793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下达开工令</a:t>
            </a:r>
            <a:endParaRPr lang="en-US" altLang="zh-CN" sz="1000" b="1">
              <a:solidFill>
                <a:srgbClr val="000000"/>
              </a:solidFill>
              <a:latin typeface="Times New Roman" panose="02020603050405020304" pitchFamily="18" charset="0"/>
            </a:endParaRPr>
          </a:p>
          <a:p>
            <a:pPr algn="just">
              <a:spcBef>
                <a:spcPct val="50000"/>
              </a:spcBef>
            </a:pPr>
            <a:endParaRPr lang="zh-CN" altLang="en-US" sz="900" b="1">
              <a:solidFill>
                <a:srgbClr val="000000"/>
              </a:solidFill>
              <a:latin typeface="Times New Roman" panose="02020603050405020304" pitchFamily="18" charset="0"/>
            </a:endParaRPr>
          </a:p>
        </p:txBody>
      </p:sp>
      <p:sp>
        <p:nvSpPr>
          <p:cNvPr id="32778" name="Text Box 170"/>
          <p:cNvSpPr txBox="1">
            <a:spLocks noChangeArrowheads="1"/>
          </p:cNvSpPr>
          <p:nvPr/>
        </p:nvSpPr>
        <p:spPr bwMode="auto">
          <a:xfrm>
            <a:off x="6851651" y="5865814"/>
            <a:ext cx="1543050" cy="309562"/>
          </a:xfrm>
          <a:prstGeom prst="rect">
            <a:avLst/>
          </a:prstGeom>
          <a:solidFill>
            <a:srgbClr val="FFFFFF"/>
          </a:solidFill>
          <a:ln w="9525">
            <a:solidFill>
              <a:srgbClr val="000000"/>
            </a:solidFill>
            <a:miter lim="800000"/>
          </a:ln>
        </p:spPr>
        <p:txBody>
          <a:bodyPr lIns="18000" tIns="7200" rIns="18000" bIns="36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000" b="1" dirty="0" smtClean="0">
                <a:solidFill>
                  <a:srgbClr val="000000"/>
                </a:solidFill>
                <a:latin typeface="Times New Roman" panose="02020603050405020304" pitchFamily="18" charset="0"/>
              </a:rPr>
              <a:t>附图</a:t>
            </a:r>
            <a:r>
              <a:rPr lang="en-US" altLang="zh-CN" sz="2000" b="1" dirty="0">
                <a:solidFill>
                  <a:srgbClr val="000000"/>
                </a:solidFill>
                <a:latin typeface="Times New Roman" panose="02020603050405020304" pitchFamily="18" charset="0"/>
              </a:rPr>
              <a:t>2</a:t>
            </a:r>
            <a:endParaRPr lang="en-US" altLang="zh-CN" sz="2000" b="1" dirty="0">
              <a:solidFill>
                <a:srgbClr val="000000"/>
              </a:solidFill>
              <a:latin typeface="Times New Roman" panose="02020603050405020304" pitchFamily="18" charset="0"/>
            </a:endParaRPr>
          </a:p>
        </p:txBody>
      </p:sp>
      <p:sp>
        <p:nvSpPr>
          <p:cNvPr id="32779" name="Line 192"/>
          <p:cNvSpPr>
            <a:spLocks noChangeShapeType="1"/>
          </p:cNvSpPr>
          <p:nvPr/>
        </p:nvSpPr>
        <p:spPr bwMode="auto">
          <a:xfrm>
            <a:off x="2436813" y="1916113"/>
            <a:ext cx="0" cy="433387"/>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780" name="Text Box 193"/>
          <p:cNvSpPr txBox="1">
            <a:spLocks noChangeArrowheads="1"/>
          </p:cNvSpPr>
          <p:nvPr/>
        </p:nvSpPr>
        <p:spPr bwMode="auto">
          <a:xfrm>
            <a:off x="2195513" y="1700213"/>
            <a:ext cx="504825"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b="1" u="sng" dirty="0">
                <a:solidFill>
                  <a:srgbClr val="000000"/>
                </a:solidFill>
                <a:latin typeface="Times New Roman" panose="02020603050405020304" pitchFamily="18" charset="0"/>
              </a:rPr>
              <a:t>方案设计任务书</a:t>
            </a:r>
            <a:endParaRPr lang="en-US" altLang="zh-CN" sz="800" b="1" u="sng" dirty="0">
              <a:solidFill>
                <a:srgbClr val="000000"/>
              </a:solidFill>
              <a:latin typeface="Times New Roman" panose="02020603050405020304" pitchFamily="18" charset="0"/>
            </a:endParaRPr>
          </a:p>
          <a:p>
            <a:pPr algn="just">
              <a:spcBef>
                <a:spcPct val="50000"/>
              </a:spcBef>
            </a:pPr>
            <a:endParaRPr lang="en-US" altLang="zh-CN" sz="800" b="1"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57200" y="274638"/>
            <a:ext cx="8147050" cy="1138237"/>
          </a:xfrm>
        </p:spPr>
        <p:txBody>
          <a:bodyPr>
            <a:normAutofit fontScale="90000"/>
          </a:bodyPr>
          <a:lstStyle/>
          <a:p>
            <a:pPr eaLnBrk="1" hangingPunct="1"/>
            <a:br>
              <a:rPr lang="en-US" altLang="zh-CN" sz="3200" b="1" dirty="0" smtClean="0"/>
            </a:br>
            <a:r>
              <a:rPr lang="zh-CN" altLang="en-US" sz="3200" b="1" dirty="0" smtClean="0"/>
              <a:t>一、党和国家关于建筑业改革与转型的</a:t>
            </a:r>
            <a:br>
              <a:rPr lang="en-US" altLang="zh-CN" sz="3200" b="1" dirty="0" smtClean="0"/>
            </a:br>
            <a:r>
              <a:rPr lang="en-US" altLang="zh-CN" sz="3200" b="1" dirty="0" smtClean="0"/>
              <a:t>        </a:t>
            </a:r>
            <a:r>
              <a:rPr lang="zh-CN" altLang="en-US" sz="3200" b="1" dirty="0" smtClean="0"/>
              <a:t>基本思路</a:t>
            </a:r>
            <a:br>
              <a:rPr lang="en-US" altLang="zh-CN" b="1" dirty="0" smtClean="0"/>
            </a:br>
            <a:endParaRPr lang="zh-CN" altLang="en-US" dirty="0" smtClean="0"/>
          </a:p>
        </p:txBody>
      </p:sp>
      <p:sp>
        <p:nvSpPr>
          <p:cNvPr id="6147" name="内容占位符 2"/>
          <p:cNvSpPr>
            <a:spLocks noGrp="1"/>
          </p:cNvSpPr>
          <p:nvPr>
            <p:ph idx="1"/>
          </p:nvPr>
        </p:nvSpPr>
        <p:spPr>
          <a:xfrm>
            <a:off x="323850" y="1844675"/>
            <a:ext cx="8291513" cy="4281488"/>
          </a:xfrm>
        </p:spPr>
        <p:txBody>
          <a:bodyPr/>
          <a:lstStyle/>
          <a:p>
            <a:pPr marL="0" indent="0">
              <a:buFont typeface="Arial" panose="020B0604020202020204" pitchFamily="34" charset="0"/>
              <a:buNone/>
            </a:pPr>
            <a:r>
              <a:rPr lang="zh-CN" altLang="en-US" sz="2800" b="1" smtClean="0"/>
              <a:t>（一）继续推行工程建设项目全过程管理</a:t>
            </a:r>
            <a:r>
              <a:rPr lang="en-US" altLang="zh-CN" sz="2800" b="1" smtClean="0"/>
              <a:t>/</a:t>
            </a:r>
            <a:r>
              <a:rPr lang="zh-CN" altLang="en-US" sz="2800" b="1" smtClean="0"/>
              <a:t>咨询</a:t>
            </a:r>
            <a:endParaRPr lang="en-US" altLang="zh-CN" sz="2800" b="1" smtClean="0"/>
          </a:p>
          <a:p>
            <a:pPr marL="0" indent="0">
              <a:buFont typeface="Arial" panose="020B0604020202020204" pitchFamily="34" charset="0"/>
              <a:buNone/>
            </a:pPr>
            <a:endParaRPr lang="en-US" altLang="zh-CN" sz="2800" b="1" smtClean="0"/>
          </a:p>
          <a:p>
            <a:pPr marL="0" indent="0">
              <a:buFont typeface="Arial" panose="020B0604020202020204" pitchFamily="34" charset="0"/>
              <a:buNone/>
            </a:pPr>
            <a:r>
              <a:rPr lang="zh-CN" altLang="en-US" sz="2800" b="1" smtClean="0"/>
              <a:t>（二）</a:t>
            </a:r>
            <a:r>
              <a:rPr lang="zh-CN" altLang="zh-CN" sz="2800" b="1" smtClean="0"/>
              <a:t>广泛采用工程总承包</a:t>
            </a:r>
            <a:r>
              <a:rPr lang="zh-CN" altLang="en-US" sz="2800" b="1" smtClean="0"/>
              <a:t>项目</a:t>
            </a:r>
            <a:r>
              <a:rPr lang="zh-CN" altLang="zh-CN" sz="2800" b="1" smtClean="0"/>
              <a:t>管理模式</a:t>
            </a:r>
            <a:endParaRPr lang="en-US" altLang="zh-CN" sz="2800" b="1" smtClean="0"/>
          </a:p>
          <a:p>
            <a:pPr marL="0" indent="0">
              <a:buFont typeface="Arial" panose="020B0604020202020204" pitchFamily="34" charset="0"/>
              <a:buNone/>
            </a:pPr>
            <a:endParaRPr lang="en-US" altLang="zh-CN" sz="2800" b="1" smtClean="0"/>
          </a:p>
          <a:p>
            <a:pPr marL="0" indent="0">
              <a:buFont typeface="Arial" panose="020B0604020202020204" pitchFamily="34" charset="0"/>
              <a:buNone/>
            </a:pPr>
            <a:r>
              <a:rPr lang="zh-CN" altLang="en-US" sz="2800" b="1" smtClean="0"/>
              <a:t>（三）</a:t>
            </a:r>
            <a:r>
              <a:rPr lang="zh-CN" altLang="zh-CN" sz="2800" b="1" smtClean="0"/>
              <a:t>试点推动建筑师</a:t>
            </a:r>
            <a:r>
              <a:rPr lang="zh-CN" altLang="en-US" sz="2800" b="1" smtClean="0"/>
              <a:t>（可扩展至工艺师）负</a:t>
            </a:r>
            <a:r>
              <a:rPr lang="zh-CN" altLang="zh-CN" sz="2800" b="1" smtClean="0"/>
              <a:t>责制</a:t>
            </a:r>
            <a:endParaRPr lang="en-US" altLang="zh-CN" sz="2800" b="1" smtClean="0"/>
          </a:p>
          <a:p>
            <a:pPr marL="0" indent="0">
              <a:buFont typeface="Arial" panose="020B0604020202020204" pitchFamily="34" charset="0"/>
              <a:buNone/>
            </a:pPr>
            <a:endParaRPr lang="en-US" altLang="zh-CN" sz="2800" b="1" smtClean="0"/>
          </a:p>
          <a:p>
            <a:pPr marL="0" indent="0">
              <a:buFont typeface="Arial" panose="020B0604020202020204" pitchFamily="34" charset="0"/>
              <a:buNone/>
            </a:pPr>
            <a:r>
              <a:rPr lang="zh-CN" altLang="en-US" sz="2800" b="1" smtClean="0"/>
              <a:t>（四）</a:t>
            </a:r>
            <a:r>
              <a:rPr lang="zh-CN" altLang="zh-CN" sz="2800" b="1" smtClean="0"/>
              <a:t>借鉴国际经验及与国际项目管理接轨仍是</a:t>
            </a:r>
            <a:endParaRPr lang="en-US" altLang="zh-CN" sz="2800" b="1" smtClean="0"/>
          </a:p>
          <a:p>
            <a:pPr marL="0" indent="0">
              <a:buFont typeface="Arial" panose="020B0604020202020204" pitchFamily="34" charset="0"/>
              <a:buNone/>
            </a:pPr>
            <a:r>
              <a:rPr lang="en-US" altLang="zh-CN" sz="2800" b="1" smtClean="0"/>
              <a:t>           </a:t>
            </a:r>
            <a:r>
              <a:rPr lang="zh-CN" altLang="zh-CN" sz="2800" b="1" smtClean="0"/>
              <a:t>改革</a:t>
            </a:r>
            <a:r>
              <a:rPr lang="zh-CN" altLang="en-US" sz="2800" b="1" smtClean="0"/>
              <a:t>与转型</a:t>
            </a:r>
            <a:r>
              <a:rPr lang="zh-CN" altLang="zh-CN" sz="2800" b="1" smtClean="0"/>
              <a:t>的必经之路</a:t>
            </a:r>
            <a:endParaRPr lang="en-US" altLang="zh-CN" sz="2800" b="1" smtClean="0"/>
          </a:p>
          <a:p>
            <a:pPr marL="0" indent="0">
              <a:buFont typeface="Arial" panose="020B0604020202020204" pitchFamily="34" charset="0"/>
              <a:buNone/>
            </a:pPr>
            <a:endParaRPr lang="en-US" altLang="zh-CN" sz="2800" b="1" smtClean="0"/>
          </a:p>
          <a:p>
            <a:pPr marL="0" indent="0">
              <a:buFont typeface="Arial" panose="020B0604020202020204" pitchFamily="34" charset="0"/>
              <a:buNone/>
            </a:pPr>
            <a:endParaRPr lang="en-US" altLang="zh-CN" sz="2800" b="1" smtClean="0"/>
          </a:p>
          <a:p>
            <a:pPr marL="0" indent="0">
              <a:buFont typeface="Arial" panose="020B0604020202020204" pitchFamily="34" charset="0"/>
              <a:buNone/>
            </a:pPr>
            <a:endParaRPr lang="zh-CN" alt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矩形 4"/>
          <p:cNvSpPr>
            <a:spLocks noChangeArrowheads="1"/>
          </p:cNvSpPr>
          <p:nvPr/>
        </p:nvSpPr>
        <p:spPr bwMode="auto">
          <a:xfrm>
            <a:off x="292735" y="223520"/>
            <a:ext cx="8636635" cy="686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a:latin typeface="Times New Roman" panose="02020603050405020304" pitchFamily="18" charset="0"/>
              </a:rPr>
              <a:t>        4</a:t>
            </a:r>
            <a:r>
              <a:rPr lang="zh-CN" altLang="en-US" sz="2000" b="1">
                <a:latin typeface="Times New Roman" panose="02020603050405020304" pitchFamily="18" charset="0"/>
              </a:rPr>
              <a:t>、</a:t>
            </a:r>
            <a:r>
              <a:rPr lang="zh-CN" altLang="zh-CN" sz="2000" b="1">
                <a:latin typeface="Times New Roman" panose="02020603050405020304" pitchFamily="18" charset="0"/>
              </a:rPr>
              <a:t>六阶段及五阶段划分某些表述与国内业界习惯的表述方式亦有差异</a:t>
            </a:r>
            <a:r>
              <a:rPr lang="zh-CN" altLang="en-US" sz="2000" b="1">
                <a:latin typeface="Times New Roman" panose="02020603050405020304" pitchFamily="18" charset="0"/>
              </a:rPr>
              <a:t>：</a:t>
            </a:r>
            <a:endParaRPr lang="zh-CN" altLang="zh-CN" sz="2000" b="1">
              <a:latin typeface="Times New Roman" panose="02020603050405020304" pitchFamily="18" charset="0"/>
            </a:endParaRPr>
          </a:p>
          <a:p>
            <a:r>
              <a:rPr lang="zh-CN" altLang="en-US" sz="2000" b="1"/>
              <a:t>①</a:t>
            </a:r>
            <a:r>
              <a:rPr lang="zh-CN" altLang="zh-CN" sz="2000" b="1">
                <a:latin typeface="Times New Roman" panose="02020603050405020304" pitchFamily="18" charset="0"/>
              </a:rPr>
              <a:t>立项决策阶段。是指自</a:t>
            </a:r>
            <a:r>
              <a:rPr lang="zh-CN" altLang="en-US" sz="2000" b="1">
                <a:latin typeface="Times New Roman" panose="02020603050405020304" pitchFamily="18" charset="0"/>
              </a:rPr>
              <a:t>投资人决策层</a:t>
            </a:r>
            <a:r>
              <a:rPr lang="zh-CN" altLang="zh-CN" sz="2000" b="1">
                <a:latin typeface="Times New Roman" panose="02020603050405020304" pitchFamily="18" charset="0"/>
              </a:rPr>
              <a:t>提出项目</a:t>
            </a:r>
            <a:r>
              <a:rPr lang="zh-CN" altLang="en-US" sz="2000" b="1">
                <a:latin typeface="Times New Roman" panose="02020603050405020304" pitchFamily="18" charset="0"/>
              </a:rPr>
              <a:t>投资</a:t>
            </a:r>
            <a:r>
              <a:rPr lang="zh-CN" altLang="zh-CN" sz="2000" b="1">
                <a:latin typeface="Times New Roman" panose="02020603050405020304" pitchFamily="18" charset="0"/>
              </a:rPr>
              <a:t>概念后到项目建议书</a:t>
            </a:r>
            <a:r>
              <a:rPr lang="zh-CN" altLang="en-US" sz="2000" b="1">
                <a:latin typeface="Times New Roman" panose="02020603050405020304" pitchFamily="18" charset="0"/>
              </a:rPr>
              <a:t>编审并</a:t>
            </a:r>
            <a:r>
              <a:rPr lang="zh-CN" altLang="zh-CN" sz="2000" b="1">
                <a:latin typeface="Times New Roman" panose="02020603050405020304" pitchFamily="18" charset="0"/>
              </a:rPr>
              <a:t>获得批复的过程。</a:t>
            </a:r>
            <a:r>
              <a:rPr lang="zh-CN" altLang="en-US" sz="2000" b="1">
                <a:latin typeface="Times New Roman" panose="02020603050405020304" pitchFamily="18" charset="0"/>
              </a:rPr>
              <a:t>项目投资概念的建立可以是对单一项目进行最初始探讨的成果、企业发展战略研究中涉及投资的确定内容、或政府固定资产投资基金下及其他类型工程投资基金下的“预备项目库”的入库项目结论。</a:t>
            </a:r>
            <a:r>
              <a:rPr lang="zh-CN" altLang="zh-CN" sz="2000" b="1">
                <a:latin typeface="Times New Roman" panose="02020603050405020304" pitchFamily="18" charset="0"/>
              </a:rPr>
              <a:t>这一过程所要解决的问题是项目的立项可否确定，即决定项目“做不做”</a:t>
            </a:r>
            <a:r>
              <a:rPr lang="zh-CN" altLang="en-US" sz="2000" b="1">
                <a:latin typeface="Times New Roman" panose="02020603050405020304" pitchFamily="18" charset="0"/>
              </a:rPr>
              <a:t>即“投不投” </a:t>
            </a:r>
            <a:r>
              <a:rPr lang="zh-CN" altLang="zh-CN" sz="2000" b="1">
                <a:latin typeface="Times New Roman" panose="02020603050405020304" pitchFamily="18" charset="0"/>
              </a:rPr>
              <a:t>的问题</a:t>
            </a:r>
            <a:r>
              <a:rPr lang="zh-CN" altLang="en-US" sz="2000" b="1">
                <a:latin typeface="Times New Roman" panose="02020603050405020304" pitchFamily="18" charset="0"/>
              </a:rPr>
              <a:t>（即进行项目需求与必要性的论证）</a:t>
            </a:r>
            <a:r>
              <a:rPr lang="zh-CN" altLang="zh-CN" sz="2000" b="1">
                <a:latin typeface="Times New Roman" panose="02020603050405020304" pitchFamily="18" charset="0"/>
              </a:rPr>
              <a:t>，所以这一决策只是项目初步的立项决策。</a:t>
            </a:r>
            <a:r>
              <a:rPr lang="zh-CN" altLang="en-US" sz="2000" b="1">
                <a:latin typeface="Times New Roman" panose="02020603050405020304" pitchFamily="18" charset="0"/>
              </a:rPr>
              <a:t>从预备项目库管理的角度讲，确定了“项目投资概念”也就是办理了上述专项建设资金预备项目库中某一特定项目的出库；</a:t>
            </a:r>
            <a:r>
              <a:rPr lang="zh-CN" altLang="zh-CN" sz="2000" b="1">
                <a:latin typeface="Times New Roman" panose="02020603050405020304" pitchFamily="18" charset="0"/>
              </a:rPr>
              <a:t>鉴于项目立项决策的重要性，国际工程界亦将此阶段称为“项目决策”阶段。</a:t>
            </a:r>
            <a:endParaRPr lang="en-US" altLang="zh-CN" sz="2000" b="1">
              <a:latin typeface="Times New Roman" panose="02020603050405020304" pitchFamily="18" charset="0"/>
            </a:endParaRPr>
          </a:p>
          <a:p>
            <a:r>
              <a:rPr lang="zh-CN" altLang="en-US" sz="2000" b="1"/>
              <a:t>②</a:t>
            </a:r>
            <a:r>
              <a:rPr lang="zh-CN" altLang="zh-CN" sz="2000" b="1">
                <a:latin typeface="Times New Roman" panose="02020603050405020304" pitchFamily="18" charset="0"/>
              </a:rPr>
              <a:t>设计准备阶段。是指自项目建议书获得批复到项目可行性研究报告获得</a:t>
            </a:r>
            <a:r>
              <a:rPr lang="zh-CN" altLang="en-US" sz="2000" b="1">
                <a:latin typeface="Times New Roman" panose="02020603050405020304" pitchFamily="18" charset="0"/>
              </a:rPr>
              <a:t>投资人决策层</a:t>
            </a:r>
            <a:r>
              <a:rPr lang="zh-CN" altLang="zh-CN" sz="2000" b="1">
                <a:latin typeface="Times New Roman" panose="02020603050405020304" pitchFamily="18" charset="0"/>
              </a:rPr>
              <a:t>批复的过程，这一过程中将并行两大类工作：一条线是项目</a:t>
            </a:r>
            <a:r>
              <a:rPr lang="zh-CN" altLang="en-US" sz="2000" b="1">
                <a:latin typeface="Times New Roman" panose="02020603050405020304" pitchFamily="18" charset="0"/>
              </a:rPr>
              <a:t>详尽</a:t>
            </a:r>
            <a:r>
              <a:rPr lang="zh-CN" altLang="zh-CN" sz="2000" b="1">
                <a:latin typeface="Times New Roman" panose="02020603050405020304" pitchFamily="18" charset="0"/>
              </a:rPr>
              <a:t>功能需求</a:t>
            </a:r>
            <a:r>
              <a:rPr lang="zh-CN" altLang="en-US" sz="2000" b="1">
                <a:latin typeface="Times New Roman" panose="02020603050405020304" pitchFamily="18" charset="0"/>
              </a:rPr>
              <a:t>的论证</a:t>
            </a:r>
            <a:r>
              <a:rPr lang="zh-CN" altLang="zh-CN" sz="2000" b="1">
                <a:latin typeface="Times New Roman" panose="02020603050405020304" pitchFamily="18" charset="0"/>
              </a:rPr>
              <a:t>（</a:t>
            </a:r>
            <a:r>
              <a:rPr lang="zh-CN" altLang="en-US" sz="2000" b="1">
                <a:latin typeface="Times New Roman" panose="02020603050405020304" pitchFamily="18" charset="0"/>
              </a:rPr>
              <a:t>对应于工业项目而言则是生产</a:t>
            </a:r>
            <a:r>
              <a:rPr lang="zh-CN" altLang="zh-CN" sz="2000" b="1">
                <a:latin typeface="Times New Roman" panose="02020603050405020304" pitchFamily="18" charset="0"/>
              </a:rPr>
              <a:t>工艺设计的详尽论证） ，形成方案设计（工程方案）任务书，最终获得多个可用的方案设计</a:t>
            </a:r>
            <a:r>
              <a:rPr lang="zh-CN" altLang="en-US" sz="2000" b="1">
                <a:latin typeface="Times New Roman" panose="02020603050405020304" pitchFamily="18" charset="0"/>
              </a:rPr>
              <a:t>/对应于国际惯例所称谓的概要设计/</a:t>
            </a:r>
            <a:r>
              <a:rPr lang="en-US" altLang="zh-CN" sz="2000" b="1">
                <a:latin typeface="Times New Roman" panose="02020603050405020304" pitchFamily="18" charset="0"/>
              </a:rPr>
              <a:t>SD</a:t>
            </a:r>
            <a:r>
              <a:rPr lang="zh-CN" altLang="en-US" sz="2000" b="1">
                <a:latin typeface="Times New Roman" panose="02020603050405020304" pitchFamily="18" charset="0"/>
              </a:rPr>
              <a:t> </a:t>
            </a:r>
            <a:r>
              <a:rPr lang="zh-CN" altLang="zh-CN" sz="2000" b="1">
                <a:latin typeface="Times New Roman" panose="02020603050405020304" pitchFamily="18" charset="0"/>
              </a:rPr>
              <a:t>（</a:t>
            </a:r>
            <a:r>
              <a:rPr lang="zh-CN" altLang="en-US" sz="2000" b="1">
                <a:latin typeface="Times New Roman" panose="02020603050405020304" pitchFamily="18" charset="0"/>
              </a:rPr>
              <a:t>或曰</a:t>
            </a:r>
            <a:r>
              <a:rPr lang="zh-CN" altLang="zh-CN" sz="2000" b="1">
                <a:latin typeface="Times New Roman" panose="02020603050405020304" pitchFamily="18" charset="0"/>
              </a:rPr>
              <a:t>工程方案）；另一条线则是编制项目可行性研究报告，最终经技术与经济的综合比选，在上述多个可用方案或多条技术路线中确定最优、即最可行的方案设计（</a:t>
            </a:r>
            <a:r>
              <a:rPr lang="zh-CN" altLang="en-US" sz="2000" b="1">
                <a:latin typeface="Times New Roman" panose="02020603050405020304" pitchFamily="18" charset="0"/>
              </a:rPr>
              <a:t>或曰</a:t>
            </a:r>
            <a:r>
              <a:rPr lang="zh-CN" altLang="zh-CN" sz="2000" b="1">
                <a:latin typeface="Times New Roman" panose="02020603050405020304" pitchFamily="18" charset="0"/>
              </a:rPr>
              <a:t>工程方案），从而完成可行性研究报告的编制、</a:t>
            </a:r>
            <a:r>
              <a:rPr lang="zh-CN" altLang="en-US" sz="2000" b="1">
                <a:latin typeface="Times New Roman" panose="02020603050405020304" pitchFamily="18" charset="0"/>
              </a:rPr>
              <a:t>独立专业机构进行的第三方</a:t>
            </a:r>
            <a:r>
              <a:rPr lang="zh-CN" altLang="zh-CN" sz="2000" b="1">
                <a:latin typeface="Times New Roman" panose="02020603050405020304" pitchFamily="18" charset="0"/>
              </a:rPr>
              <a:t>评审与</a:t>
            </a:r>
            <a:r>
              <a:rPr lang="zh-CN" altLang="en-US" sz="2000" b="1">
                <a:latin typeface="Times New Roman" panose="02020603050405020304" pitchFamily="18" charset="0"/>
              </a:rPr>
              <a:t>投资人决策层的审查</a:t>
            </a:r>
            <a:r>
              <a:rPr lang="zh-CN" altLang="zh-CN" sz="2000" b="1">
                <a:latin typeface="Times New Roman" panose="02020603050405020304" pitchFamily="18" charset="0"/>
              </a:rPr>
              <a:t>批复，也就是决定了项目“怎么做”的问题。可行性研究报告批复是在前述初步</a:t>
            </a:r>
            <a:r>
              <a:rPr lang="zh-CN" altLang="en-US" sz="2000" b="1">
                <a:latin typeface="Times New Roman" panose="02020603050405020304" pitchFamily="18" charset="0"/>
              </a:rPr>
              <a:t>的</a:t>
            </a:r>
            <a:r>
              <a:rPr lang="zh-CN" altLang="zh-CN" sz="2000" b="1">
                <a:latin typeface="Times New Roman" panose="02020603050405020304" pitchFamily="18" charset="0"/>
              </a:rPr>
              <a:t>立项决策的基础上做出的投资审定性决策，但因为这个决策也为项目的工程设计奠定了基础，所以国际工程界</a:t>
            </a:r>
            <a:r>
              <a:rPr lang="zh-CN" altLang="en-US" sz="2000" b="1">
                <a:latin typeface="Times New Roman" panose="02020603050405020304" pitchFamily="18" charset="0"/>
              </a:rPr>
              <a:t>、尤其是工程设计的行业组织</a:t>
            </a:r>
            <a:r>
              <a:rPr lang="zh-CN" altLang="zh-CN" sz="2000" b="1">
                <a:latin typeface="Times New Roman" panose="02020603050405020304" pitchFamily="18" charset="0"/>
              </a:rPr>
              <a:t>亦将此阶段称为“设计准备”阶段</a:t>
            </a:r>
            <a:r>
              <a:rPr lang="zh-CN" altLang="en-US" sz="2000" b="1">
                <a:latin typeface="Times New Roman" panose="02020603050405020304" pitchFamily="18" charset="0"/>
              </a:rPr>
              <a:t>（准确地说是“工程设计的准备阶段”）</a:t>
            </a:r>
            <a:r>
              <a:rPr lang="zh-CN" altLang="zh-CN" sz="2000" b="1">
                <a:latin typeface="Times New Roman" panose="02020603050405020304" pitchFamily="18" charset="0"/>
              </a:rPr>
              <a:t>。</a:t>
            </a:r>
            <a:endParaRPr lang="zh-CN" altLang="zh-CN" sz="2000" b="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矩形 4"/>
          <p:cNvSpPr>
            <a:spLocks noChangeArrowheads="1"/>
          </p:cNvSpPr>
          <p:nvPr/>
        </p:nvSpPr>
        <p:spPr bwMode="auto">
          <a:xfrm>
            <a:off x="290195" y="400050"/>
            <a:ext cx="8351838"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zh-CN">
              <a:latin typeface="Times New Roman" panose="02020603050405020304" pitchFamily="18" charset="0"/>
            </a:endParaRPr>
          </a:p>
          <a:p>
            <a:r>
              <a:rPr lang="zh-CN" altLang="en-US" sz="2000" b="1"/>
              <a:t>③</a:t>
            </a:r>
            <a:r>
              <a:rPr lang="zh-CN" altLang="zh-CN" sz="2000" b="1">
                <a:latin typeface="Times New Roman" panose="02020603050405020304" pitchFamily="18" charset="0"/>
              </a:rPr>
              <a:t>设计阶段。是指国际工程界习惯所称的工程设计（</a:t>
            </a:r>
            <a:r>
              <a:rPr lang="en-US" altLang="zh-CN" sz="2000" b="1">
                <a:latin typeface="Times New Roman" panose="02020603050405020304" pitchFamily="18" charset="0"/>
              </a:rPr>
              <a:t>Engineering</a:t>
            </a:r>
            <a:r>
              <a:rPr lang="zh-CN" altLang="zh-CN" sz="2000" b="1">
                <a:latin typeface="Times New Roman" panose="02020603050405020304" pitchFamily="18" charset="0"/>
              </a:rPr>
              <a:t>）阶段，其范围仅包括国内所称的初步设计及施工图设计</a:t>
            </a:r>
            <a:r>
              <a:rPr lang="zh-CN" altLang="en-US" sz="2000" b="1">
                <a:latin typeface="Times New Roman" panose="02020603050405020304" pitchFamily="18" charset="0"/>
              </a:rPr>
              <a:t>/对应于国际惯例所称谓的扩展设计</a:t>
            </a:r>
            <a:r>
              <a:rPr lang="en-US" altLang="zh-CN" sz="2000" b="1">
                <a:latin typeface="Times New Roman" panose="02020603050405020304" pitchFamily="18" charset="0"/>
              </a:rPr>
              <a:t>/DD</a:t>
            </a:r>
            <a:r>
              <a:rPr lang="zh-CN" altLang="en-US" sz="2000" b="1">
                <a:latin typeface="Times New Roman" panose="02020603050405020304" pitchFamily="18" charset="0"/>
              </a:rPr>
              <a:t>及施工文件</a:t>
            </a:r>
            <a:r>
              <a:rPr lang="en-US" altLang="zh-CN" sz="2000" b="1">
                <a:latin typeface="Times New Roman" panose="02020603050405020304" pitchFamily="18" charset="0"/>
              </a:rPr>
              <a:t>/CD</a:t>
            </a:r>
            <a:r>
              <a:rPr lang="zh-CN" altLang="zh-CN" sz="2000" b="1">
                <a:latin typeface="Times New Roman" panose="02020603050405020304" pitchFamily="18" charset="0"/>
              </a:rPr>
              <a:t>。因为按国际工程界的习惯与定义，项目的方案设计是编制可行性研究报告的基础及一部分，不属于工程设计的范畴，而是为工程设计进行准备的工作。国际工程界亦往往将此阶段称之为“工程设计与计划阶段”，这是因为在工程设计阶段，随着项目的技术与经济条件愈来愈清楚，项目的施工阶段又即将到来，亟须在此时完成项目各项预控计划的编拟，以便在项目施工前确定项目的预控指标，为目标管理奠定较为牢固的基础，否则到了施工阶段还没有</a:t>
            </a:r>
            <a:r>
              <a:rPr lang="zh-CN" altLang="en-US" sz="2000" b="1">
                <a:latin typeface="Times New Roman" panose="02020603050405020304" pitchFamily="18" charset="0"/>
              </a:rPr>
              <a:t>建立</a:t>
            </a:r>
            <a:r>
              <a:rPr lang="zh-CN" altLang="zh-CN" sz="2000" b="1">
                <a:latin typeface="Times New Roman" panose="02020603050405020304" pitchFamily="18" charset="0"/>
              </a:rPr>
              <a:t>预控</a:t>
            </a:r>
            <a:r>
              <a:rPr lang="zh-CN" altLang="en-US" sz="2000" b="1">
                <a:latin typeface="Times New Roman" panose="02020603050405020304" pitchFamily="18" charset="0"/>
              </a:rPr>
              <a:t>计划管理体系</a:t>
            </a:r>
            <a:r>
              <a:rPr lang="zh-CN" altLang="zh-CN" sz="2000" b="1">
                <a:latin typeface="Times New Roman" panose="02020603050405020304" pitchFamily="18" charset="0"/>
              </a:rPr>
              <a:t>，就无法进行正常的</a:t>
            </a:r>
            <a:r>
              <a:rPr lang="zh-CN" altLang="en-US" sz="2000" b="1">
                <a:latin typeface="Times New Roman" panose="02020603050405020304" pitchFamily="18" charset="0"/>
              </a:rPr>
              <a:t>专业分工（分包）</a:t>
            </a:r>
            <a:r>
              <a:rPr lang="zh-CN" altLang="zh-CN" sz="2000" b="1">
                <a:latin typeface="Times New Roman" panose="02020603050405020304" pitchFamily="18" charset="0"/>
              </a:rPr>
              <a:t>管理。</a:t>
            </a:r>
            <a:endParaRPr lang="zh-CN" altLang="zh-CN" sz="2000" b="1">
              <a:latin typeface="Times New Roman" panose="02020603050405020304" pitchFamily="18" charset="0"/>
            </a:endParaRPr>
          </a:p>
          <a:p>
            <a:endParaRPr lang="en-US" altLang="zh-CN" sz="2000" b="1">
              <a:latin typeface="Times New Roman" panose="02020603050405020304" pitchFamily="18" charset="0"/>
            </a:endParaRPr>
          </a:p>
          <a:p>
            <a:r>
              <a:rPr lang="zh-CN" altLang="en-US" sz="2000" b="1"/>
              <a:t>④</a:t>
            </a:r>
            <a:r>
              <a:rPr lang="zh-CN" altLang="zh-CN" sz="2000" b="1">
                <a:latin typeface="Times New Roman" panose="02020603050405020304" pitchFamily="18" charset="0"/>
              </a:rPr>
              <a:t>施工阶段。是指从施工单位</a:t>
            </a:r>
            <a:r>
              <a:rPr lang="zh-CN" altLang="en-US" sz="2000" b="1">
                <a:latin typeface="Times New Roman" panose="02020603050405020304" pitchFamily="18" charset="0"/>
              </a:rPr>
              <a:t>完成编制施工图（在</a:t>
            </a:r>
            <a:r>
              <a:rPr lang="en-US" altLang="zh-CN" sz="2000" b="1">
                <a:latin typeface="Times New Roman" panose="02020603050405020304" pitchFamily="18" charset="0"/>
              </a:rPr>
              <a:t>EPC/P&amp;D+B</a:t>
            </a:r>
            <a:r>
              <a:rPr lang="zh-CN" altLang="en-US" sz="2000" b="1">
                <a:latin typeface="Times New Roman" panose="02020603050405020304" pitchFamily="18" charset="0"/>
              </a:rPr>
              <a:t>承包或按国际惯例管理的</a:t>
            </a:r>
            <a:r>
              <a:rPr lang="en-US" altLang="zh-CN" sz="2000" b="1">
                <a:latin typeface="Times New Roman" panose="02020603050405020304" pitchFamily="18" charset="0"/>
              </a:rPr>
              <a:t>GC</a:t>
            </a:r>
            <a:r>
              <a:rPr lang="zh-CN" altLang="en-US" sz="2000" b="1">
                <a:latin typeface="Times New Roman" panose="02020603050405020304" pitchFamily="18" charset="0"/>
              </a:rPr>
              <a:t>方式下）或自业主方</a:t>
            </a:r>
            <a:r>
              <a:rPr lang="zh-CN" altLang="zh-CN" sz="2000" b="1">
                <a:latin typeface="Times New Roman" panose="02020603050405020304" pitchFamily="18" charset="0"/>
              </a:rPr>
              <a:t>获得</a:t>
            </a:r>
            <a:r>
              <a:rPr lang="zh-CN" altLang="en-US" sz="2000" b="1">
                <a:latin typeface="Times New Roman" panose="02020603050405020304" pitchFamily="18" charset="0"/>
              </a:rPr>
              <a:t>其委托设计单位编制的</a:t>
            </a:r>
            <a:r>
              <a:rPr lang="zh-CN" altLang="zh-CN" sz="2000" b="1">
                <a:latin typeface="Times New Roman" panose="02020603050405020304" pitchFamily="18" charset="0"/>
              </a:rPr>
              <a:t>施工图纸</a:t>
            </a:r>
            <a:r>
              <a:rPr lang="zh-CN" altLang="en-US" sz="2000" b="1">
                <a:latin typeface="Times New Roman" panose="02020603050405020304" pitchFamily="18" charset="0"/>
              </a:rPr>
              <a:t>（按国内传统方式管理的</a:t>
            </a:r>
            <a:r>
              <a:rPr lang="en-US" altLang="zh-CN" sz="2000" b="1">
                <a:latin typeface="Times New Roman" panose="02020603050405020304" pitchFamily="18" charset="0"/>
              </a:rPr>
              <a:t>GC</a:t>
            </a:r>
            <a:r>
              <a:rPr lang="zh-CN" altLang="en-US" sz="2000" b="1">
                <a:latin typeface="Times New Roman" panose="02020603050405020304" pitchFamily="18" charset="0"/>
              </a:rPr>
              <a:t>方式下）</a:t>
            </a:r>
            <a:r>
              <a:rPr lang="zh-CN" altLang="zh-CN" sz="2000" b="1">
                <a:latin typeface="Times New Roman" panose="02020603050405020304" pitchFamily="18" charset="0"/>
              </a:rPr>
              <a:t>，</a:t>
            </a:r>
            <a:r>
              <a:rPr lang="zh-CN" altLang="en-US" sz="2000" b="1">
                <a:latin typeface="Times New Roman" panose="02020603050405020304" pitchFamily="18" charset="0"/>
              </a:rPr>
              <a:t>并通过对施工方的招标采购，</a:t>
            </a:r>
            <a:r>
              <a:rPr lang="zh-CN" altLang="zh-CN" sz="2000" b="1">
                <a:latin typeface="Times New Roman" panose="02020603050405020304" pitchFamily="18" charset="0"/>
              </a:rPr>
              <a:t>业主下达项目开工令开始，直至项目竣工验收交付使用的完全过程，对工业</a:t>
            </a:r>
            <a:r>
              <a:rPr lang="zh-CN" altLang="en-US" sz="2000" b="1">
                <a:latin typeface="Times New Roman" panose="02020603050405020304" pitchFamily="18" charset="0"/>
              </a:rPr>
              <a:t>项目或带有工艺处理设备的基础设施</a:t>
            </a:r>
            <a:r>
              <a:rPr lang="zh-CN" altLang="zh-CN" sz="2000" b="1">
                <a:latin typeface="Times New Roman" panose="02020603050405020304" pitchFamily="18" charset="0"/>
              </a:rPr>
              <a:t>项目而言，则一般是指从项目开工直至工业</a:t>
            </a:r>
            <a:r>
              <a:rPr lang="zh-CN" altLang="en-US" sz="2000" b="1">
                <a:latin typeface="Times New Roman" panose="02020603050405020304" pitchFamily="18" charset="0"/>
              </a:rPr>
              <a:t>或工艺处理</a:t>
            </a:r>
            <a:r>
              <a:rPr lang="zh-CN" altLang="zh-CN" sz="2000" b="1">
                <a:latin typeface="Times New Roman" panose="02020603050405020304" pitchFamily="18" charset="0"/>
              </a:rPr>
              <a:t>设备完成单机安装，具备进行</a:t>
            </a:r>
            <a:r>
              <a:rPr lang="zh-CN" altLang="en-US" sz="2000" b="1">
                <a:latin typeface="Times New Roman" panose="02020603050405020304" pitchFamily="18" charset="0"/>
              </a:rPr>
              <a:t>初步</a:t>
            </a:r>
            <a:r>
              <a:rPr lang="zh-CN" altLang="zh-CN" sz="2000" b="1">
                <a:latin typeface="Times New Roman" panose="02020603050405020304" pitchFamily="18" charset="0"/>
              </a:rPr>
              <a:t>试车条件的过程。</a:t>
            </a:r>
            <a:endParaRPr lang="zh-CN" altLang="zh-CN" sz="2000" b="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矩形 4"/>
          <p:cNvSpPr>
            <a:spLocks noChangeArrowheads="1"/>
          </p:cNvSpPr>
          <p:nvPr/>
        </p:nvSpPr>
        <p:spPr bwMode="auto">
          <a:xfrm>
            <a:off x="137795" y="145732"/>
            <a:ext cx="8713788" cy="674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zh-CN">
              <a:latin typeface="Times New Roman" panose="02020603050405020304" pitchFamily="18" charset="0"/>
            </a:endParaRPr>
          </a:p>
          <a:p>
            <a:r>
              <a:rPr lang="zh-CN" altLang="en-US" b="1"/>
              <a:t>⑤ </a:t>
            </a:r>
            <a:r>
              <a:rPr lang="zh-CN" altLang="zh-CN" b="1">
                <a:latin typeface="Times New Roman" panose="02020603050405020304" pitchFamily="18" charset="0"/>
              </a:rPr>
              <a:t>动用前准备阶段。是指</a:t>
            </a:r>
            <a:r>
              <a:rPr lang="zh-CN" altLang="en-US" b="1">
                <a:latin typeface="Times New Roman" panose="02020603050405020304" pitchFamily="18" charset="0"/>
              </a:rPr>
              <a:t>包含</a:t>
            </a:r>
            <a:r>
              <a:rPr lang="zh-CN" altLang="zh-CN" b="1">
                <a:latin typeface="Times New Roman" panose="02020603050405020304" pitchFamily="18" charset="0"/>
              </a:rPr>
              <a:t>工业</a:t>
            </a:r>
            <a:r>
              <a:rPr lang="zh-CN" altLang="en-US" b="1">
                <a:latin typeface="Times New Roman" panose="02020603050405020304" pitchFamily="18" charset="0"/>
              </a:rPr>
              <a:t>生产及工艺处理设备的</a:t>
            </a:r>
            <a:r>
              <a:rPr lang="zh-CN" altLang="zh-CN" b="1">
                <a:latin typeface="Times New Roman" panose="02020603050405020304" pitchFamily="18" charset="0"/>
              </a:rPr>
              <a:t>项目</a:t>
            </a:r>
            <a:r>
              <a:rPr lang="zh-CN" altLang="en-US" b="1">
                <a:latin typeface="Times New Roman" panose="02020603050405020304" pitchFamily="18" charset="0"/>
              </a:rPr>
              <a:t>，在其</a:t>
            </a:r>
            <a:r>
              <a:rPr lang="zh-CN" altLang="zh-CN" b="1">
                <a:latin typeface="Times New Roman" panose="02020603050405020304" pitchFamily="18" charset="0"/>
              </a:rPr>
              <a:t>施工后期开始的工业</a:t>
            </a:r>
            <a:r>
              <a:rPr lang="zh-CN" altLang="en-US" b="1">
                <a:latin typeface="Times New Roman" panose="02020603050405020304" pitchFamily="18" charset="0"/>
              </a:rPr>
              <a:t>生产及工艺处理</a:t>
            </a:r>
            <a:r>
              <a:rPr lang="zh-CN" altLang="zh-CN" b="1">
                <a:latin typeface="Times New Roman" panose="02020603050405020304" pitchFamily="18" charset="0"/>
              </a:rPr>
              <a:t>设备最终调试与试投产运行的工作过程，而对非工业（即不含工业生产设备或工艺设备）项目而言，这一阶段并不存在。基于这一考虑，有时也将</a:t>
            </a:r>
            <a:r>
              <a:rPr lang="zh-CN" altLang="en-US" b="1">
                <a:latin typeface="Times New Roman" panose="02020603050405020304" pitchFamily="18" charset="0"/>
              </a:rPr>
              <a:t>不包含</a:t>
            </a:r>
            <a:r>
              <a:rPr lang="zh-CN" altLang="zh-CN" b="1">
                <a:latin typeface="Times New Roman" panose="02020603050405020304" pitchFamily="18" charset="0"/>
              </a:rPr>
              <a:t>工业</a:t>
            </a:r>
            <a:r>
              <a:rPr lang="zh-CN" altLang="en-US" b="1">
                <a:latin typeface="Times New Roman" panose="02020603050405020304" pitchFamily="18" charset="0"/>
              </a:rPr>
              <a:t>生产及工艺处理设备的</a:t>
            </a:r>
            <a:r>
              <a:rPr lang="zh-CN" altLang="zh-CN" b="1">
                <a:latin typeface="Times New Roman" panose="02020603050405020304" pitchFamily="18" charset="0"/>
              </a:rPr>
              <a:t>项目</a:t>
            </a:r>
            <a:r>
              <a:rPr lang="zh-CN" altLang="en-US" b="1">
                <a:latin typeface="Times New Roman" panose="02020603050405020304" pitchFamily="18" charset="0"/>
              </a:rPr>
              <a:t>之</a:t>
            </a:r>
            <a:r>
              <a:rPr lang="zh-CN" altLang="zh-CN" b="1">
                <a:latin typeface="Times New Roman" panose="02020603050405020304" pitchFamily="18" charset="0"/>
              </a:rPr>
              <a:t>生命周期划分为五个阶段。</a:t>
            </a:r>
            <a:r>
              <a:rPr lang="zh-CN" altLang="en-US" b="1">
                <a:latin typeface="Times New Roman" panose="02020603050405020304" pitchFamily="18" charset="0"/>
              </a:rPr>
              <a:t>还需说明的是：上述设备的试运行分为空载试运行与投料试生产两种类型，</a:t>
            </a:r>
            <a:r>
              <a:rPr lang="zh-CN" altLang="zh-CN" b="1">
                <a:latin typeface="Times New Roman" panose="02020603050405020304" pitchFamily="18" charset="0"/>
              </a:rPr>
              <a:t>如</a:t>
            </a:r>
            <a:r>
              <a:rPr lang="zh-CN" altLang="en-US" b="1">
                <a:latin typeface="Times New Roman" panose="02020603050405020304" pitchFamily="18" charset="0"/>
              </a:rPr>
              <a:t>采用</a:t>
            </a:r>
            <a:r>
              <a:rPr lang="en-US" altLang="zh-CN" b="1">
                <a:latin typeface="Times New Roman" panose="02020603050405020304" pitchFamily="18" charset="0"/>
              </a:rPr>
              <a:t>FIDIC</a:t>
            </a:r>
            <a:r>
              <a:rPr lang="zh-CN" altLang="zh-CN" b="1">
                <a:latin typeface="Times New Roman" panose="02020603050405020304" pitchFamily="18" charset="0"/>
              </a:rPr>
              <a:t>的</a:t>
            </a:r>
            <a:r>
              <a:rPr lang="en-US" altLang="zh-CN" b="1">
                <a:latin typeface="Times New Roman" panose="02020603050405020304" pitchFamily="18" charset="0"/>
              </a:rPr>
              <a:t>P&amp;D+B</a:t>
            </a:r>
            <a:r>
              <a:rPr lang="zh-CN" altLang="zh-CN" b="1">
                <a:latin typeface="Times New Roman" panose="02020603050405020304" pitchFamily="18" charset="0"/>
              </a:rPr>
              <a:t>合同（新黄皮书）</a:t>
            </a:r>
            <a:r>
              <a:rPr lang="zh-CN" altLang="en-US" b="1">
                <a:latin typeface="Times New Roman" panose="02020603050405020304" pitchFamily="18" charset="0"/>
              </a:rPr>
              <a:t>或</a:t>
            </a:r>
            <a:r>
              <a:rPr lang="en-US" altLang="zh-CN" b="1">
                <a:latin typeface="Times New Roman" panose="02020603050405020304" pitchFamily="18" charset="0"/>
              </a:rPr>
              <a:t>EPC</a:t>
            </a:r>
            <a:r>
              <a:rPr lang="zh-CN" altLang="en-US" b="1">
                <a:latin typeface="Times New Roman" panose="02020603050405020304" pitchFamily="18" charset="0"/>
              </a:rPr>
              <a:t>合同（银皮书）</a:t>
            </a:r>
            <a:r>
              <a:rPr lang="zh-CN" altLang="zh-CN" b="1">
                <a:latin typeface="Times New Roman" panose="02020603050405020304" pitchFamily="18" charset="0"/>
              </a:rPr>
              <a:t>条件</a:t>
            </a:r>
            <a:r>
              <a:rPr lang="zh-CN" altLang="en-US" b="1">
                <a:latin typeface="Times New Roman" panose="02020603050405020304" pitchFamily="18" charset="0"/>
              </a:rPr>
              <a:t>，</a:t>
            </a:r>
            <a:r>
              <a:rPr lang="zh-CN" altLang="zh-CN" b="1">
                <a:latin typeface="Times New Roman" panose="02020603050405020304" pitchFamily="18" charset="0"/>
              </a:rPr>
              <a:t>将工业</a:t>
            </a:r>
            <a:r>
              <a:rPr lang="zh-CN" altLang="en-US" b="1">
                <a:latin typeface="Times New Roman" panose="02020603050405020304" pitchFamily="18" charset="0"/>
              </a:rPr>
              <a:t>生产或工艺处理</a:t>
            </a:r>
            <a:r>
              <a:rPr lang="zh-CN" altLang="zh-CN" b="1">
                <a:latin typeface="Times New Roman" panose="02020603050405020304" pitchFamily="18" charset="0"/>
              </a:rPr>
              <a:t>设备的设计、制造、安装、调试均纳入工程</a:t>
            </a:r>
            <a:r>
              <a:rPr lang="zh-CN" altLang="en-US" b="1">
                <a:latin typeface="Times New Roman" panose="02020603050405020304" pitchFamily="18" charset="0"/>
              </a:rPr>
              <a:t>总承包</a:t>
            </a:r>
            <a:r>
              <a:rPr lang="zh-CN" altLang="zh-CN" b="1">
                <a:latin typeface="Times New Roman" panose="02020603050405020304" pitchFamily="18" charset="0"/>
              </a:rPr>
              <a:t>的范围，则安装调试</a:t>
            </a:r>
            <a:r>
              <a:rPr lang="zh-CN" altLang="en-US" b="1">
                <a:latin typeface="Times New Roman" panose="02020603050405020304" pitchFamily="18" charset="0"/>
              </a:rPr>
              <a:t>直至投料</a:t>
            </a:r>
            <a:r>
              <a:rPr lang="zh-CN" altLang="zh-CN" b="1">
                <a:latin typeface="Times New Roman" panose="02020603050405020304" pitchFamily="18" charset="0"/>
              </a:rPr>
              <a:t>试生产运行工作</a:t>
            </a:r>
            <a:r>
              <a:rPr lang="zh-CN" altLang="en-US" b="1">
                <a:latin typeface="Times New Roman" panose="02020603050405020304" pitchFamily="18" charset="0"/>
              </a:rPr>
              <a:t>均</a:t>
            </a:r>
            <a:r>
              <a:rPr lang="zh-CN" altLang="zh-CN" b="1">
                <a:latin typeface="Times New Roman" panose="02020603050405020304" pitchFamily="18" charset="0"/>
              </a:rPr>
              <a:t>被视同为</a:t>
            </a:r>
            <a:r>
              <a:rPr lang="zh-CN" altLang="en-US" b="1">
                <a:latin typeface="Times New Roman" panose="02020603050405020304" pitchFamily="18" charset="0"/>
              </a:rPr>
              <a:t>工程总承包</a:t>
            </a:r>
            <a:r>
              <a:rPr lang="zh-CN" altLang="zh-CN" b="1">
                <a:latin typeface="Times New Roman" panose="02020603050405020304" pitchFamily="18" charset="0"/>
              </a:rPr>
              <a:t>施工</a:t>
            </a:r>
            <a:r>
              <a:rPr lang="zh-CN" altLang="en-US" b="1">
                <a:latin typeface="Times New Roman" panose="02020603050405020304" pitchFamily="18" charset="0"/>
              </a:rPr>
              <a:t>任务</a:t>
            </a:r>
            <a:r>
              <a:rPr lang="zh-CN" altLang="zh-CN" b="1">
                <a:latin typeface="Times New Roman" panose="02020603050405020304" pitchFamily="18" charset="0"/>
              </a:rPr>
              <a:t>的一部分</a:t>
            </a:r>
            <a:r>
              <a:rPr lang="zh-CN" altLang="en-US" b="1">
                <a:latin typeface="Times New Roman" panose="02020603050405020304" pitchFamily="18" charset="0"/>
              </a:rPr>
              <a:t>，则工程建设项目的验收应在投料试生产后进行，工程总承包方的主要项目责任一直延续到投料试生产完成后；而如采用非工程总承包的合同方式、如施工总承包（</a:t>
            </a:r>
            <a:r>
              <a:rPr lang="en-US" altLang="zh-CN" b="1">
                <a:latin typeface="Times New Roman" panose="02020603050405020304" pitchFamily="18" charset="0"/>
              </a:rPr>
              <a:t>DBB/GC</a:t>
            </a:r>
            <a:r>
              <a:rPr lang="zh-CN" altLang="en-US" b="1">
                <a:latin typeface="Times New Roman" panose="02020603050405020304" pitchFamily="18" charset="0"/>
              </a:rPr>
              <a:t>）方式，因承包方并未承担项目的工程设计与全部采购责任，项目的正式竣工验收则应安排在项目的空载试运行后进行，并由业主方在验收并接收工程项目后，安排项目的设计与使用单位组织投料试生产，在此方式下施工总承包方的完全责任在空载试运行完成时就结束了</a:t>
            </a:r>
            <a:r>
              <a:rPr lang="zh-CN" altLang="zh-CN" b="1">
                <a:latin typeface="Times New Roman" panose="02020603050405020304" pitchFamily="18" charset="0"/>
              </a:rPr>
              <a:t>。</a:t>
            </a:r>
            <a:endParaRPr lang="en-US" altLang="zh-CN" b="1">
              <a:latin typeface="Times New Roman" panose="02020603050405020304" pitchFamily="18" charset="0"/>
            </a:endParaRPr>
          </a:p>
          <a:p>
            <a:endParaRPr lang="en-US" altLang="zh-CN" b="1"/>
          </a:p>
          <a:p>
            <a:r>
              <a:rPr lang="zh-CN" altLang="en-US" b="1"/>
              <a:t>⑥</a:t>
            </a:r>
            <a:r>
              <a:rPr lang="zh-CN" altLang="zh-CN" b="1">
                <a:latin typeface="Times New Roman" panose="02020603050405020304" pitchFamily="18" charset="0"/>
              </a:rPr>
              <a:t>质量保修</a:t>
            </a:r>
            <a:r>
              <a:rPr lang="zh-CN" altLang="en-US" b="1">
                <a:latin typeface="Times New Roman" panose="02020603050405020304" pitchFamily="18" charset="0"/>
              </a:rPr>
              <a:t>/缺陷</a:t>
            </a:r>
            <a:r>
              <a:rPr lang="zh-CN" altLang="zh-CN" b="1">
                <a:latin typeface="Times New Roman" panose="02020603050405020304" pitchFamily="18" charset="0"/>
              </a:rPr>
              <a:t>责任阶段。项目竣工投入使用，</a:t>
            </a:r>
            <a:r>
              <a:rPr lang="zh-CN" altLang="en-US" b="1">
                <a:latin typeface="Times New Roman" panose="02020603050405020304" pitchFamily="18" charset="0"/>
              </a:rPr>
              <a:t>已建成的</a:t>
            </a:r>
            <a:r>
              <a:rPr lang="zh-CN" altLang="zh-CN" b="1">
                <a:latin typeface="Times New Roman" panose="02020603050405020304" pitchFamily="18" charset="0"/>
              </a:rPr>
              <a:t>工程实体进入</a:t>
            </a:r>
            <a:r>
              <a:rPr lang="zh-CN" altLang="en-US" b="1">
                <a:latin typeface="Times New Roman" panose="02020603050405020304" pitchFamily="18" charset="0"/>
              </a:rPr>
              <a:t>“</a:t>
            </a:r>
            <a:r>
              <a:rPr lang="zh-CN" altLang="zh-CN" b="1">
                <a:latin typeface="Times New Roman" panose="02020603050405020304" pitchFamily="18" charset="0"/>
              </a:rPr>
              <a:t>运行</a:t>
            </a:r>
            <a:r>
              <a:rPr lang="zh-CN" altLang="en-US" b="1">
                <a:latin typeface="Times New Roman" panose="02020603050405020304" pitchFamily="18" charset="0"/>
              </a:rPr>
              <a:t>”</a:t>
            </a:r>
            <a:r>
              <a:rPr lang="zh-CN" altLang="zh-CN" b="1">
                <a:latin typeface="Times New Roman" panose="02020603050405020304" pitchFamily="18" charset="0"/>
              </a:rPr>
              <a:t>管理</a:t>
            </a:r>
            <a:r>
              <a:rPr lang="zh-CN" altLang="en-US" b="1">
                <a:latin typeface="Times New Roman" panose="02020603050405020304" pitchFamily="18" charset="0"/>
              </a:rPr>
              <a:t>的使用阶段</a:t>
            </a:r>
            <a:r>
              <a:rPr lang="zh-CN" altLang="zh-CN" b="1">
                <a:latin typeface="Times New Roman" panose="02020603050405020304" pitchFamily="18" charset="0"/>
              </a:rPr>
              <a:t>，将脱离原工程建设的</a:t>
            </a:r>
            <a:r>
              <a:rPr lang="zh-CN" altLang="en-US" b="1">
                <a:latin typeface="Times New Roman" panose="02020603050405020304" pitchFamily="18" charset="0"/>
              </a:rPr>
              <a:t>“</a:t>
            </a:r>
            <a:r>
              <a:rPr lang="zh-CN" altLang="zh-CN" b="1">
                <a:latin typeface="Times New Roman" panose="02020603050405020304" pitchFamily="18" charset="0"/>
              </a:rPr>
              <a:t>项目管理</a:t>
            </a:r>
            <a:r>
              <a:rPr lang="zh-CN" altLang="en-US" b="1">
                <a:latin typeface="Times New Roman" panose="02020603050405020304" pitchFamily="18" charset="0"/>
              </a:rPr>
              <a:t>”</a:t>
            </a:r>
            <a:r>
              <a:rPr lang="zh-CN" altLang="zh-CN" b="1">
                <a:latin typeface="Times New Roman" panose="02020603050405020304" pitchFamily="18" charset="0"/>
              </a:rPr>
              <a:t>状态，但与此运行过程并行的质量保修</a:t>
            </a:r>
            <a:r>
              <a:rPr lang="zh-CN" altLang="en-US" b="1">
                <a:latin typeface="Times New Roman" panose="02020603050405020304" pitchFamily="18" charset="0"/>
              </a:rPr>
              <a:t>/缺陷</a:t>
            </a:r>
            <a:r>
              <a:rPr lang="zh-CN" altLang="zh-CN" b="1">
                <a:latin typeface="Times New Roman" panose="02020603050405020304" pitchFamily="18" charset="0"/>
              </a:rPr>
              <a:t>责任过程仍具有原</a:t>
            </a:r>
            <a:r>
              <a:rPr lang="zh-CN" altLang="en-US" b="1">
                <a:latin typeface="Times New Roman" panose="02020603050405020304" pitchFamily="18" charset="0"/>
              </a:rPr>
              <a:t>“</a:t>
            </a:r>
            <a:r>
              <a:rPr lang="zh-CN" altLang="zh-CN" b="1">
                <a:latin typeface="Times New Roman" panose="02020603050405020304" pitchFamily="18" charset="0"/>
              </a:rPr>
              <a:t>项目</a:t>
            </a:r>
            <a:r>
              <a:rPr lang="zh-CN" altLang="en-US" b="1">
                <a:latin typeface="Times New Roman" panose="02020603050405020304" pitchFamily="18" charset="0"/>
              </a:rPr>
              <a:t>管理”</a:t>
            </a:r>
            <a:r>
              <a:rPr lang="zh-CN" altLang="zh-CN" b="1">
                <a:latin typeface="Times New Roman" panose="02020603050405020304" pitchFamily="18" charset="0"/>
              </a:rPr>
              <a:t>的属性，是工程建设项目生命周期的一部分。在此阶段，业主和承包商一方面</a:t>
            </a:r>
            <a:r>
              <a:rPr lang="zh-CN" altLang="en-US" b="1">
                <a:latin typeface="Times New Roman" panose="02020603050405020304" pitchFamily="18" charset="0"/>
              </a:rPr>
              <a:t>需</a:t>
            </a:r>
            <a:r>
              <a:rPr lang="zh-CN" altLang="zh-CN" b="1">
                <a:latin typeface="Times New Roman" panose="02020603050405020304" pitchFamily="18" charset="0"/>
              </a:rPr>
              <a:t>办理工程竣工验收移交手续，另一方面采取相关措施确保承包商在工程保修</a:t>
            </a:r>
            <a:r>
              <a:rPr lang="zh-CN" altLang="en-US" b="1">
                <a:latin typeface="Times New Roman" panose="02020603050405020304" pitchFamily="18" charset="0"/>
              </a:rPr>
              <a:t>/缺陷</a:t>
            </a:r>
            <a:r>
              <a:rPr lang="zh-CN" altLang="zh-CN" b="1">
                <a:latin typeface="Times New Roman" panose="02020603050405020304" pitchFamily="18" charset="0"/>
              </a:rPr>
              <a:t>责任期履行保修责任。在保修责任期结束后，工程实体将进入完全的运营状态，不再成为原工程建设项目的组成部分。此后即使发生新的质量缺陷修复，也将按另一个</a:t>
            </a:r>
            <a:r>
              <a:rPr lang="zh-CN" altLang="en-US" b="1">
                <a:latin typeface="Times New Roman" panose="02020603050405020304" pitchFamily="18" charset="0"/>
              </a:rPr>
              <a:t>新的</a:t>
            </a:r>
            <a:r>
              <a:rPr lang="zh-CN" altLang="zh-CN" b="1">
                <a:latin typeface="Times New Roman" panose="02020603050405020304" pitchFamily="18" charset="0"/>
              </a:rPr>
              <a:t>项目进行。</a:t>
            </a:r>
            <a:endParaRPr lang="en-US" altLang="zh-CN" b="1">
              <a:latin typeface="Times New Roman" panose="02020603050405020304" pitchFamily="18" charset="0"/>
            </a:endParaRPr>
          </a:p>
          <a:p>
            <a:r>
              <a:rPr lang="en-US" altLang="zh-CN" b="1">
                <a:latin typeface="Times New Roman" panose="02020603050405020304" pitchFamily="18" charset="0"/>
              </a:rPr>
              <a:t>        </a:t>
            </a:r>
            <a:r>
              <a:rPr lang="zh-CN" altLang="en-US" b="1">
                <a:latin typeface="Times New Roman" panose="02020603050405020304" pitchFamily="18" charset="0"/>
              </a:rPr>
              <a:t>对基础设施特许经营（</a:t>
            </a:r>
            <a:r>
              <a:rPr lang="en-US" altLang="zh-CN" b="1">
                <a:latin typeface="Times New Roman" panose="02020603050405020304" pitchFamily="18" charset="0"/>
              </a:rPr>
              <a:t>PPP</a:t>
            </a:r>
            <a:r>
              <a:rPr lang="zh-CN" altLang="en-US" b="1">
                <a:latin typeface="Times New Roman" panose="02020603050405020304" pitchFamily="18" charset="0"/>
              </a:rPr>
              <a:t>）项目而言，特许经营权人的质量保修责任与运营期的维护管理则完全合一了。</a:t>
            </a:r>
            <a:endParaRPr lang="zh-CN" altLang="zh-CN" b="1">
              <a:latin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idx="4294967295"/>
          </p:nvPr>
        </p:nvSpPr>
        <p:spPr>
          <a:xfrm>
            <a:off x="179388" y="333375"/>
            <a:ext cx="8785225" cy="1727200"/>
          </a:xfrm>
        </p:spPr>
        <p:txBody>
          <a:bodyPr>
            <a:normAutofit fontScale="90000"/>
          </a:bodyPr>
          <a:lstStyle/>
          <a:p>
            <a:pPr algn="l"/>
            <a:br>
              <a:rPr lang="en-US" altLang="zh-CN" sz="2000" b="1" smtClean="0"/>
            </a:br>
            <a:r>
              <a:rPr lang="en-US" altLang="zh-CN" sz="2000" b="1" smtClean="0"/>
              <a:t>      5</a:t>
            </a:r>
            <a:r>
              <a:rPr lang="zh-CN" altLang="en-US" sz="2000" b="1" smtClean="0"/>
              <a:t>、</a:t>
            </a:r>
            <a:r>
              <a:rPr lang="en-US" altLang="zh-CN" sz="2000" b="1" smtClean="0"/>
              <a:t> </a:t>
            </a:r>
            <a:r>
              <a:rPr lang="zh-CN" altLang="en-US" sz="2000" b="1" u="sng" smtClean="0"/>
              <a:t>联合国工业发展组织（</a:t>
            </a:r>
            <a:r>
              <a:rPr lang="en-US" altLang="zh-CN" sz="2000" b="1" u="sng" smtClean="0"/>
              <a:t>UNIDO</a:t>
            </a:r>
            <a:r>
              <a:rPr lang="zh-CN" altLang="en-US" sz="2000" b="1" u="sng" smtClean="0"/>
              <a:t>）的可行性研究报告编制指南</a:t>
            </a:r>
            <a:r>
              <a:rPr lang="en-US" altLang="zh-CN" sz="2000" b="1" u="sng" smtClean="0"/>
              <a:t>/</a:t>
            </a:r>
            <a:r>
              <a:rPr lang="zh-CN" altLang="en-US" sz="2000" b="1" u="sng" smtClean="0"/>
              <a:t>手册</a:t>
            </a:r>
            <a:br>
              <a:rPr lang="en-US" altLang="zh-CN" sz="2000" b="1" u="sng" smtClean="0"/>
            </a:br>
            <a:r>
              <a:rPr lang="en-US" altLang="zh-CN" sz="2000" b="1" smtClean="0"/>
              <a:t>    </a:t>
            </a:r>
            <a:r>
              <a:rPr lang="zh-CN" altLang="en-US" sz="2000" b="1" smtClean="0"/>
              <a:t>将项目策划与决策阶段（项目前期）的管理工作分为四项：即“投资机会研究”、“预（初步）可行性研究”、“详细可行性研究”</a:t>
            </a:r>
            <a:r>
              <a:rPr lang="en-US" altLang="zh-CN" sz="2000" b="1" smtClean="0"/>
              <a:t>+</a:t>
            </a:r>
            <a:r>
              <a:rPr lang="zh-CN" altLang="en-US" sz="2000" b="1" smtClean="0"/>
              <a:t>“评估与决策”；分别对应于国内的“建立预备项目库</a:t>
            </a:r>
            <a:r>
              <a:rPr lang="en-US" altLang="zh-CN" sz="2000" b="1" smtClean="0"/>
              <a:t>/</a:t>
            </a:r>
            <a:r>
              <a:rPr lang="zh-CN" altLang="en-US" sz="2000" b="1" smtClean="0"/>
              <a:t>提出项目投资概念（特定项目出库）”、“项目建议书”、“可行性研究报告”等三个可交付的管理成果</a:t>
            </a:r>
            <a:br>
              <a:rPr lang="zh-CN" altLang="en-US" sz="2500" smtClean="0"/>
            </a:br>
            <a:endParaRPr lang="zh-CN" altLang="en-US" sz="4000" smtClean="0"/>
          </a:p>
        </p:txBody>
      </p:sp>
      <p:sp>
        <p:nvSpPr>
          <p:cNvPr id="36867" name="内容占位符 2"/>
          <p:cNvSpPr>
            <a:spLocks noGrp="1"/>
          </p:cNvSpPr>
          <p:nvPr>
            <p:ph idx="4294967295"/>
          </p:nvPr>
        </p:nvSpPr>
        <p:spPr>
          <a:xfrm>
            <a:off x="611188" y="1989138"/>
            <a:ext cx="8318500" cy="4679950"/>
          </a:xfrm>
        </p:spPr>
        <p:txBody>
          <a:bodyPr>
            <a:normAutofit lnSpcReduction="10000"/>
          </a:bodyPr>
          <a:lstStyle/>
          <a:p>
            <a:pPr marL="0" indent="0" algn="ctr">
              <a:buFontTx/>
              <a:buNone/>
            </a:pPr>
            <a:r>
              <a:rPr lang="en-US" altLang="zh-CN" sz="2000" b="1" smtClean="0"/>
              <a:t>6</a:t>
            </a:r>
            <a:r>
              <a:rPr lang="zh-CN" altLang="en-US" sz="2000" b="1" smtClean="0"/>
              <a:t>、项目建议书与可行性研究报告的区别</a:t>
            </a:r>
            <a:r>
              <a:rPr lang="en-US" altLang="zh-CN" sz="2000" b="1" smtClean="0"/>
              <a:t> </a:t>
            </a:r>
            <a:endParaRPr lang="en-US" altLang="zh-CN" sz="2000" b="1" smtClean="0"/>
          </a:p>
          <a:p>
            <a:pPr marL="0" indent="0">
              <a:buFontTx/>
              <a:buNone/>
            </a:pPr>
            <a:r>
              <a:rPr lang="zh-CN" altLang="en-US" sz="2000" b="1" smtClean="0"/>
              <a:t>                              </a:t>
            </a:r>
            <a:r>
              <a:rPr lang="zh-CN" altLang="en-US" sz="2000" b="1" u="sng" smtClean="0"/>
              <a:t>  项目建议书</a:t>
            </a:r>
            <a:r>
              <a:rPr lang="zh-CN" altLang="en-US" sz="2000" b="1" smtClean="0"/>
              <a:t>                      </a:t>
            </a:r>
            <a:r>
              <a:rPr lang="zh-CN" altLang="en-US" sz="2000" b="1" u="sng" smtClean="0"/>
              <a:t>可行性研究报告</a:t>
            </a:r>
            <a:endParaRPr lang="zh-CN" altLang="en-US" sz="2000" b="1" u="sng" smtClean="0"/>
          </a:p>
          <a:p>
            <a:pPr marL="0" indent="0">
              <a:buFontTx/>
              <a:buNone/>
            </a:pPr>
            <a:r>
              <a:rPr lang="zh-CN" altLang="en-US" sz="2000" b="1" smtClean="0"/>
              <a:t>作        用：      决定项目“做不做”        决定项目“怎么做”</a:t>
            </a:r>
            <a:endParaRPr lang="zh-CN" altLang="en-US" sz="2000" smtClean="0"/>
          </a:p>
          <a:p>
            <a:pPr marL="0" indent="0">
              <a:buFontTx/>
              <a:buNone/>
            </a:pPr>
            <a:r>
              <a:rPr lang="zh-CN" altLang="en-US" sz="2000" b="1" smtClean="0"/>
              <a:t>技术基础：       无本项目的技术方           必须有自己的技术方案</a:t>
            </a:r>
            <a:endParaRPr lang="zh-CN" altLang="en-US" sz="2000" smtClean="0"/>
          </a:p>
          <a:p>
            <a:pPr marL="0" indent="0">
              <a:buFontTx/>
              <a:buNone/>
            </a:pPr>
            <a:r>
              <a:rPr lang="zh-CN" altLang="en-US" sz="2000" b="1" smtClean="0"/>
              <a:t>                         案，可供借鉴的是         （或曰工程方案），且进行</a:t>
            </a:r>
            <a:endParaRPr lang="zh-CN" altLang="en-US" sz="2000" smtClean="0"/>
          </a:p>
          <a:p>
            <a:pPr marL="0" indent="0">
              <a:buFontTx/>
              <a:buNone/>
            </a:pPr>
            <a:r>
              <a:rPr lang="zh-CN" altLang="en-US" sz="2000" b="1" smtClean="0"/>
              <a:t>                          类比和参考项目              多方案综合比选 </a:t>
            </a:r>
            <a:endParaRPr lang="zh-CN" altLang="en-US" sz="2000" smtClean="0"/>
          </a:p>
          <a:p>
            <a:pPr marL="0" indent="0">
              <a:buFontTx/>
              <a:buNone/>
            </a:pPr>
            <a:r>
              <a:rPr lang="zh-CN" altLang="en-US" sz="2000" b="1" smtClean="0"/>
              <a:t>成本控制方法： 初步估算（框算）          确定性估算 </a:t>
            </a:r>
            <a:endParaRPr lang="en-US" altLang="zh-CN" sz="2000" b="1" smtClean="0"/>
          </a:p>
          <a:p>
            <a:pPr marL="0" indent="0">
              <a:buFontTx/>
              <a:buNone/>
            </a:pPr>
            <a:r>
              <a:rPr lang="zh-CN" altLang="en-US" sz="2000" b="1" smtClean="0"/>
              <a:t>                           指标估算法                     逐项估算法</a:t>
            </a:r>
            <a:endParaRPr lang="en-US" altLang="zh-CN" sz="2000" b="1" smtClean="0"/>
          </a:p>
          <a:p>
            <a:pPr marL="0" indent="0">
              <a:buFontTx/>
              <a:buNone/>
            </a:pPr>
            <a:r>
              <a:rPr lang="zh-CN" altLang="en-US" sz="2000" b="1" smtClean="0"/>
              <a:t>                        （精确度±</a:t>
            </a:r>
            <a:r>
              <a:rPr lang="en-US" altLang="zh-CN" sz="2000" b="1" smtClean="0"/>
              <a:t>20-30%</a:t>
            </a:r>
            <a:r>
              <a:rPr lang="zh-CN" altLang="en-US" sz="2000" b="1" smtClean="0"/>
              <a:t>）       （精确度±</a:t>
            </a:r>
            <a:r>
              <a:rPr lang="en-US" altLang="zh-CN" sz="2000" b="1" smtClean="0"/>
              <a:t>10-20%</a:t>
            </a:r>
            <a:r>
              <a:rPr lang="zh-CN" altLang="en-US" sz="2000" b="1" smtClean="0"/>
              <a:t>）</a:t>
            </a:r>
            <a:endParaRPr lang="zh-CN" altLang="en-US" sz="2000" smtClean="0"/>
          </a:p>
          <a:p>
            <a:pPr marL="0" indent="0">
              <a:buFontTx/>
              <a:buNone/>
            </a:pPr>
            <a:r>
              <a:rPr lang="zh-CN" altLang="en-US" sz="2000" b="1" smtClean="0"/>
              <a:t>研究深度：     探讨项目管理各类因素      在多个可能性中确定最优的</a:t>
            </a:r>
            <a:endParaRPr lang="en-US" altLang="zh-CN" sz="2000" b="1" smtClean="0"/>
          </a:p>
          <a:p>
            <a:pPr marL="0" indent="0">
              <a:buFont typeface="Arial" panose="020B0604020202020204" pitchFamily="34" charset="0"/>
              <a:buNone/>
            </a:pPr>
            <a:r>
              <a:rPr lang="en-US" altLang="zh-CN" sz="2000" b="1" smtClean="0"/>
              <a:t>                        </a:t>
            </a:r>
            <a:r>
              <a:rPr lang="zh-CN" altLang="en-US" sz="2000" b="1" smtClean="0"/>
              <a:t>实现的多种可能性             综合方案（</a:t>
            </a:r>
            <a:r>
              <a:rPr lang="en-US" altLang="zh-CN" sz="2000" b="1" smtClean="0"/>
              <a:t> </a:t>
            </a:r>
            <a:r>
              <a:rPr lang="zh-CN" altLang="en-US" sz="2000" b="1" smtClean="0"/>
              <a:t>即最具可行性）</a:t>
            </a:r>
            <a:endParaRPr lang="en-US" altLang="zh-CN" sz="2000" b="1" smtClean="0"/>
          </a:p>
          <a:p>
            <a:pPr marL="0" indent="0">
              <a:buFontTx/>
              <a:buNone/>
            </a:pPr>
            <a:r>
              <a:rPr lang="zh-CN" altLang="en-US" sz="2000" b="1" smtClean="0"/>
              <a:t>分析侧重：    宏观经济与建设环境           微观经济与建设环境</a:t>
            </a:r>
            <a:endParaRPr lang="en-US" altLang="zh-CN" sz="2000" b="1" smtClean="0"/>
          </a:p>
          <a:p>
            <a:pPr marL="0" indent="0">
              <a:buFontTx/>
              <a:buNone/>
            </a:pPr>
            <a:r>
              <a:rPr lang="zh-CN" altLang="en-US" sz="2000" b="1" smtClean="0"/>
              <a:t>决策过程：    无需经过第三者评估           需要经过独立专业第三者评估</a:t>
            </a:r>
            <a:endParaRPr lang="zh-CN" altLang="en-US" sz="2000" smtClean="0"/>
          </a:p>
          <a:p>
            <a:pPr marL="0" indent="0"/>
            <a:endParaRPr lang="zh-CN" altLang="en-US" sz="20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4"/>
          <p:cNvSpPr>
            <a:spLocks noGrp="1"/>
          </p:cNvSpPr>
          <p:nvPr>
            <p:ph type="title"/>
          </p:nvPr>
        </p:nvSpPr>
        <p:spPr>
          <a:xfrm>
            <a:off x="457200" y="274638"/>
            <a:ext cx="8147050" cy="274637"/>
          </a:xfrm>
        </p:spPr>
        <p:txBody>
          <a:bodyPr>
            <a:normAutofit fontScale="90000"/>
          </a:bodyPr>
          <a:lstStyle/>
          <a:p>
            <a:r>
              <a:rPr lang="en-US" altLang="zh-CN" b="1" smtClean="0">
                <a:solidFill>
                  <a:srgbClr val="000000"/>
                </a:solidFill>
                <a:latin typeface="Calibri" panose="020F0502020204030204" charset="0"/>
              </a:rPr>
              <a:t> </a:t>
            </a:r>
            <a:r>
              <a:rPr lang="en-US" altLang="zh-CN" sz="2400" b="1" smtClean="0">
                <a:solidFill>
                  <a:srgbClr val="000000"/>
                </a:solidFill>
                <a:latin typeface="Calibri" panose="020F0502020204030204" charset="0"/>
              </a:rPr>
              <a:t>7</a:t>
            </a:r>
            <a:r>
              <a:rPr lang="zh-CN" altLang="en-US" sz="2400" b="1" smtClean="0">
                <a:solidFill>
                  <a:srgbClr val="000000"/>
                </a:solidFill>
                <a:latin typeface="Calibri" panose="020F0502020204030204" charset="0"/>
              </a:rPr>
              <a:t>、</a:t>
            </a:r>
            <a:r>
              <a:rPr lang="en-US" altLang="zh-CN" sz="2400" b="1" smtClean="0">
                <a:solidFill>
                  <a:srgbClr val="000000"/>
                </a:solidFill>
                <a:latin typeface="Calibri" panose="020F0502020204030204" charset="0"/>
              </a:rPr>
              <a:t>PPP</a:t>
            </a:r>
            <a:r>
              <a:rPr lang="zh-CN" altLang="en-US" sz="2400" b="1" smtClean="0">
                <a:solidFill>
                  <a:srgbClr val="000000"/>
                </a:solidFill>
                <a:latin typeface="Calibri" panose="020F0502020204030204" charset="0"/>
              </a:rPr>
              <a:t>融资模式下的工程建设项目的全过程管理</a:t>
            </a:r>
            <a:endParaRPr lang="zh-CN" altLang="en-US" sz="2400" smtClean="0"/>
          </a:p>
        </p:txBody>
      </p:sp>
      <p:sp>
        <p:nvSpPr>
          <p:cNvPr id="37891" name="内容占位符 5"/>
          <p:cNvSpPr>
            <a:spLocks noGrp="1"/>
          </p:cNvSpPr>
          <p:nvPr>
            <p:ph idx="1"/>
          </p:nvPr>
        </p:nvSpPr>
        <p:spPr>
          <a:xfrm>
            <a:off x="250825" y="692150"/>
            <a:ext cx="8642350" cy="5761038"/>
          </a:xfrm>
        </p:spPr>
        <p:txBody>
          <a:bodyPr>
            <a:normAutofit lnSpcReduction="10000"/>
          </a:bodyPr>
          <a:lstStyle/>
          <a:p>
            <a:pPr>
              <a:buFont typeface="Arial" panose="020B0604020202020204" pitchFamily="34" charset="0"/>
              <a:buNone/>
            </a:pPr>
            <a:r>
              <a:rPr lang="zh-CN" altLang="en-US" sz="2000" b="1" smtClean="0">
                <a:solidFill>
                  <a:srgbClr val="000000"/>
                </a:solidFill>
                <a:latin typeface="Calibri" panose="020F0502020204030204" charset="0"/>
              </a:rPr>
              <a:t>     自</a:t>
            </a:r>
            <a:r>
              <a:rPr lang="en-US" altLang="zh-CN" sz="2000" b="1" smtClean="0">
                <a:solidFill>
                  <a:srgbClr val="000000"/>
                </a:solidFill>
                <a:latin typeface="Calibri" panose="020F0502020204030204" charset="0"/>
              </a:rPr>
              <a:t>2014</a:t>
            </a:r>
            <a:r>
              <a:rPr lang="zh-CN" altLang="en-US" sz="2000" b="1" smtClean="0">
                <a:solidFill>
                  <a:srgbClr val="000000"/>
                </a:solidFill>
                <a:latin typeface="Calibri" panose="020F0502020204030204" charset="0"/>
              </a:rPr>
              <a:t>年蓬勃发展起来的工程建设项目采用</a:t>
            </a:r>
            <a:r>
              <a:rPr lang="en-US" altLang="zh-CN" sz="2000" b="1" smtClean="0">
                <a:solidFill>
                  <a:srgbClr val="000000"/>
                </a:solidFill>
                <a:latin typeface="Calibri" panose="020F0502020204030204" charset="0"/>
              </a:rPr>
              <a:t>PPP</a:t>
            </a:r>
            <a:r>
              <a:rPr lang="zh-CN" altLang="en-US" sz="2000" b="1" smtClean="0">
                <a:solidFill>
                  <a:srgbClr val="000000"/>
                </a:solidFill>
                <a:latin typeface="Calibri" panose="020F0502020204030204" charset="0"/>
              </a:rPr>
              <a:t>的融资方式，本来就不应</a:t>
            </a:r>
            <a:endParaRPr lang="en-US" altLang="zh-CN" sz="2000" b="1" smtClean="0">
              <a:solidFill>
                <a:srgbClr val="000000"/>
              </a:solidFill>
              <a:latin typeface="Calibri" panose="020F0502020204030204" charset="0"/>
            </a:endParaRPr>
          </a:p>
          <a:p>
            <a:pPr>
              <a:buFont typeface="Arial" panose="020B0604020202020204" pitchFamily="34" charset="0"/>
              <a:buNone/>
            </a:pPr>
            <a:r>
              <a:rPr lang="zh-CN" altLang="en-US" sz="2000" b="1" smtClean="0">
                <a:solidFill>
                  <a:srgbClr val="000000"/>
                </a:solidFill>
                <a:latin typeface="Calibri" panose="020F0502020204030204" charset="0"/>
              </a:rPr>
              <a:t>是项目管理与承包方式，财政部在其</a:t>
            </a:r>
            <a:r>
              <a:rPr lang="en-US" altLang="zh-CN" sz="2000" b="1" smtClean="0">
                <a:solidFill>
                  <a:srgbClr val="000000"/>
                </a:solidFill>
                <a:latin typeface="Calibri" panose="020F0502020204030204" charset="0"/>
              </a:rPr>
              <a:t>2014</a:t>
            </a:r>
            <a:r>
              <a:rPr lang="zh-CN" altLang="en-US" sz="2000" b="1" smtClean="0">
                <a:solidFill>
                  <a:srgbClr val="000000"/>
                </a:solidFill>
                <a:latin typeface="Calibri" panose="020F0502020204030204" charset="0"/>
              </a:rPr>
              <a:t>年发布的</a:t>
            </a:r>
            <a:r>
              <a:rPr lang="en-US" altLang="zh-CN" sz="2000" b="1" smtClean="0">
                <a:solidFill>
                  <a:srgbClr val="000000"/>
                </a:solidFill>
                <a:latin typeface="Calibri" panose="020F0502020204030204" charset="0"/>
              </a:rPr>
              <a:t>PPP</a:t>
            </a:r>
            <a:r>
              <a:rPr lang="zh-CN" altLang="en-US" sz="2000" b="1" smtClean="0">
                <a:solidFill>
                  <a:srgbClr val="000000"/>
                </a:solidFill>
                <a:latin typeface="Calibri" panose="020F0502020204030204" charset="0"/>
              </a:rPr>
              <a:t>项目合同编制指南中</a:t>
            </a:r>
            <a:endParaRPr lang="en-US" altLang="zh-CN" sz="2000" b="1" smtClean="0">
              <a:solidFill>
                <a:srgbClr val="000000"/>
              </a:solidFill>
              <a:latin typeface="Calibri" panose="020F0502020204030204" charset="0"/>
            </a:endParaRPr>
          </a:p>
          <a:p>
            <a:pPr>
              <a:buFont typeface="Arial" panose="020B0604020202020204" pitchFamily="34" charset="0"/>
              <a:buNone/>
            </a:pPr>
            <a:r>
              <a:rPr lang="zh-CN" altLang="en-US" sz="2000" b="1" smtClean="0">
                <a:solidFill>
                  <a:srgbClr val="000000"/>
                </a:solidFill>
                <a:latin typeface="Calibri" panose="020F0502020204030204" charset="0"/>
              </a:rPr>
              <a:t>，也曾明确指出，</a:t>
            </a:r>
            <a:r>
              <a:rPr lang="en-US" altLang="zh-CN" sz="2000" b="1" smtClean="0">
                <a:solidFill>
                  <a:srgbClr val="000000"/>
                </a:solidFill>
                <a:latin typeface="Calibri" panose="020F0502020204030204" charset="0"/>
              </a:rPr>
              <a:t>PPP</a:t>
            </a:r>
            <a:r>
              <a:rPr lang="zh-CN" altLang="en-US" sz="2000" b="1" smtClean="0">
                <a:solidFill>
                  <a:srgbClr val="000000"/>
                </a:solidFill>
                <a:latin typeface="Calibri" panose="020F0502020204030204" charset="0"/>
              </a:rPr>
              <a:t>项目要优先选用</a:t>
            </a:r>
            <a:r>
              <a:rPr lang="en-US" altLang="zh-CN" sz="2000" b="1" smtClean="0">
                <a:solidFill>
                  <a:srgbClr val="000000"/>
                </a:solidFill>
                <a:latin typeface="Calibri" panose="020F0502020204030204" charset="0"/>
              </a:rPr>
              <a:t>EPC</a:t>
            </a:r>
            <a:r>
              <a:rPr lang="zh-CN" altLang="en-US" sz="2000" b="1" smtClean="0">
                <a:solidFill>
                  <a:srgbClr val="000000"/>
                </a:solidFill>
                <a:latin typeface="Calibri" panose="020F0502020204030204" charset="0"/>
              </a:rPr>
              <a:t>工程总承包方式来进行项目的建</a:t>
            </a:r>
            <a:endParaRPr lang="en-US" altLang="zh-CN" sz="2000" b="1" smtClean="0">
              <a:solidFill>
                <a:srgbClr val="000000"/>
              </a:solidFill>
              <a:latin typeface="Calibri" panose="020F0502020204030204" charset="0"/>
            </a:endParaRPr>
          </a:p>
          <a:p>
            <a:pPr>
              <a:buFont typeface="Arial" panose="020B0604020202020204" pitchFamily="34" charset="0"/>
              <a:buNone/>
            </a:pPr>
            <a:r>
              <a:rPr lang="zh-CN" altLang="en-US" sz="2000" b="1" smtClean="0">
                <a:solidFill>
                  <a:srgbClr val="000000"/>
                </a:solidFill>
                <a:latin typeface="Calibri" panose="020F0502020204030204" charset="0"/>
              </a:rPr>
              <a:t>设实施，即</a:t>
            </a:r>
            <a:r>
              <a:rPr lang="en-US" altLang="zh-CN" sz="2000" b="1" smtClean="0">
                <a:solidFill>
                  <a:srgbClr val="000000"/>
                </a:solidFill>
                <a:latin typeface="Calibri" panose="020F0502020204030204" charset="0"/>
              </a:rPr>
              <a:t>PPP</a:t>
            </a:r>
            <a:r>
              <a:rPr lang="zh-CN" altLang="en-US" sz="2000" b="1" smtClean="0">
                <a:solidFill>
                  <a:srgbClr val="000000"/>
                </a:solidFill>
                <a:latin typeface="Calibri" panose="020F0502020204030204" charset="0"/>
              </a:rPr>
              <a:t>项目应采用</a:t>
            </a:r>
            <a:r>
              <a:rPr lang="en-US" altLang="zh-CN" sz="2000" b="1" smtClean="0">
                <a:solidFill>
                  <a:srgbClr val="000000"/>
                </a:solidFill>
                <a:latin typeface="Calibri" panose="020F0502020204030204" charset="0"/>
              </a:rPr>
              <a:t>PPP+P&amp;D+B/EPC</a:t>
            </a:r>
            <a:r>
              <a:rPr lang="zh-CN" altLang="en-US" sz="2000" b="1" smtClean="0">
                <a:solidFill>
                  <a:srgbClr val="000000"/>
                </a:solidFill>
                <a:latin typeface="Calibri" panose="020F0502020204030204" charset="0"/>
              </a:rPr>
              <a:t>这样的综合管理模式，如此表述</a:t>
            </a:r>
            <a:endParaRPr lang="en-US" altLang="zh-CN" sz="2000" b="1" smtClean="0">
              <a:solidFill>
                <a:srgbClr val="000000"/>
              </a:solidFill>
              <a:latin typeface="Calibri" panose="020F0502020204030204" charset="0"/>
            </a:endParaRPr>
          </a:p>
          <a:p>
            <a:pPr>
              <a:buFont typeface="Arial" panose="020B0604020202020204" pitchFamily="34" charset="0"/>
              <a:buNone/>
            </a:pPr>
            <a:r>
              <a:rPr lang="zh-CN" altLang="en-US" sz="2000" b="1" smtClean="0">
                <a:solidFill>
                  <a:srgbClr val="000000"/>
                </a:solidFill>
                <a:latin typeface="Calibri" panose="020F0502020204030204" charset="0"/>
              </a:rPr>
              <a:t>专家们的初衷有二：</a:t>
            </a:r>
            <a:endParaRPr lang="en-US" altLang="zh-CN" sz="2000" b="1" smtClean="0">
              <a:solidFill>
                <a:srgbClr val="000000"/>
              </a:solidFill>
              <a:latin typeface="Calibri" panose="020F0502020204030204" charset="0"/>
            </a:endParaRPr>
          </a:p>
          <a:p>
            <a:pPr>
              <a:buFont typeface="Arial" panose="020B0604020202020204" pitchFamily="34" charset="0"/>
              <a:buNone/>
            </a:pPr>
            <a:r>
              <a:rPr lang="en-US" altLang="zh-CN" sz="2000" b="1" smtClean="0">
                <a:solidFill>
                  <a:srgbClr val="000000"/>
                </a:solidFill>
                <a:latin typeface="Calibri" panose="020F0502020204030204" charset="0"/>
              </a:rPr>
              <a:t>1</a:t>
            </a:r>
            <a:r>
              <a:rPr lang="zh-CN" altLang="en-US" sz="2000" b="1" smtClean="0">
                <a:solidFill>
                  <a:srgbClr val="000000"/>
                </a:solidFill>
                <a:latin typeface="Calibri" panose="020F0502020204030204" charset="0"/>
              </a:rPr>
              <a:t>）明确提示狭义的</a:t>
            </a:r>
            <a:r>
              <a:rPr lang="en-US" altLang="zh-CN" sz="2000" b="1" smtClean="0">
                <a:solidFill>
                  <a:srgbClr val="000000"/>
                </a:solidFill>
                <a:latin typeface="Calibri" panose="020F0502020204030204" charset="0"/>
              </a:rPr>
              <a:t>PPP</a:t>
            </a:r>
            <a:r>
              <a:rPr lang="zh-CN" altLang="en-US" sz="2000" b="1" smtClean="0">
                <a:solidFill>
                  <a:srgbClr val="000000"/>
                </a:solidFill>
                <a:latin typeface="Calibri" panose="020F0502020204030204" charset="0"/>
              </a:rPr>
              <a:t>模式就是融资方式，它可以结合施工总承包（</a:t>
            </a:r>
            <a:r>
              <a:rPr lang="en-US" altLang="zh-CN" sz="2000" b="1" smtClean="0">
                <a:solidFill>
                  <a:srgbClr val="000000"/>
                </a:solidFill>
                <a:latin typeface="Calibri" panose="020F0502020204030204" charset="0"/>
              </a:rPr>
              <a:t>GC</a:t>
            </a:r>
            <a:r>
              <a:rPr lang="zh-CN" altLang="en-US" sz="2000" b="1" smtClean="0">
                <a:solidFill>
                  <a:srgbClr val="000000"/>
                </a:solidFill>
                <a:latin typeface="Calibri" panose="020F0502020204030204" charset="0"/>
              </a:rPr>
              <a:t>）</a:t>
            </a:r>
            <a:endParaRPr lang="en-US" altLang="zh-CN" sz="2000" b="1" smtClean="0">
              <a:solidFill>
                <a:srgbClr val="000000"/>
              </a:solidFill>
              <a:latin typeface="Calibri" panose="020F0502020204030204" charset="0"/>
            </a:endParaRPr>
          </a:p>
          <a:p>
            <a:pPr>
              <a:buFont typeface="Arial" panose="020B0604020202020204" pitchFamily="34" charset="0"/>
              <a:buNone/>
            </a:pPr>
            <a:r>
              <a:rPr lang="zh-CN" altLang="en-US" sz="2000" b="1" smtClean="0">
                <a:solidFill>
                  <a:srgbClr val="000000"/>
                </a:solidFill>
                <a:latin typeface="Calibri" panose="020F0502020204030204" charset="0"/>
              </a:rPr>
              <a:t>也可以结合工程总承包（</a:t>
            </a:r>
            <a:r>
              <a:rPr lang="en-US" altLang="zh-CN" sz="2000" b="1" smtClean="0">
                <a:solidFill>
                  <a:srgbClr val="000000"/>
                </a:solidFill>
                <a:latin typeface="Calibri" panose="020F0502020204030204" charset="0"/>
              </a:rPr>
              <a:t>EPC</a:t>
            </a:r>
            <a:r>
              <a:rPr lang="zh-CN" altLang="en-US" sz="2000" b="1" smtClean="0">
                <a:solidFill>
                  <a:srgbClr val="000000"/>
                </a:solidFill>
                <a:latin typeface="Calibri" panose="020F0502020204030204" charset="0"/>
              </a:rPr>
              <a:t>）等多种承包方式进行建设实施，且以工程总</a:t>
            </a:r>
            <a:endParaRPr lang="en-US" altLang="zh-CN" sz="2000" b="1" smtClean="0">
              <a:solidFill>
                <a:srgbClr val="000000"/>
              </a:solidFill>
              <a:latin typeface="Calibri" panose="020F0502020204030204" charset="0"/>
            </a:endParaRPr>
          </a:p>
          <a:p>
            <a:pPr>
              <a:buFont typeface="Arial" panose="020B0604020202020204" pitchFamily="34" charset="0"/>
              <a:buNone/>
            </a:pPr>
            <a:r>
              <a:rPr lang="zh-CN" altLang="en-US" sz="2000" b="1" smtClean="0">
                <a:solidFill>
                  <a:srgbClr val="000000"/>
                </a:solidFill>
                <a:latin typeface="Calibri" panose="020F0502020204030204" charset="0"/>
              </a:rPr>
              <a:t>承包方式最为适宜。</a:t>
            </a:r>
            <a:endParaRPr lang="en-US" altLang="zh-CN" sz="2000" b="1" smtClean="0">
              <a:solidFill>
                <a:srgbClr val="000000"/>
              </a:solidFill>
              <a:latin typeface="Calibri" panose="020F0502020204030204" charset="0"/>
            </a:endParaRPr>
          </a:p>
          <a:p>
            <a:pPr>
              <a:buFont typeface="Arial" panose="020B0604020202020204" pitchFamily="34" charset="0"/>
              <a:buNone/>
            </a:pPr>
            <a:r>
              <a:rPr lang="en-US" altLang="zh-CN" sz="2000" b="1" smtClean="0">
                <a:solidFill>
                  <a:srgbClr val="000000"/>
                </a:solidFill>
                <a:latin typeface="Calibri" panose="020F0502020204030204" charset="0"/>
              </a:rPr>
              <a:t>2</a:t>
            </a:r>
            <a:r>
              <a:rPr lang="zh-CN" altLang="en-US" sz="2000" b="1" smtClean="0">
                <a:solidFill>
                  <a:srgbClr val="000000"/>
                </a:solidFill>
                <a:latin typeface="Calibri" panose="020F0502020204030204" charset="0"/>
              </a:rPr>
              <a:t>）利用国际工程界所采用的</a:t>
            </a:r>
            <a:r>
              <a:rPr lang="en-US" altLang="zh-CN" sz="2000" b="1" smtClean="0">
                <a:solidFill>
                  <a:srgbClr val="000000"/>
                </a:solidFill>
                <a:latin typeface="Calibri" panose="020F0502020204030204" charset="0"/>
              </a:rPr>
              <a:t>EPC</a:t>
            </a:r>
            <a:r>
              <a:rPr lang="zh-CN" altLang="en-US" sz="2000" b="1" smtClean="0">
                <a:solidFill>
                  <a:srgbClr val="000000"/>
                </a:solidFill>
                <a:latin typeface="Calibri" panose="020F0502020204030204" charset="0"/>
              </a:rPr>
              <a:t>工程总承包模式及合同方式所具有的“一般</a:t>
            </a:r>
            <a:endParaRPr lang="en-US" altLang="zh-CN" sz="2000" b="1" smtClean="0">
              <a:solidFill>
                <a:srgbClr val="000000"/>
              </a:solidFill>
              <a:latin typeface="Calibri" panose="020F0502020204030204" charset="0"/>
            </a:endParaRPr>
          </a:p>
          <a:p>
            <a:pPr>
              <a:buFont typeface="Arial" panose="020B0604020202020204" pitchFamily="34" charset="0"/>
              <a:buNone/>
            </a:pPr>
            <a:r>
              <a:rPr lang="zh-CN" altLang="en-US" sz="2000" b="1" smtClean="0">
                <a:solidFill>
                  <a:srgbClr val="000000"/>
                </a:solidFill>
                <a:latin typeface="Calibri" panose="020F0502020204030204" charset="0"/>
              </a:rPr>
              <a:t>均为总价包干合同”的性质，使采用</a:t>
            </a:r>
            <a:r>
              <a:rPr lang="en-US" altLang="zh-CN" sz="2000" b="1" smtClean="0">
                <a:solidFill>
                  <a:srgbClr val="000000"/>
                </a:solidFill>
                <a:latin typeface="Calibri" panose="020F0502020204030204" charset="0"/>
              </a:rPr>
              <a:t>PPP</a:t>
            </a:r>
            <a:r>
              <a:rPr lang="zh-CN" altLang="en-US" sz="2000" b="1" smtClean="0">
                <a:solidFill>
                  <a:srgbClr val="000000"/>
                </a:solidFill>
                <a:latin typeface="Calibri" panose="020F0502020204030204" charset="0"/>
              </a:rPr>
              <a:t>融资模式的工程建设项目能够确定</a:t>
            </a:r>
            <a:endParaRPr lang="en-US" altLang="zh-CN" sz="2000" b="1" smtClean="0">
              <a:solidFill>
                <a:srgbClr val="000000"/>
              </a:solidFill>
              <a:latin typeface="Calibri" panose="020F0502020204030204" charset="0"/>
            </a:endParaRPr>
          </a:p>
          <a:p>
            <a:pPr>
              <a:buFont typeface="Arial" panose="020B0604020202020204" pitchFamily="34" charset="0"/>
              <a:buNone/>
            </a:pPr>
            <a:r>
              <a:rPr lang="zh-CN" altLang="en-US" sz="2000" b="1" smtClean="0">
                <a:solidFill>
                  <a:srgbClr val="000000"/>
                </a:solidFill>
                <a:latin typeface="Calibri" panose="020F0502020204030204" charset="0"/>
              </a:rPr>
              <a:t>或基本限定项目建设的费用，使得社会资本方在项目所需的投资回报成为一</a:t>
            </a:r>
            <a:endParaRPr lang="en-US" altLang="zh-CN" sz="2000" b="1" smtClean="0">
              <a:solidFill>
                <a:srgbClr val="000000"/>
              </a:solidFill>
              <a:latin typeface="Calibri" panose="020F0502020204030204" charset="0"/>
            </a:endParaRPr>
          </a:p>
          <a:p>
            <a:pPr>
              <a:buFont typeface="Arial" panose="020B0604020202020204" pitchFamily="34" charset="0"/>
              <a:buNone/>
            </a:pPr>
            <a:r>
              <a:rPr lang="zh-CN" altLang="en-US" sz="2000" b="1" smtClean="0">
                <a:solidFill>
                  <a:srgbClr val="000000"/>
                </a:solidFill>
                <a:latin typeface="Calibri" panose="020F0502020204030204" charset="0"/>
              </a:rPr>
              <a:t>个基本固定的数额，避免由于项目进行中发生“设计变更”而造成大规模的</a:t>
            </a:r>
            <a:endParaRPr lang="en-US" altLang="zh-CN" sz="2000" b="1" smtClean="0">
              <a:solidFill>
                <a:srgbClr val="000000"/>
              </a:solidFill>
              <a:latin typeface="Calibri" panose="020F0502020204030204" charset="0"/>
            </a:endParaRPr>
          </a:p>
          <a:p>
            <a:pPr>
              <a:buFont typeface="Arial" panose="020B0604020202020204" pitchFamily="34" charset="0"/>
              <a:buNone/>
            </a:pPr>
            <a:r>
              <a:rPr lang="zh-CN" altLang="en-US" sz="2000" b="1" smtClean="0">
                <a:solidFill>
                  <a:srgbClr val="000000"/>
                </a:solidFill>
                <a:latin typeface="Calibri" panose="020F0502020204030204" charset="0"/>
              </a:rPr>
              <a:t>洽商索赔，投资回报数额成为极不确定的因素。</a:t>
            </a:r>
            <a:endParaRPr lang="en-US" altLang="zh-CN" sz="2000" b="1" smtClean="0">
              <a:solidFill>
                <a:srgbClr val="000000"/>
              </a:solidFill>
              <a:latin typeface="Calibri" panose="020F0502020204030204" charset="0"/>
            </a:endParaRPr>
          </a:p>
          <a:p>
            <a:pPr>
              <a:buFont typeface="Arial" panose="020B0604020202020204" pitchFamily="34" charset="0"/>
              <a:buNone/>
            </a:pPr>
            <a:r>
              <a:rPr lang="en-US" altLang="zh-CN" sz="2000" b="1" smtClean="0">
                <a:solidFill>
                  <a:srgbClr val="000000"/>
                </a:solidFill>
                <a:latin typeface="Calibri" panose="020F0502020204030204" charset="0"/>
              </a:rPr>
              <a:t>    </a:t>
            </a:r>
            <a:r>
              <a:rPr lang="zh-CN" altLang="en-US" sz="2000" b="1" smtClean="0">
                <a:solidFill>
                  <a:srgbClr val="000000"/>
                </a:solidFill>
                <a:latin typeface="Calibri" panose="020F0502020204030204" charset="0"/>
              </a:rPr>
              <a:t>但由于有些政府财政部门对工程管理的理解不深等原因，政府投资主管部</a:t>
            </a:r>
            <a:endParaRPr lang="en-US" altLang="zh-CN" sz="2000" b="1" smtClean="0">
              <a:solidFill>
                <a:srgbClr val="000000"/>
              </a:solidFill>
              <a:latin typeface="Calibri" panose="020F0502020204030204" charset="0"/>
            </a:endParaRPr>
          </a:p>
          <a:p>
            <a:pPr>
              <a:buFont typeface="Arial" panose="020B0604020202020204" pitchFamily="34" charset="0"/>
              <a:buNone/>
            </a:pPr>
            <a:r>
              <a:rPr lang="zh-CN" altLang="en-US" sz="2000" b="1" smtClean="0">
                <a:solidFill>
                  <a:srgbClr val="000000"/>
                </a:solidFill>
                <a:latin typeface="Calibri" panose="020F0502020204030204" charset="0"/>
              </a:rPr>
              <a:t>门又因对简政放权的片面理解而放弃了对工程项目管理的责任，使得</a:t>
            </a:r>
            <a:r>
              <a:rPr lang="en-US" altLang="zh-CN" sz="2000" b="1" smtClean="0">
                <a:solidFill>
                  <a:srgbClr val="000000"/>
                </a:solidFill>
                <a:latin typeface="Calibri" panose="020F0502020204030204" charset="0"/>
              </a:rPr>
              <a:t>PPP</a:t>
            </a:r>
            <a:r>
              <a:rPr lang="zh-CN" altLang="en-US" sz="2000" b="1" smtClean="0">
                <a:solidFill>
                  <a:srgbClr val="000000"/>
                </a:solidFill>
                <a:latin typeface="Calibri" panose="020F0502020204030204" charset="0"/>
              </a:rPr>
              <a:t>项</a:t>
            </a:r>
            <a:endParaRPr lang="en-US" altLang="zh-CN" sz="2000" b="1" smtClean="0">
              <a:solidFill>
                <a:srgbClr val="000000"/>
              </a:solidFill>
              <a:latin typeface="Calibri" panose="020F0502020204030204" charset="0"/>
            </a:endParaRPr>
          </a:p>
          <a:p>
            <a:pPr>
              <a:buFont typeface="Arial" panose="020B0604020202020204" pitchFamily="34" charset="0"/>
              <a:buNone/>
            </a:pPr>
            <a:r>
              <a:rPr lang="zh-CN" altLang="en-US" sz="2000" b="1" smtClean="0">
                <a:solidFill>
                  <a:srgbClr val="000000"/>
                </a:solidFill>
                <a:latin typeface="Calibri" panose="020F0502020204030204" charset="0"/>
              </a:rPr>
              <a:t>目基本没有实现财政部“合同编制指南”的初衷，造成了普遍的遗留问题。</a:t>
            </a:r>
            <a:endParaRPr lang="en-US" altLang="zh-CN" sz="2000" b="1" smtClean="0">
              <a:solidFill>
                <a:srgbClr val="000000"/>
              </a:solidFill>
              <a:latin typeface="Calibri" panose="020F050202020403020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58"/>
          <p:cNvGrpSpPr/>
          <p:nvPr/>
        </p:nvGrpSpPr>
        <p:grpSpPr bwMode="auto">
          <a:xfrm>
            <a:off x="179388" y="187325"/>
            <a:ext cx="8353425" cy="6216650"/>
            <a:chOff x="887" y="-1069"/>
            <a:chExt cx="4384" cy="4700"/>
          </a:xfrm>
        </p:grpSpPr>
        <p:sp>
          <p:nvSpPr>
            <p:cNvPr id="38954" name="Text Box 161"/>
            <p:cNvSpPr txBox="1">
              <a:spLocks noChangeArrowheads="1"/>
            </p:cNvSpPr>
            <p:nvPr/>
          </p:nvSpPr>
          <p:spPr bwMode="auto">
            <a:xfrm>
              <a:off x="1953" y="796"/>
              <a:ext cx="226" cy="1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3600" rIns="3600" bIns="36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800" b="1">
                  <a:solidFill>
                    <a:srgbClr val="000000"/>
                  </a:solidFill>
                  <a:latin typeface="Times New Roman" panose="02020603050405020304" pitchFamily="18" charset="0"/>
                </a:rPr>
                <a:t>工程方案</a:t>
              </a:r>
              <a:endParaRPr lang="zh-CN" altLang="en-US" sz="800" b="1">
                <a:solidFill>
                  <a:srgbClr val="000000"/>
                </a:solidFill>
              </a:endParaRPr>
            </a:p>
          </p:txBody>
        </p:sp>
        <p:sp>
          <p:nvSpPr>
            <p:cNvPr id="38955" name="Text Box 162"/>
            <p:cNvSpPr txBox="1">
              <a:spLocks noChangeArrowheads="1"/>
            </p:cNvSpPr>
            <p:nvPr/>
          </p:nvSpPr>
          <p:spPr bwMode="auto">
            <a:xfrm>
              <a:off x="1933" y="682"/>
              <a:ext cx="275" cy="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0" rIns="360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en-US" altLang="zh-CN" sz="800" b="1">
                  <a:solidFill>
                    <a:srgbClr val="000000"/>
                  </a:solidFill>
                  <a:latin typeface="Times New Roman" panose="02020603050405020304" pitchFamily="18" charset="0"/>
                </a:rPr>
                <a:t>  </a:t>
              </a:r>
              <a:r>
                <a:rPr lang="zh-CN" altLang="en-US" sz="800" b="1">
                  <a:solidFill>
                    <a:srgbClr val="000000"/>
                  </a:solidFill>
                  <a:latin typeface="Times New Roman" panose="02020603050405020304" pitchFamily="18" charset="0"/>
                </a:rPr>
                <a:t>方案设计</a:t>
              </a:r>
              <a:endParaRPr lang="zh-CN" altLang="en-US" sz="800" b="1">
                <a:solidFill>
                  <a:srgbClr val="000000"/>
                </a:solidFill>
              </a:endParaRPr>
            </a:p>
          </p:txBody>
        </p:sp>
        <p:sp>
          <p:nvSpPr>
            <p:cNvPr id="38956" name="Text Box 163"/>
            <p:cNvSpPr txBox="1">
              <a:spLocks noChangeArrowheads="1"/>
            </p:cNvSpPr>
            <p:nvPr/>
          </p:nvSpPr>
          <p:spPr bwMode="auto">
            <a:xfrm>
              <a:off x="3992" y="-346"/>
              <a:ext cx="91" cy="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43200" rIns="18000" bIns="36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开始试车</a:t>
              </a:r>
              <a:endParaRPr lang="zh-CN" altLang="en-US" sz="1600" b="1">
                <a:solidFill>
                  <a:srgbClr val="000000"/>
                </a:solidFill>
              </a:endParaRPr>
            </a:p>
          </p:txBody>
        </p:sp>
        <p:sp>
          <p:nvSpPr>
            <p:cNvPr id="38957" name="Text Box 164"/>
            <p:cNvSpPr txBox="1">
              <a:spLocks noChangeArrowheads="1"/>
            </p:cNvSpPr>
            <p:nvPr/>
          </p:nvSpPr>
          <p:spPr bwMode="auto">
            <a:xfrm>
              <a:off x="3312" y="-358"/>
              <a:ext cx="177" cy="733"/>
            </a:xfrm>
            <a:prstGeom prst="rect">
              <a:avLst/>
            </a:prstGeom>
            <a:solidFill>
              <a:srgbClr val="FFFFFF"/>
            </a:solidFill>
            <a:ln w="9525">
              <a:solidFill>
                <a:schemeClr val="bg1"/>
              </a:solidFill>
              <a:miter lim="800000"/>
            </a:ln>
          </p:spPr>
          <p:txBody>
            <a:bodyPr vert="eaVert"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下达开工令</a:t>
              </a:r>
              <a:endParaRPr lang="zh-CN" altLang="en-US" sz="1000" b="1">
                <a:solidFill>
                  <a:srgbClr val="000000"/>
                </a:solidFill>
                <a:latin typeface="Times New Roman" panose="02020603050405020304" pitchFamily="18" charset="0"/>
              </a:endParaRPr>
            </a:p>
            <a:p>
              <a:pPr algn="just">
                <a:spcBef>
                  <a:spcPct val="50000"/>
                </a:spcBef>
              </a:pPr>
              <a:r>
                <a:rPr lang="zh-CN" altLang="en-US" sz="1000" b="1">
                  <a:solidFill>
                    <a:srgbClr val="000000"/>
                  </a:solidFill>
                  <a:latin typeface="Times New Roman" panose="02020603050405020304" pitchFamily="18" charset="0"/>
                </a:rPr>
                <a:t>交付施工图</a:t>
              </a:r>
              <a:endParaRPr lang="zh-CN" altLang="en-US" sz="1000" b="1">
                <a:solidFill>
                  <a:srgbClr val="000000"/>
                </a:solidFill>
                <a:latin typeface="Times New Roman" panose="02020603050405020304" pitchFamily="18" charset="0"/>
              </a:endParaRPr>
            </a:p>
            <a:p>
              <a:pPr algn="just">
                <a:spcBef>
                  <a:spcPct val="50000"/>
                </a:spcBef>
              </a:pPr>
              <a:endParaRPr lang="en-US" altLang="zh-CN" sz="900" b="1">
                <a:solidFill>
                  <a:srgbClr val="000000"/>
                </a:solidFill>
              </a:endParaRPr>
            </a:p>
          </p:txBody>
        </p:sp>
        <p:sp>
          <p:nvSpPr>
            <p:cNvPr id="38958" name="Text Box 165"/>
            <p:cNvSpPr txBox="1">
              <a:spLocks noChangeArrowheads="1"/>
            </p:cNvSpPr>
            <p:nvPr/>
          </p:nvSpPr>
          <p:spPr bwMode="auto">
            <a:xfrm>
              <a:off x="2346" y="-440"/>
              <a:ext cx="87" cy="8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000" b="1">
                  <a:solidFill>
                    <a:srgbClr val="000000"/>
                  </a:solidFill>
                  <a:latin typeface="Times New Roman" panose="02020603050405020304" pitchFamily="18" charset="0"/>
                </a:rPr>
                <a:t>可研报告批复</a:t>
              </a:r>
              <a:endParaRPr lang="zh-CN" altLang="en-US" sz="1000" b="1">
                <a:solidFill>
                  <a:srgbClr val="000000"/>
                </a:solidFill>
                <a:latin typeface="Times New Roman" panose="02020603050405020304" pitchFamily="18" charset="0"/>
              </a:endParaRPr>
            </a:p>
          </p:txBody>
        </p:sp>
        <p:sp>
          <p:nvSpPr>
            <p:cNvPr id="38959" name="Text Box 166"/>
            <p:cNvSpPr txBox="1">
              <a:spLocks noChangeArrowheads="1"/>
            </p:cNvSpPr>
            <p:nvPr/>
          </p:nvSpPr>
          <p:spPr bwMode="auto">
            <a:xfrm>
              <a:off x="1477" y="-393"/>
              <a:ext cx="110" cy="7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000" b="1">
                  <a:solidFill>
                    <a:srgbClr val="000000"/>
                  </a:solidFill>
                  <a:latin typeface="Times New Roman" panose="02020603050405020304" pitchFamily="18" charset="0"/>
                </a:rPr>
                <a:t>项目建议书批复</a:t>
              </a:r>
              <a:endParaRPr lang="zh-CN" altLang="en-US" sz="1000" b="1">
                <a:solidFill>
                  <a:srgbClr val="000000"/>
                </a:solidFill>
                <a:latin typeface="Times New Roman" panose="02020603050405020304" pitchFamily="18" charset="0"/>
              </a:endParaRPr>
            </a:p>
          </p:txBody>
        </p:sp>
        <p:sp>
          <p:nvSpPr>
            <p:cNvPr id="38960" name="Text Box 168"/>
            <p:cNvSpPr txBox="1">
              <a:spLocks noChangeArrowheads="1"/>
            </p:cNvSpPr>
            <p:nvPr/>
          </p:nvSpPr>
          <p:spPr bwMode="auto">
            <a:xfrm>
              <a:off x="1173" y="337"/>
              <a:ext cx="401" cy="113"/>
            </a:xfrm>
            <a:prstGeom prst="rect">
              <a:avLst/>
            </a:prstGeom>
            <a:solidFill>
              <a:srgbClr val="FFFFFF"/>
            </a:solidFill>
            <a:ln w="9525">
              <a:solidFill>
                <a:schemeClr val="bg1"/>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en-US" altLang="zh-CN" sz="1000" b="1">
                  <a:solidFill>
                    <a:srgbClr val="000000"/>
                  </a:solidFill>
                  <a:latin typeface="Times New Roman" panose="02020603050405020304" pitchFamily="18" charset="0"/>
                </a:rPr>
                <a:t>     </a:t>
              </a:r>
              <a:r>
                <a:rPr lang="zh-CN" altLang="en-US" sz="1000" b="1">
                  <a:solidFill>
                    <a:srgbClr val="000000"/>
                  </a:solidFill>
                  <a:latin typeface="Times New Roman" panose="02020603050405020304" pitchFamily="18" charset="0"/>
                </a:rPr>
                <a:t>项目决策</a:t>
              </a:r>
              <a:endParaRPr lang="zh-CN" altLang="en-US" sz="1600" b="1">
                <a:solidFill>
                  <a:srgbClr val="000000"/>
                </a:solidFill>
              </a:endParaRPr>
            </a:p>
          </p:txBody>
        </p:sp>
        <p:sp>
          <p:nvSpPr>
            <p:cNvPr id="38961" name="Text Box 171"/>
            <p:cNvSpPr txBox="1">
              <a:spLocks noChangeArrowheads="1"/>
            </p:cNvSpPr>
            <p:nvPr/>
          </p:nvSpPr>
          <p:spPr bwMode="auto">
            <a:xfrm>
              <a:off x="1818" y="337"/>
              <a:ext cx="432" cy="123"/>
            </a:xfrm>
            <a:prstGeom prst="rect">
              <a:avLst/>
            </a:prstGeom>
            <a:solidFill>
              <a:srgbClr val="FFFFFF"/>
            </a:solidFill>
            <a:ln w="9525">
              <a:solidFill>
                <a:schemeClr val="bg1"/>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设计准备</a:t>
              </a:r>
              <a:endParaRPr lang="zh-CN" altLang="en-US" sz="1600" b="1">
                <a:solidFill>
                  <a:srgbClr val="000000"/>
                </a:solidFill>
              </a:endParaRPr>
            </a:p>
          </p:txBody>
        </p:sp>
        <p:sp>
          <p:nvSpPr>
            <p:cNvPr id="38962" name="Text Box 173"/>
            <p:cNvSpPr txBox="1">
              <a:spLocks noChangeArrowheads="1"/>
            </p:cNvSpPr>
            <p:nvPr/>
          </p:nvSpPr>
          <p:spPr bwMode="auto">
            <a:xfrm>
              <a:off x="3552" y="337"/>
              <a:ext cx="334"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000" b="1">
                  <a:solidFill>
                    <a:srgbClr val="000000"/>
                  </a:solidFill>
                  <a:latin typeface="Times New Roman" panose="02020603050405020304" pitchFamily="18" charset="0"/>
                </a:rPr>
                <a:t>施工</a:t>
              </a:r>
              <a:endParaRPr lang="zh-CN" altLang="en-US" sz="1600" b="1">
                <a:solidFill>
                  <a:srgbClr val="000000"/>
                </a:solidFill>
              </a:endParaRPr>
            </a:p>
          </p:txBody>
        </p:sp>
        <p:sp>
          <p:nvSpPr>
            <p:cNvPr id="38963" name="Text Box 174"/>
            <p:cNvSpPr txBox="1">
              <a:spLocks noChangeArrowheads="1"/>
            </p:cNvSpPr>
            <p:nvPr/>
          </p:nvSpPr>
          <p:spPr bwMode="auto">
            <a:xfrm>
              <a:off x="4195" y="337"/>
              <a:ext cx="412" cy="1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动用前准备</a:t>
              </a:r>
              <a:endParaRPr lang="zh-CN" altLang="en-US" sz="1600" b="1">
                <a:solidFill>
                  <a:srgbClr val="000000"/>
                </a:solidFill>
              </a:endParaRPr>
            </a:p>
          </p:txBody>
        </p:sp>
        <p:sp>
          <p:nvSpPr>
            <p:cNvPr id="38964" name="Text Box 177"/>
            <p:cNvSpPr txBox="1">
              <a:spLocks noChangeArrowheads="1"/>
            </p:cNvSpPr>
            <p:nvPr/>
          </p:nvSpPr>
          <p:spPr bwMode="auto">
            <a:xfrm>
              <a:off x="2984" y="1000"/>
              <a:ext cx="902" cy="2631"/>
            </a:xfrm>
            <a:prstGeom prst="rect">
              <a:avLst/>
            </a:prstGeom>
            <a:solidFill>
              <a:srgbClr val="FFFFFF"/>
            </a:solidFill>
            <a:ln w="9525">
              <a:solidFill>
                <a:schemeClr val="tx1"/>
              </a:solidFill>
              <a:miter lim="800000"/>
            </a:ln>
          </p:spPr>
          <p:txBody>
            <a:bodyPr lIns="18000" tIns="0" rIns="1800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rPr>
                <a:t>一、</a:t>
              </a:r>
              <a:r>
                <a:rPr lang="en-US" altLang="zh-CN" sz="1000" b="1">
                  <a:solidFill>
                    <a:srgbClr val="000000"/>
                  </a:solidFill>
                </a:rPr>
                <a:t>PPP+P&amp;D+B/EPC</a:t>
              </a:r>
              <a:r>
                <a:rPr lang="zh-CN" altLang="en-US" sz="1000" b="1">
                  <a:solidFill>
                    <a:srgbClr val="000000"/>
                  </a:solidFill>
                </a:rPr>
                <a:t>模式下，</a:t>
              </a:r>
              <a:r>
                <a:rPr lang="zh-CN" altLang="en-US" sz="1000" b="1">
                  <a:solidFill>
                    <a:srgbClr val="0070C0"/>
                  </a:solidFill>
                </a:rPr>
                <a:t>社会资本投资人确定投资组合</a:t>
              </a:r>
              <a:r>
                <a:rPr lang="zh-CN" altLang="en-US" sz="1000" b="1">
                  <a:solidFill>
                    <a:srgbClr val="000000"/>
                  </a:solidFill>
                </a:rPr>
                <a:t>、编制初步设计图、工程量清单与报价。（在</a:t>
              </a:r>
              <a:r>
                <a:rPr lang="en-US" altLang="zh-CN" sz="1000" b="1">
                  <a:solidFill>
                    <a:srgbClr val="000000"/>
                  </a:solidFill>
                </a:rPr>
                <a:t>PPP+GC</a:t>
              </a:r>
              <a:r>
                <a:rPr lang="zh-CN" altLang="en-US" sz="1000" b="1">
                  <a:solidFill>
                    <a:srgbClr val="000000"/>
                  </a:solidFill>
                </a:rPr>
                <a:t>模式下，由政府委托的设计方承担初步设计。）</a:t>
              </a:r>
              <a:endParaRPr lang="zh-CN" altLang="en-US" sz="1000" b="1">
                <a:solidFill>
                  <a:srgbClr val="000000"/>
                </a:solidFill>
              </a:endParaRPr>
            </a:p>
            <a:p>
              <a:pPr algn="just">
                <a:spcBef>
                  <a:spcPct val="50000"/>
                </a:spcBef>
              </a:pPr>
              <a:r>
                <a:rPr lang="zh-CN" altLang="en-US" sz="1000" b="1">
                  <a:solidFill>
                    <a:srgbClr val="000000"/>
                  </a:solidFill>
                </a:rPr>
                <a:t>二、按招标文件要求，进行其他评审科目的研究，形成成果</a:t>
              </a:r>
              <a:endParaRPr lang="zh-CN" altLang="en-US" sz="1000" b="1">
                <a:solidFill>
                  <a:srgbClr val="000000"/>
                </a:solidFill>
              </a:endParaRPr>
            </a:p>
            <a:p>
              <a:pPr algn="just">
                <a:spcBef>
                  <a:spcPct val="50000"/>
                </a:spcBef>
              </a:pPr>
              <a:r>
                <a:rPr lang="zh-CN" altLang="en-US" sz="1000" b="1">
                  <a:solidFill>
                    <a:srgbClr val="0070C0"/>
                  </a:solidFill>
                </a:rPr>
                <a:t>三、编制社会资本投资人参与项目投标的完整方案（相当于社会资本投资的可行性研究）</a:t>
              </a:r>
              <a:endParaRPr lang="zh-CN" altLang="en-US" sz="1000" b="1">
                <a:solidFill>
                  <a:srgbClr val="0070C0"/>
                </a:solidFill>
              </a:endParaRPr>
            </a:p>
            <a:p>
              <a:pPr algn="just">
                <a:spcBef>
                  <a:spcPct val="50000"/>
                </a:spcBef>
              </a:pPr>
              <a:r>
                <a:rPr lang="zh-CN" altLang="en-US" sz="1000" b="1">
                  <a:solidFill>
                    <a:srgbClr val="0070C0"/>
                  </a:solidFill>
                </a:rPr>
                <a:t>四、争取金融机构的融资承诺（相当于金融机构完成其项目可研报告）</a:t>
              </a:r>
              <a:endParaRPr lang="zh-CN" altLang="en-US" sz="1000" b="1">
                <a:solidFill>
                  <a:srgbClr val="0070C0"/>
                </a:solidFill>
              </a:endParaRPr>
            </a:p>
            <a:p>
              <a:pPr algn="just">
                <a:spcBef>
                  <a:spcPct val="50000"/>
                </a:spcBef>
              </a:pPr>
              <a:r>
                <a:rPr lang="zh-CN" altLang="en-US" sz="1000" b="1">
                  <a:solidFill>
                    <a:srgbClr val="000000"/>
                  </a:solidFill>
                </a:rPr>
                <a:t>五、</a:t>
              </a:r>
              <a:r>
                <a:rPr lang="en-US" altLang="zh-CN" sz="1000" b="1">
                  <a:solidFill>
                    <a:srgbClr val="000000"/>
                  </a:solidFill>
                </a:rPr>
                <a:t>P&amp;D+B/EPC+PPP</a:t>
              </a:r>
              <a:r>
                <a:rPr lang="zh-CN" altLang="en-US" sz="1000" b="1">
                  <a:solidFill>
                    <a:srgbClr val="000000"/>
                  </a:solidFill>
                </a:rPr>
                <a:t>投标、评标、中标、合同商签</a:t>
              </a:r>
              <a:endParaRPr lang="zh-CN" altLang="en-US" sz="1000" b="1">
                <a:solidFill>
                  <a:srgbClr val="000000"/>
                </a:solidFill>
              </a:endParaRPr>
            </a:p>
            <a:p>
              <a:pPr algn="just">
                <a:spcBef>
                  <a:spcPct val="50000"/>
                </a:spcBef>
              </a:pPr>
              <a:r>
                <a:rPr lang="zh-CN" altLang="en-US" sz="1000" b="1">
                  <a:solidFill>
                    <a:srgbClr val="0070C0"/>
                  </a:solidFill>
                </a:rPr>
                <a:t>六、签署各类高层协议（社会资本项目公司</a:t>
              </a:r>
              <a:r>
                <a:rPr lang="en-US" altLang="zh-CN" sz="1000" b="1">
                  <a:solidFill>
                    <a:srgbClr val="0070C0"/>
                  </a:solidFill>
                </a:rPr>
                <a:t>/PPP</a:t>
              </a:r>
              <a:r>
                <a:rPr lang="zh-CN" altLang="en-US" sz="1000" b="1">
                  <a:solidFill>
                    <a:srgbClr val="0070C0"/>
                  </a:solidFill>
                </a:rPr>
                <a:t>项目公司</a:t>
              </a:r>
              <a:r>
                <a:rPr lang="en-US" altLang="zh-CN" sz="1000" b="1">
                  <a:solidFill>
                    <a:srgbClr val="0070C0"/>
                  </a:solidFill>
                </a:rPr>
                <a:t>/</a:t>
              </a:r>
              <a:r>
                <a:rPr lang="zh-CN" altLang="en-US" sz="1000" b="1">
                  <a:solidFill>
                    <a:srgbClr val="0070C0"/>
                  </a:solidFill>
                </a:rPr>
                <a:t>特许经营权</a:t>
              </a:r>
              <a:r>
                <a:rPr lang="en-US" altLang="zh-CN" sz="1000" b="1">
                  <a:solidFill>
                    <a:srgbClr val="0070C0"/>
                  </a:solidFill>
                </a:rPr>
                <a:t>/</a:t>
              </a:r>
              <a:r>
                <a:rPr lang="zh-CN" altLang="en-US" sz="1000" b="1">
                  <a:solidFill>
                    <a:srgbClr val="0070C0"/>
                  </a:solidFill>
                </a:rPr>
                <a:t>政府购买服务）</a:t>
              </a:r>
              <a:endParaRPr lang="zh-CN" altLang="en-US" sz="1000" b="1">
                <a:solidFill>
                  <a:srgbClr val="0070C0"/>
                </a:solidFill>
              </a:endParaRPr>
            </a:p>
            <a:p>
              <a:pPr algn="just">
                <a:spcBef>
                  <a:spcPct val="50000"/>
                </a:spcBef>
              </a:pPr>
              <a:endParaRPr lang="en-US" altLang="zh-CN" sz="1000" b="1">
                <a:solidFill>
                  <a:srgbClr val="000000"/>
                </a:solidFill>
              </a:endParaRPr>
            </a:p>
          </p:txBody>
        </p:sp>
        <p:sp>
          <p:nvSpPr>
            <p:cNvPr id="38965" name="Text Box 197"/>
            <p:cNvSpPr txBox="1">
              <a:spLocks noChangeArrowheads="1"/>
            </p:cNvSpPr>
            <p:nvPr/>
          </p:nvSpPr>
          <p:spPr bwMode="auto">
            <a:xfrm>
              <a:off x="1012" y="-393"/>
              <a:ext cx="161" cy="9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提出项目投资概念</a:t>
              </a:r>
              <a:endParaRPr lang="zh-CN" altLang="en-US" sz="1600" b="1">
                <a:solidFill>
                  <a:srgbClr val="000000"/>
                </a:solidFill>
              </a:endParaRPr>
            </a:p>
          </p:txBody>
        </p:sp>
        <p:sp>
          <p:nvSpPr>
            <p:cNvPr id="38966" name="Text Box 198"/>
            <p:cNvSpPr txBox="1">
              <a:spLocks noChangeArrowheads="1"/>
            </p:cNvSpPr>
            <p:nvPr/>
          </p:nvSpPr>
          <p:spPr bwMode="auto">
            <a:xfrm>
              <a:off x="4614" y="-346"/>
              <a:ext cx="130" cy="6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43200" rIns="18000" bIns="36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竣工验 收</a:t>
              </a:r>
              <a:endParaRPr lang="zh-CN" altLang="en-US" sz="1600" b="1">
                <a:solidFill>
                  <a:srgbClr val="000000"/>
                </a:solidFill>
              </a:endParaRPr>
            </a:p>
          </p:txBody>
        </p:sp>
        <p:sp>
          <p:nvSpPr>
            <p:cNvPr id="38967" name="AutoShape 199"/>
            <p:cNvSpPr/>
            <p:nvPr/>
          </p:nvSpPr>
          <p:spPr bwMode="auto">
            <a:xfrm rot="-5400000">
              <a:off x="1711" y="423"/>
              <a:ext cx="154" cy="291"/>
            </a:xfrm>
            <a:prstGeom prst="leftBrace">
              <a:avLst>
                <a:gd name="adj1" fmla="val 37740"/>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rot="10800000"/>
            <a:lstStyle/>
            <a:p>
              <a:endParaRPr lang="zh-CN" altLang="zh-CN">
                <a:solidFill>
                  <a:srgbClr val="000000"/>
                </a:solidFill>
              </a:endParaRPr>
            </a:p>
          </p:txBody>
        </p:sp>
        <p:sp>
          <p:nvSpPr>
            <p:cNvPr id="38968" name="AutoShape 201"/>
            <p:cNvSpPr/>
            <p:nvPr/>
          </p:nvSpPr>
          <p:spPr bwMode="auto">
            <a:xfrm rot="-5400000">
              <a:off x="2263" y="438"/>
              <a:ext cx="144" cy="251"/>
            </a:xfrm>
            <a:prstGeom prst="leftBrace">
              <a:avLst>
                <a:gd name="adj1" fmla="val 35071"/>
                <a:gd name="adj2" fmla="val 56116"/>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rot="10800000"/>
            <a:lstStyle/>
            <a:p>
              <a:endParaRPr lang="zh-CN" altLang="zh-CN">
                <a:solidFill>
                  <a:srgbClr val="000000"/>
                </a:solidFill>
              </a:endParaRPr>
            </a:p>
          </p:txBody>
        </p:sp>
        <p:sp>
          <p:nvSpPr>
            <p:cNvPr id="38969" name="Text Box 202"/>
            <p:cNvSpPr txBox="1">
              <a:spLocks noChangeArrowheads="1"/>
            </p:cNvSpPr>
            <p:nvPr/>
          </p:nvSpPr>
          <p:spPr bwMode="auto">
            <a:xfrm>
              <a:off x="1667" y="796"/>
              <a:ext cx="266" cy="1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3600" rIns="3600" bIns="36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800" b="1">
                  <a:solidFill>
                    <a:srgbClr val="000000"/>
                  </a:solidFill>
                  <a:latin typeface="Times New Roman" panose="02020603050405020304" pitchFamily="18" charset="0"/>
                </a:rPr>
                <a:t>工艺设计</a:t>
              </a:r>
              <a:endParaRPr lang="zh-CN" altLang="en-US" sz="800" b="1">
                <a:solidFill>
                  <a:srgbClr val="000000"/>
                </a:solidFill>
              </a:endParaRPr>
            </a:p>
          </p:txBody>
        </p:sp>
        <p:sp>
          <p:nvSpPr>
            <p:cNvPr id="38970" name="Text Box 203"/>
            <p:cNvSpPr txBox="1">
              <a:spLocks noChangeArrowheads="1"/>
            </p:cNvSpPr>
            <p:nvPr/>
          </p:nvSpPr>
          <p:spPr bwMode="auto">
            <a:xfrm>
              <a:off x="1643" y="684"/>
              <a:ext cx="291" cy="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3600" rIns="3600" bIns="36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en-US" altLang="zh-CN" sz="800" b="1">
                  <a:solidFill>
                    <a:srgbClr val="000000"/>
                  </a:solidFill>
                  <a:latin typeface="Times New Roman" panose="02020603050405020304" pitchFamily="18" charset="0"/>
                </a:rPr>
                <a:t>  </a:t>
              </a:r>
              <a:r>
                <a:rPr lang="zh-CN" altLang="en-US" sz="800" b="1">
                  <a:solidFill>
                    <a:srgbClr val="000000"/>
                  </a:solidFill>
                  <a:latin typeface="Times New Roman" panose="02020603050405020304" pitchFamily="18" charset="0"/>
                </a:rPr>
                <a:t>功能论证</a:t>
              </a:r>
              <a:endParaRPr lang="zh-CN" altLang="en-US" sz="800" b="1">
                <a:solidFill>
                  <a:srgbClr val="000000"/>
                </a:solidFill>
              </a:endParaRPr>
            </a:p>
          </p:txBody>
        </p:sp>
        <p:sp>
          <p:nvSpPr>
            <p:cNvPr id="38971" name="Text Box 204"/>
            <p:cNvSpPr txBox="1">
              <a:spLocks noChangeArrowheads="1"/>
            </p:cNvSpPr>
            <p:nvPr/>
          </p:nvSpPr>
          <p:spPr bwMode="auto">
            <a:xfrm>
              <a:off x="2649" y="337"/>
              <a:ext cx="670" cy="177"/>
            </a:xfrm>
            <a:prstGeom prst="rect">
              <a:avLst/>
            </a:prstGeom>
            <a:solidFill>
              <a:srgbClr val="FFFFFF"/>
            </a:solidFill>
            <a:ln w="9525">
              <a:solidFill>
                <a:schemeClr val="bg1"/>
              </a:solidFill>
              <a:miter lim="800000"/>
            </a:ln>
          </p:spPr>
          <p:txBody>
            <a:bodyPr lIns="3600" tIns="3600" rIns="3600" bIns="36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900" b="1">
                  <a:solidFill>
                    <a:srgbClr val="000000"/>
                  </a:solidFill>
                  <a:latin typeface="Times New Roman" panose="02020603050405020304" pitchFamily="18" charset="0"/>
                </a:rPr>
                <a:t>工程设计与计划</a:t>
              </a:r>
              <a:endParaRPr lang="zh-CN" altLang="en-US" sz="1600" b="1">
                <a:solidFill>
                  <a:srgbClr val="000000"/>
                </a:solidFill>
              </a:endParaRPr>
            </a:p>
          </p:txBody>
        </p:sp>
        <p:sp>
          <p:nvSpPr>
            <p:cNvPr id="38972" name="Text Box 213"/>
            <p:cNvSpPr txBox="1">
              <a:spLocks noChangeArrowheads="1"/>
            </p:cNvSpPr>
            <p:nvPr/>
          </p:nvSpPr>
          <p:spPr bwMode="auto">
            <a:xfrm>
              <a:off x="887" y="-1069"/>
              <a:ext cx="4384" cy="419"/>
            </a:xfrm>
            <a:prstGeom prst="rect">
              <a:avLst/>
            </a:prstGeom>
            <a:solidFill>
              <a:srgbClr val="FFFFFF"/>
            </a:solidFill>
            <a:ln w="9525">
              <a:solidFill>
                <a:schemeClr val="bg1"/>
              </a:solidFill>
              <a:miter lim="800000"/>
            </a:ln>
          </p:spPr>
          <p:txBody>
            <a:bodyPr lIns="18000" tIns="43200" rIns="18000" bIns="36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ts val="1300"/>
                </a:lnSpc>
                <a:spcBef>
                  <a:spcPct val="50000"/>
                </a:spcBef>
              </a:pPr>
              <a:r>
                <a:rPr lang="en-US" altLang="zh-CN" sz="2400" b="1" dirty="0">
                  <a:solidFill>
                    <a:srgbClr val="000000"/>
                  </a:solidFill>
                  <a:latin typeface="Calibri" panose="020F0502020204030204" charset="0"/>
                </a:rPr>
                <a:t>8</a:t>
              </a:r>
              <a:r>
                <a:rPr lang="zh-CN" altLang="en-US" sz="2400" b="1" dirty="0">
                  <a:solidFill>
                    <a:srgbClr val="000000"/>
                  </a:solidFill>
                  <a:latin typeface="Calibri" panose="020F0502020204030204" charset="0"/>
                </a:rPr>
                <a:t>、</a:t>
              </a:r>
              <a:r>
                <a:rPr lang="en-US" altLang="zh-CN" sz="2400" b="1" dirty="0">
                  <a:solidFill>
                    <a:srgbClr val="000000"/>
                  </a:solidFill>
                  <a:latin typeface="Calibri" panose="020F0502020204030204" charset="0"/>
                </a:rPr>
                <a:t>PPP+P&amp;D+B/EPC</a:t>
              </a:r>
              <a:r>
                <a:rPr lang="zh-CN" altLang="en-US" sz="2400" b="1" dirty="0">
                  <a:solidFill>
                    <a:srgbClr val="000000"/>
                  </a:solidFill>
                  <a:latin typeface="Calibri" panose="020F0502020204030204" charset="0"/>
                </a:rPr>
                <a:t>模式下的工程建设项目的全过程管理</a:t>
              </a:r>
              <a:endParaRPr lang="en-US" altLang="zh-CN" sz="2400" b="1" dirty="0">
                <a:solidFill>
                  <a:srgbClr val="000000"/>
                </a:solidFill>
                <a:latin typeface="Calibri" panose="020F0502020204030204" charset="0"/>
              </a:endParaRPr>
            </a:p>
            <a:p>
              <a:pPr algn="ctr">
                <a:lnSpc>
                  <a:spcPts val="1300"/>
                </a:lnSpc>
                <a:spcBef>
                  <a:spcPct val="50000"/>
                </a:spcBef>
              </a:pPr>
              <a:r>
                <a:rPr lang="zh-CN" altLang="en-US" sz="2400" b="1" dirty="0">
                  <a:solidFill>
                    <a:srgbClr val="000000"/>
                  </a:solidFill>
                  <a:latin typeface="Calibri" panose="020F0502020204030204" charset="0"/>
                </a:rPr>
                <a:t>（蓝字所示为</a:t>
              </a:r>
              <a:r>
                <a:rPr lang="en-US" altLang="zh-CN" sz="2400" b="1" dirty="0">
                  <a:solidFill>
                    <a:srgbClr val="000000"/>
                  </a:solidFill>
                  <a:latin typeface="Calibri" panose="020F0502020204030204" charset="0"/>
                </a:rPr>
                <a:t>PPP</a:t>
              </a:r>
              <a:r>
                <a:rPr lang="zh-CN" altLang="en-US" sz="2400" b="1" dirty="0">
                  <a:solidFill>
                    <a:srgbClr val="000000"/>
                  </a:solidFill>
                  <a:latin typeface="Calibri" panose="020F0502020204030204" charset="0"/>
                </a:rPr>
                <a:t>类项目财政部</a:t>
              </a:r>
              <a:r>
                <a:rPr lang="zh-CN" altLang="en-US" sz="2400" b="1" dirty="0" smtClean="0">
                  <a:solidFill>
                    <a:srgbClr val="000000"/>
                  </a:solidFill>
                  <a:latin typeface="Calibri" panose="020F0502020204030204" charset="0"/>
                </a:rPr>
                <a:t>界定的</a:t>
              </a:r>
              <a:r>
                <a:rPr lang="zh-CN" altLang="en-US" sz="2400" b="1" dirty="0">
                  <a:solidFill>
                    <a:srgbClr val="000000"/>
                  </a:solidFill>
                  <a:latin typeface="Calibri" panose="020F0502020204030204" charset="0"/>
                </a:rPr>
                <a:t>特别管理安排）</a:t>
              </a:r>
              <a:endParaRPr lang="zh-CN" altLang="en-US" sz="2400" b="1" dirty="0">
                <a:solidFill>
                  <a:srgbClr val="000000"/>
                </a:solidFill>
                <a:latin typeface="Calibri" panose="020F0502020204030204" charset="0"/>
              </a:endParaRPr>
            </a:p>
          </p:txBody>
        </p:sp>
        <p:sp>
          <p:nvSpPr>
            <p:cNvPr id="38973" name="Text Box 214"/>
            <p:cNvSpPr txBox="1">
              <a:spLocks noChangeArrowheads="1"/>
            </p:cNvSpPr>
            <p:nvPr/>
          </p:nvSpPr>
          <p:spPr bwMode="auto">
            <a:xfrm>
              <a:off x="4645" y="337"/>
              <a:ext cx="377" cy="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900" b="1">
                  <a:solidFill>
                    <a:srgbClr val="000000"/>
                  </a:solidFill>
                </a:rPr>
                <a:t>   </a:t>
              </a:r>
              <a:r>
                <a:rPr lang="zh-CN" altLang="en-US" sz="900" b="1">
                  <a:solidFill>
                    <a:srgbClr val="000000"/>
                  </a:solidFill>
                </a:rPr>
                <a:t>维护与运行</a:t>
              </a:r>
              <a:endParaRPr lang="zh-CN" altLang="en-US" sz="900" b="1">
                <a:solidFill>
                  <a:srgbClr val="000000"/>
                </a:solidFill>
              </a:endParaRPr>
            </a:p>
          </p:txBody>
        </p:sp>
      </p:grpSp>
      <p:sp>
        <p:nvSpPr>
          <p:cNvPr id="38915" name="Text Box 198"/>
          <p:cNvSpPr txBox="1">
            <a:spLocks noChangeArrowheads="1"/>
          </p:cNvSpPr>
          <p:nvPr/>
        </p:nvSpPr>
        <p:spPr bwMode="auto">
          <a:xfrm>
            <a:off x="8305800" y="1130300"/>
            <a:ext cx="214313" cy="1030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43200" rIns="18000" bIns="36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特许经营期结束</a:t>
            </a:r>
            <a:endParaRPr lang="zh-CN" altLang="en-US" sz="1600" b="1">
              <a:solidFill>
                <a:srgbClr val="000000"/>
              </a:solidFill>
            </a:endParaRPr>
          </a:p>
        </p:txBody>
      </p:sp>
      <p:sp>
        <p:nvSpPr>
          <p:cNvPr id="38916" name="AutoShape 201"/>
          <p:cNvSpPr/>
          <p:nvPr/>
        </p:nvSpPr>
        <p:spPr bwMode="auto">
          <a:xfrm rot="-5400000">
            <a:off x="2373313" y="2093913"/>
            <a:ext cx="127000" cy="527050"/>
          </a:xfrm>
          <a:prstGeom prst="leftBrace">
            <a:avLst>
              <a:gd name="adj1" fmla="val 58177"/>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vert="eaVert"/>
          <a:lstStyle/>
          <a:p>
            <a:endParaRPr lang="zh-CN" altLang="zh-CN">
              <a:solidFill>
                <a:srgbClr val="000000"/>
              </a:solidFill>
            </a:endParaRPr>
          </a:p>
        </p:txBody>
      </p:sp>
      <p:sp>
        <p:nvSpPr>
          <p:cNvPr id="38917" name="Text Box 162"/>
          <p:cNvSpPr txBox="1">
            <a:spLocks noChangeArrowheads="1"/>
          </p:cNvSpPr>
          <p:nvPr/>
        </p:nvSpPr>
        <p:spPr bwMode="auto">
          <a:xfrm>
            <a:off x="2716213" y="2500313"/>
            <a:ext cx="427037"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0" rIns="360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800" b="1">
                <a:solidFill>
                  <a:srgbClr val="000000"/>
                </a:solidFill>
                <a:latin typeface="Times New Roman" panose="02020603050405020304" pitchFamily="18" charset="0"/>
              </a:rPr>
              <a:t>评估决策</a:t>
            </a:r>
            <a:endParaRPr lang="zh-CN" altLang="en-US" sz="800" b="1">
              <a:solidFill>
                <a:srgbClr val="000000"/>
              </a:solidFill>
            </a:endParaRPr>
          </a:p>
        </p:txBody>
      </p:sp>
      <p:sp>
        <p:nvSpPr>
          <p:cNvPr id="38918" name="AutoShape 201"/>
          <p:cNvSpPr/>
          <p:nvPr/>
        </p:nvSpPr>
        <p:spPr bwMode="auto">
          <a:xfrm rot="-5400000">
            <a:off x="3636169" y="1807369"/>
            <a:ext cx="155575" cy="1093787"/>
          </a:xfrm>
          <a:prstGeom prst="leftBrace">
            <a:avLst>
              <a:gd name="adj1" fmla="val 37106"/>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vert="eaVert"/>
          <a:lstStyle/>
          <a:p>
            <a:endParaRPr lang="zh-CN" altLang="zh-CN">
              <a:solidFill>
                <a:srgbClr val="000000"/>
              </a:solidFill>
            </a:endParaRPr>
          </a:p>
        </p:txBody>
      </p:sp>
      <p:sp>
        <p:nvSpPr>
          <p:cNvPr id="38919" name="AutoShape 201"/>
          <p:cNvSpPr/>
          <p:nvPr/>
        </p:nvSpPr>
        <p:spPr bwMode="auto">
          <a:xfrm rot="-5400000">
            <a:off x="4629944" y="1902619"/>
            <a:ext cx="144463" cy="892175"/>
          </a:xfrm>
          <a:prstGeom prst="leftBrace">
            <a:avLst>
              <a:gd name="adj1" fmla="val 52780"/>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vert="eaVert"/>
          <a:lstStyle/>
          <a:p>
            <a:endParaRPr lang="zh-CN" altLang="zh-CN">
              <a:solidFill>
                <a:srgbClr val="000000"/>
              </a:solidFill>
            </a:endParaRPr>
          </a:p>
        </p:txBody>
      </p:sp>
      <p:sp>
        <p:nvSpPr>
          <p:cNvPr id="38920" name="Text Box 168"/>
          <p:cNvSpPr txBox="1">
            <a:spLocks noChangeArrowheads="1"/>
          </p:cNvSpPr>
          <p:nvPr/>
        </p:nvSpPr>
        <p:spPr bwMode="auto">
          <a:xfrm>
            <a:off x="395288" y="2924175"/>
            <a:ext cx="1458912" cy="3478213"/>
          </a:xfrm>
          <a:prstGeom prst="rect">
            <a:avLst/>
          </a:prstGeom>
          <a:solidFill>
            <a:srgbClr val="FFFFFF"/>
          </a:solidFill>
          <a:ln w="9525">
            <a:solidFill>
              <a:schemeClr val="tx1"/>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70C0"/>
                </a:solidFill>
              </a:rPr>
              <a:t>一、政府确定</a:t>
            </a:r>
            <a:r>
              <a:rPr lang="en-US" altLang="zh-CN" sz="1000" b="1">
                <a:solidFill>
                  <a:srgbClr val="0070C0"/>
                </a:solidFill>
              </a:rPr>
              <a:t>PPP</a:t>
            </a:r>
            <a:r>
              <a:rPr lang="zh-CN" altLang="en-US" sz="1000" b="1">
                <a:solidFill>
                  <a:srgbClr val="0070C0"/>
                </a:solidFill>
              </a:rPr>
              <a:t>项目实施组织方式</a:t>
            </a:r>
            <a:r>
              <a:rPr lang="en-US" altLang="zh-CN" sz="1000" b="1">
                <a:solidFill>
                  <a:srgbClr val="0070C0"/>
                </a:solidFill>
              </a:rPr>
              <a:t>/</a:t>
            </a:r>
            <a:r>
              <a:rPr lang="zh-CN" altLang="en-US" sz="1000" b="1">
                <a:solidFill>
                  <a:srgbClr val="0070C0"/>
                </a:solidFill>
              </a:rPr>
              <a:t>实施单位（应有多部门协调机制）</a:t>
            </a:r>
            <a:endParaRPr lang="zh-CN" altLang="en-US" sz="1000" b="1">
              <a:solidFill>
                <a:srgbClr val="0070C0"/>
              </a:solidFill>
            </a:endParaRPr>
          </a:p>
          <a:p>
            <a:pPr algn="just">
              <a:spcBef>
                <a:spcPct val="50000"/>
              </a:spcBef>
            </a:pPr>
            <a:r>
              <a:rPr lang="zh-CN" altLang="en-US" sz="1000" b="1">
                <a:solidFill>
                  <a:srgbClr val="0070C0"/>
                </a:solidFill>
              </a:rPr>
              <a:t>二、政府确定项目发起方式：</a:t>
            </a:r>
            <a:endParaRPr lang="zh-CN" altLang="en-US" sz="1000" b="1">
              <a:solidFill>
                <a:srgbClr val="0070C0"/>
              </a:solidFill>
            </a:endParaRPr>
          </a:p>
          <a:p>
            <a:pPr algn="just">
              <a:spcBef>
                <a:spcPct val="50000"/>
              </a:spcBef>
            </a:pPr>
            <a:r>
              <a:rPr lang="en-US" altLang="zh-CN" sz="1000" b="1">
                <a:solidFill>
                  <a:srgbClr val="0070C0"/>
                </a:solidFill>
              </a:rPr>
              <a:t>1</a:t>
            </a:r>
            <a:r>
              <a:rPr lang="zh-CN" altLang="en-US" sz="1000" b="1">
                <a:solidFill>
                  <a:srgbClr val="0070C0"/>
                </a:solidFill>
              </a:rPr>
              <a:t>、政府（或国投公司、专营公司）发起，为主要发起方式 。</a:t>
            </a:r>
            <a:endParaRPr lang="zh-CN" altLang="en-US" sz="1000" b="1">
              <a:solidFill>
                <a:srgbClr val="0070C0"/>
              </a:solidFill>
            </a:endParaRPr>
          </a:p>
          <a:p>
            <a:pPr algn="just">
              <a:spcBef>
                <a:spcPct val="50000"/>
              </a:spcBef>
            </a:pPr>
            <a:r>
              <a:rPr lang="en-US" altLang="zh-CN" sz="1000" b="1">
                <a:solidFill>
                  <a:srgbClr val="0070C0"/>
                </a:solidFill>
              </a:rPr>
              <a:t>2</a:t>
            </a:r>
            <a:r>
              <a:rPr lang="zh-CN" altLang="en-US" sz="1000" b="1">
                <a:solidFill>
                  <a:srgbClr val="0070C0"/>
                </a:solidFill>
              </a:rPr>
              <a:t>、社会资本投资人主动发起（</a:t>
            </a:r>
            <a:r>
              <a:rPr lang="en-US" altLang="zh-CN" sz="1000" b="1">
                <a:solidFill>
                  <a:srgbClr val="0070C0"/>
                </a:solidFill>
              </a:rPr>
              <a:t>PFI</a:t>
            </a:r>
            <a:r>
              <a:rPr lang="zh-CN" altLang="en-US" sz="1000" b="1">
                <a:solidFill>
                  <a:srgbClr val="0070C0"/>
                </a:solidFill>
              </a:rPr>
              <a:t>方式）</a:t>
            </a:r>
            <a:endParaRPr lang="zh-CN" altLang="en-US" sz="1000" b="1">
              <a:solidFill>
                <a:srgbClr val="0070C0"/>
              </a:solidFill>
            </a:endParaRPr>
          </a:p>
          <a:p>
            <a:pPr algn="just">
              <a:spcBef>
                <a:spcPct val="50000"/>
              </a:spcBef>
            </a:pPr>
            <a:r>
              <a:rPr lang="zh-CN" altLang="en-US" sz="1000" b="1">
                <a:solidFill>
                  <a:srgbClr val="000000"/>
                </a:solidFill>
              </a:rPr>
              <a:t>三、实施单位提出“项目投资概念”经政府与专营公司核准，或从已有的“预备项目库”办理出库</a:t>
            </a:r>
            <a:endParaRPr lang="zh-CN" altLang="en-US" sz="1000" b="1">
              <a:solidFill>
                <a:srgbClr val="000000"/>
              </a:solidFill>
            </a:endParaRPr>
          </a:p>
          <a:p>
            <a:pPr algn="just">
              <a:spcBef>
                <a:spcPct val="50000"/>
              </a:spcBef>
            </a:pPr>
            <a:r>
              <a:rPr lang="zh-CN" altLang="en-US" sz="1000" b="1">
                <a:solidFill>
                  <a:srgbClr val="000000"/>
                </a:solidFill>
              </a:rPr>
              <a:t>四、实施单位需提出</a:t>
            </a:r>
            <a:r>
              <a:rPr lang="en-US" altLang="zh-CN" sz="1000" b="1">
                <a:solidFill>
                  <a:srgbClr val="000000"/>
                </a:solidFill>
              </a:rPr>
              <a:t>PPP</a:t>
            </a:r>
            <a:r>
              <a:rPr lang="zh-CN" altLang="en-US" sz="1000" b="1">
                <a:solidFill>
                  <a:srgbClr val="000000"/>
                </a:solidFill>
              </a:rPr>
              <a:t>融资及项目建设管理模式基本构想</a:t>
            </a:r>
            <a:endParaRPr lang="zh-CN" altLang="en-US" sz="1000" b="1">
              <a:solidFill>
                <a:srgbClr val="000000"/>
              </a:solidFill>
            </a:endParaRPr>
          </a:p>
          <a:p>
            <a:pPr algn="just">
              <a:spcBef>
                <a:spcPct val="50000"/>
              </a:spcBef>
            </a:pPr>
            <a:r>
              <a:rPr lang="zh-CN" altLang="en-US" sz="1000" b="1">
                <a:solidFill>
                  <a:srgbClr val="000000"/>
                </a:solidFill>
              </a:rPr>
              <a:t>五、实施单位组织或委托编制项目建议书</a:t>
            </a:r>
            <a:endParaRPr lang="zh-CN" altLang="en-US" sz="1000" b="1">
              <a:solidFill>
                <a:srgbClr val="000000"/>
              </a:solidFill>
            </a:endParaRPr>
          </a:p>
        </p:txBody>
      </p:sp>
      <p:sp>
        <p:nvSpPr>
          <p:cNvPr id="38921" name="Text Box 168"/>
          <p:cNvSpPr txBox="1">
            <a:spLocks noChangeArrowheads="1"/>
          </p:cNvSpPr>
          <p:nvPr/>
        </p:nvSpPr>
        <p:spPr bwMode="auto">
          <a:xfrm>
            <a:off x="1911350" y="2924175"/>
            <a:ext cx="1212850" cy="3457575"/>
          </a:xfrm>
          <a:prstGeom prst="rect">
            <a:avLst/>
          </a:prstGeom>
          <a:solidFill>
            <a:srgbClr val="FFFFFF"/>
          </a:solidFill>
          <a:ln w="9525">
            <a:solidFill>
              <a:schemeClr val="tx1"/>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rPr>
              <a:t>一、政府投资主管部门审批项目建议书</a:t>
            </a:r>
            <a:endParaRPr lang="zh-CN" altLang="en-US" sz="1000" b="1">
              <a:solidFill>
                <a:srgbClr val="000000"/>
              </a:solidFill>
            </a:endParaRPr>
          </a:p>
          <a:p>
            <a:pPr algn="just">
              <a:spcBef>
                <a:spcPct val="50000"/>
              </a:spcBef>
            </a:pPr>
            <a:r>
              <a:rPr lang="zh-CN" altLang="en-US" sz="1000" b="1">
                <a:solidFill>
                  <a:srgbClr val="0070C0"/>
                </a:solidFill>
              </a:rPr>
              <a:t>二、政府财政主管部门进行融资识别</a:t>
            </a:r>
            <a:r>
              <a:rPr lang="en-US" altLang="zh-CN" sz="1000" b="1">
                <a:solidFill>
                  <a:srgbClr val="0070C0"/>
                </a:solidFill>
              </a:rPr>
              <a:t>+</a:t>
            </a:r>
            <a:r>
              <a:rPr lang="zh-CN" altLang="en-US" sz="1000" b="1">
                <a:solidFill>
                  <a:srgbClr val="0070C0"/>
                </a:solidFill>
              </a:rPr>
              <a:t>“物有所值”初步评价</a:t>
            </a:r>
            <a:r>
              <a:rPr lang="en-US" altLang="zh-CN" sz="1000" b="1">
                <a:solidFill>
                  <a:srgbClr val="0070C0"/>
                </a:solidFill>
              </a:rPr>
              <a:t>+</a:t>
            </a:r>
            <a:r>
              <a:rPr lang="zh-CN" altLang="en-US" sz="1000" b="1">
                <a:solidFill>
                  <a:srgbClr val="0070C0"/>
                </a:solidFill>
              </a:rPr>
              <a:t>“财政承受能力”论证</a:t>
            </a:r>
            <a:endParaRPr lang="zh-CN" altLang="en-US" sz="1000" b="1">
              <a:solidFill>
                <a:srgbClr val="0070C0"/>
              </a:solidFill>
            </a:endParaRPr>
          </a:p>
          <a:p>
            <a:pPr algn="just">
              <a:spcBef>
                <a:spcPct val="50000"/>
              </a:spcBef>
            </a:pPr>
            <a:r>
              <a:rPr lang="zh-CN" altLang="en-US" sz="1000" b="1">
                <a:solidFill>
                  <a:srgbClr val="000000"/>
                </a:solidFill>
              </a:rPr>
              <a:t>三、政府国土主管部门办理建设用地规划及土地划拨</a:t>
            </a:r>
            <a:endParaRPr lang="zh-CN" altLang="en-US" sz="1000" b="1">
              <a:solidFill>
                <a:srgbClr val="000000"/>
              </a:solidFill>
            </a:endParaRPr>
          </a:p>
          <a:p>
            <a:pPr algn="just">
              <a:spcBef>
                <a:spcPct val="50000"/>
              </a:spcBef>
            </a:pPr>
            <a:r>
              <a:rPr lang="zh-CN" altLang="en-US" sz="1000" b="1">
                <a:solidFill>
                  <a:srgbClr val="000000"/>
                </a:solidFill>
              </a:rPr>
              <a:t>四、政府建设主管部门提供建设规划条件（规划意见书或修建性详规）</a:t>
            </a:r>
            <a:endParaRPr lang="zh-CN" altLang="en-US" sz="1000" b="1">
              <a:solidFill>
                <a:srgbClr val="000000"/>
              </a:solidFill>
            </a:endParaRPr>
          </a:p>
          <a:p>
            <a:pPr algn="just">
              <a:spcBef>
                <a:spcPct val="50000"/>
              </a:spcBef>
            </a:pPr>
            <a:r>
              <a:rPr lang="zh-CN" altLang="en-US" sz="1000" b="1">
                <a:solidFill>
                  <a:srgbClr val="000000"/>
                </a:solidFill>
              </a:rPr>
              <a:t>五、政府或专营公司提出项目最低功能需求及方案设计任务书</a:t>
            </a:r>
            <a:endParaRPr lang="zh-CN" altLang="en-US" sz="1000" b="1">
              <a:solidFill>
                <a:srgbClr val="000000"/>
              </a:solidFill>
            </a:endParaRPr>
          </a:p>
          <a:p>
            <a:pPr algn="just">
              <a:spcBef>
                <a:spcPct val="50000"/>
              </a:spcBef>
            </a:pPr>
            <a:r>
              <a:rPr lang="zh-CN" altLang="en-US" sz="1000" b="1">
                <a:solidFill>
                  <a:srgbClr val="000000"/>
                </a:solidFill>
              </a:rPr>
              <a:t>六、项目实施单位组织方案设计（工程方案）招标</a:t>
            </a:r>
            <a:endParaRPr lang="zh-CN" altLang="en-US" sz="1000" b="1">
              <a:solidFill>
                <a:srgbClr val="000000"/>
              </a:solidFill>
            </a:endParaRPr>
          </a:p>
        </p:txBody>
      </p:sp>
      <p:sp>
        <p:nvSpPr>
          <p:cNvPr id="38922" name="Text Box 168"/>
          <p:cNvSpPr txBox="1">
            <a:spLocks noChangeArrowheads="1"/>
          </p:cNvSpPr>
          <p:nvPr/>
        </p:nvSpPr>
        <p:spPr bwMode="auto">
          <a:xfrm>
            <a:off x="3178175" y="2924175"/>
            <a:ext cx="936625" cy="3479800"/>
          </a:xfrm>
          <a:prstGeom prst="rect">
            <a:avLst/>
          </a:prstGeom>
          <a:solidFill>
            <a:srgbClr val="FFFFFF"/>
          </a:solidFill>
          <a:ln w="9525">
            <a:solidFill>
              <a:schemeClr val="tx1"/>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rPr>
              <a:t>一、政府或专营公司审定项目工艺设计</a:t>
            </a:r>
            <a:endParaRPr lang="zh-CN" altLang="en-US" sz="1000" b="1">
              <a:solidFill>
                <a:srgbClr val="000000"/>
              </a:solidFill>
            </a:endParaRPr>
          </a:p>
          <a:p>
            <a:pPr algn="just">
              <a:spcBef>
                <a:spcPct val="50000"/>
              </a:spcBef>
            </a:pPr>
            <a:r>
              <a:rPr lang="zh-CN" altLang="en-US" sz="1000" b="1">
                <a:solidFill>
                  <a:srgbClr val="000000"/>
                </a:solidFill>
              </a:rPr>
              <a:t>二、政府建设主管部门审定方案设计或工程方案</a:t>
            </a:r>
            <a:endParaRPr lang="zh-CN" altLang="en-US" sz="1000" b="1">
              <a:solidFill>
                <a:srgbClr val="000000"/>
              </a:solidFill>
            </a:endParaRPr>
          </a:p>
          <a:p>
            <a:pPr algn="just">
              <a:spcBef>
                <a:spcPct val="50000"/>
              </a:spcBef>
            </a:pPr>
            <a:r>
              <a:rPr lang="zh-CN" altLang="en-US" sz="1000" b="1">
                <a:solidFill>
                  <a:srgbClr val="0070C0"/>
                </a:solidFill>
              </a:rPr>
              <a:t>三、政府财政主管部门完备债务登记及财政预算手续</a:t>
            </a:r>
            <a:endParaRPr lang="zh-CN" altLang="en-US" sz="1000" b="1">
              <a:solidFill>
                <a:srgbClr val="0070C0"/>
              </a:solidFill>
            </a:endParaRPr>
          </a:p>
          <a:p>
            <a:pPr algn="just">
              <a:spcBef>
                <a:spcPct val="50000"/>
              </a:spcBef>
            </a:pPr>
            <a:r>
              <a:rPr lang="zh-CN" altLang="en-US" sz="1000" b="1">
                <a:solidFill>
                  <a:srgbClr val="000000"/>
                </a:solidFill>
              </a:rPr>
              <a:t>四、政府投资主管部门审批项目可行性研究报告</a:t>
            </a:r>
            <a:endParaRPr lang="zh-CN" altLang="en-US" sz="1000" b="1">
              <a:solidFill>
                <a:srgbClr val="000000"/>
              </a:solidFill>
            </a:endParaRPr>
          </a:p>
          <a:p>
            <a:pPr algn="just">
              <a:spcBef>
                <a:spcPct val="50000"/>
              </a:spcBef>
            </a:pPr>
            <a:r>
              <a:rPr lang="zh-CN" altLang="en-US" sz="1000" b="1">
                <a:solidFill>
                  <a:srgbClr val="0070C0"/>
                </a:solidFill>
              </a:rPr>
              <a:t>五、实施单位报政府协调主管部门提出合作投资人招标采购要求</a:t>
            </a:r>
            <a:endParaRPr lang="zh-CN" altLang="en-US" sz="1000" b="1">
              <a:solidFill>
                <a:srgbClr val="0070C0"/>
              </a:solidFill>
            </a:endParaRPr>
          </a:p>
        </p:txBody>
      </p:sp>
      <p:sp>
        <p:nvSpPr>
          <p:cNvPr id="38923" name="Text Box 173"/>
          <p:cNvSpPr txBox="1">
            <a:spLocks noChangeArrowheads="1"/>
          </p:cNvSpPr>
          <p:nvPr/>
        </p:nvSpPr>
        <p:spPr bwMode="auto">
          <a:xfrm>
            <a:off x="5943600" y="2924175"/>
            <a:ext cx="914400" cy="3479800"/>
          </a:xfrm>
          <a:prstGeom prst="rect">
            <a:avLst/>
          </a:prstGeom>
          <a:solidFill>
            <a:srgbClr val="FFFFFF"/>
          </a:solidFill>
          <a:ln w="9525">
            <a:solidFill>
              <a:schemeClr val="tx1"/>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rPr>
              <a:t>一、</a:t>
            </a:r>
            <a:r>
              <a:rPr lang="en-US" altLang="zh-CN" sz="1000" b="1">
                <a:solidFill>
                  <a:srgbClr val="000000"/>
                </a:solidFill>
              </a:rPr>
              <a:t>PPP+EPC</a:t>
            </a:r>
            <a:r>
              <a:rPr lang="zh-CN" altLang="en-US" sz="1000" b="1">
                <a:solidFill>
                  <a:srgbClr val="000000"/>
                </a:solidFill>
              </a:rPr>
              <a:t>或</a:t>
            </a:r>
            <a:r>
              <a:rPr lang="en-US" altLang="zh-CN" sz="1000" b="1">
                <a:solidFill>
                  <a:srgbClr val="000000"/>
                </a:solidFill>
              </a:rPr>
              <a:t>P&amp;D+B</a:t>
            </a:r>
            <a:r>
              <a:rPr lang="zh-CN" altLang="en-US" sz="1000" b="1">
                <a:solidFill>
                  <a:srgbClr val="000000"/>
                </a:solidFill>
              </a:rPr>
              <a:t>模式下，由特许经营权人编制施工图设计。（在</a:t>
            </a:r>
            <a:r>
              <a:rPr lang="en-US" altLang="zh-CN" sz="1000" b="1">
                <a:solidFill>
                  <a:srgbClr val="000000"/>
                </a:solidFill>
              </a:rPr>
              <a:t>PPP+GC</a:t>
            </a:r>
            <a:r>
              <a:rPr lang="zh-CN" altLang="en-US" sz="1000" b="1">
                <a:solidFill>
                  <a:srgbClr val="000000"/>
                </a:solidFill>
              </a:rPr>
              <a:t>模式下，由业主委托的设计方继续承担施工图设计）</a:t>
            </a:r>
            <a:endParaRPr lang="zh-CN" altLang="en-US" sz="1000" b="1">
              <a:solidFill>
                <a:srgbClr val="000000"/>
              </a:solidFill>
            </a:endParaRPr>
          </a:p>
          <a:p>
            <a:pPr algn="just">
              <a:spcBef>
                <a:spcPct val="50000"/>
              </a:spcBef>
            </a:pPr>
            <a:r>
              <a:rPr lang="zh-CN" altLang="en-US" sz="1000" b="1">
                <a:solidFill>
                  <a:srgbClr val="000000"/>
                </a:solidFill>
              </a:rPr>
              <a:t>二、编制项目预控计划</a:t>
            </a:r>
            <a:endParaRPr lang="zh-CN" altLang="en-US" sz="1000" b="1">
              <a:solidFill>
                <a:srgbClr val="000000"/>
              </a:solidFill>
            </a:endParaRPr>
          </a:p>
          <a:p>
            <a:pPr algn="just">
              <a:spcBef>
                <a:spcPct val="50000"/>
              </a:spcBef>
            </a:pPr>
            <a:r>
              <a:rPr lang="zh-CN" altLang="en-US" sz="1000" b="1">
                <a:solidFill>
                  <a:srgbClr val="000000"/>
                </a:solidFill>
              </a:rPr>
              <a:t>三、报批各类计划及标准</a:t>
            </a:r>
            <a:endParaRPr lang="zh-CN" altLang="en-US" sz="1000" b="1">
              <a:solidFill>
                <a:srgbClr val="000000"/>
              </a:solidFill>
            </a:endParaRPr>
          </a:p>
          <a:p>
            <a:pPr algn="just">
              <a:spcBef>
                <a:spcPct val="50000"/>
              </a:spcBef>
            </a:pPr>
            <a:r>
              <a:rPr lang="zh-CN" altLang="en-US" sz="1000" b="1">
                <a:solidFill>
                  <a:srgbClr val="000000"/>
                </a:solidFill>
              </a:rPr>
              <a:t>四、采购及签署主要施工承包合同</a:t>
            </a:r>
            <a:endParaRPr lang="zh-CN" altLang="en-US" sz="1000" b="1">
              <a:solidFill>
                <a:srgbClr val="000000"/>
              </a:solidFill>
            </a:endParaRPr>
          </a:p>
          <a:p>
            <a:pPr algn="just">
              <a:spcBef>
                <a:spcPct val="50000"/>
              </a:spcBef>
            </a:pPr>
            <a:r>
              <a:rPr lang="zh-CN" altLang="en-US" sz="1000" b="1">
                <a:solidFill>
                  <a:srgbClr val="0070C0"/>
                </a:solidFill>
              </a:rPr>
              <a:t>五、签署各类融资合同</a:t>
            </a:r>
            <a:endParaRPr lang="zh-CN" altLang="en-US" sz="1000" b="1">
              <a:solidFill>
                <a:srgbClr val="0070C0"/>
              </a:solidFill>
            </a:endParaRPr>
          </a:p>
          <a:p>
            <a:pPr algn="just">
              <a:spcBef>
                <a:spcPct val="50000"/>
              </a:spcBef>
            </a:pPr>
            <a:r>
              <a:rPr lang="zh-CN" altLang="en-US" sz="1000" b="1">
                <a:solidFill>
                  <a:srgbClr val="000000"/>
                </a:solidFill>
              </a:rPr>
              <a:t>六、开工</a:t>
            </a:r>
            <a:endParaRPr lang="en-US" altLang="zh-CN" sz="1000" b="1">
              <a:solidFill>
                <a:srgbClr val="000000"/>
              </a:solidFill>
            </a:endParaRPr>
          </a:p>
          <a:p>
            <a:pPr algn="just">
              <a:spcBef>
                <a:spcPct val="50000"/>
              </a:spcBef>
            </a:pPr>
            <a:endParaRPr lang="zh-CN" altLang="en-US" sz="1000" b="1">
              <a:solidFill>
                <a:srgbClr val="000000"/>
              </a:solidFill>
            </a:endParaRPr>
          </a:p>
        </p:txBody>
      </p:sp>
      <p:sp>
        <p:nvSpPr>
          <p:cNvPr id="38924" name="Text Box 173"/>
          <p:cNvSpPr txBox="1">
            <a:spLocks noChangeArrowheads="1"/>
          </p:cNvSpPr>
          <p:nvPr/>
        </p:nvSpPr>
        <p:spPr bwMode="auto">
          <a:xfrm>
            <a:off x="6934200" y="2924175"/>
            <a:ext cx="871538" cy="3457575"/>
          </a:xfrm>
          <a:prstGeom prst="rect">
            <a:avLst/>
          </a:prstGeom>
          <a:solidFill>
            <a:srgbClr val="FFFFFF"/>
          </a:solidFill>
          <a:ln w="9525">
            <a:solidFill>
              <a:schemeClr val="tx1"/>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rPr>
              <a:t>一、签署各类各项专业分包合同</a:t>
            </a:r>
            <a:endParaRPr lang="zh-CN" altLang="en-US" sz="1000" b="1">
              <a:solidFill>
                <a:srgbClr val="000000"/>
              </a:solidFill>
            </a:endParaRPr>
          </a:p>
          <a:p>
            <a:pPr algn="just">
              <a:spcBef>
                <a:spcPct val="50000"/>
              </a:spcBef>
            </a:pPr>
            <a:r>
              <a:rPr lang="zh-CN" altLang="en-US" sz="1000" b="1">
                <a:solidFill>
                  <a:srgbClr val="000000"/>
                </a:solidFill>
              </a:rPr>
              <a:t>二、正常施工与阶段性或专业性工程验收</a:t>
            </a:r>
            <a:endParaRPr lang="zh-CN" altLang="en-US" sz="1000" b="1">
              <a:solidFill>
                <a:srgbClr val="000000"/>
              </a:solidFill>
            </a:endParaRPr>
          </a:p>
          <a:p>
            <a:pPr algn="just">
              <a:spcBef>
                <a:spcPct val="50000"/>
              </a:spcBef>
            </a:pPr>
            <a:r>
              <a:rPr lang="zh-CN" altLang="en-US" sz="1000" b="1">
                <a:solidFill>
                  <a:srgbClr val="000000"/>
                </a:solidFill>
              </a:rPr>
              <a:t>三、工艺处理设备订货、到货、安装、调试、试运行</a:t>
            </a:r>
            <a:endParaRPr lang="en-US" altLang="zh-CN" sz="1000" b="1">
              <a:solidFill>
                <a:srgbClr val="000000"/>
              </a:solidFill>
            </a:endParaRPr>
          </a:p>
          <a:p>
            <a:pPr algn="just">
              <a:spcBef>
                <a:spcPct val="50000"/>
              </a:spcBef>
            </a:pPr>
            <a:r>
              <a:rPr lang="zh-CN" altLang="en-US" sz="1000" b="1">
                <a:solidFill>
                  <a:srgbClr val="0070C0"/>
                </a:solidFill>
              </a:rPr>
              <a:t>四、融资到账，分期对外支付</a:t>
            </a:r>
            <a:endParaRPr lang="zh-CN" altLang="en-US" sz="1000" b="1">
              <a:solidFill>
                <a:srgbClr val="0070C0"/>
              </a:solidFill>
            </a:endParaRPr>
          </a:p>
          <a:p>
            <a:pPr algn="just">
              <a:spcBef>
                <a:spcPct val="50000"/>
              </a:spcBef>
            </a:pPr>
            <a:r>
              <a:rPr lang="zh-CN" altLang="en-US" sz="1000" b="1">
                <a:solidFill>
                  <a:srgbClr val="000000"/>
                </a:solidFill>
              </a:rPr>
              <a:t>五、项目竣工验收（核验）</a:t>
            </a:r>
            <a:endParaRPr lang="en-US" altLang="zh-CN" sz="1000" b="1">
              <a:solidFill>
                <a:srgbClr val="000000"/>
              </a:solidFill>
            </a:endParaRPr>
          </a:p>
          <a:p>
            <a:pPr algn="just">
              <a:spcBef>
                <a:spcPct val="50000"/>
              </a:spcBef>
            </a:pPr>
            <a:r>
              <a:rPr lang="zh-CN" altLang="en-US" sz="1000" b="1">
                <a:solidFill>
                  <a:srgbClr val="000000"/>
                </a:solidFill>
              </a:rPr>
              <a:t>六、项目投入使用</a:t>
            </a:r>
            <a:endParaRPr lang="zh-CN" altLang="en-US" sz="1000" b="1">
              <a:solidFill>
                <a:srgbClr val="000000"/>
              </a:solidFill>
            </a:endParaRPr>
          </a:p>
        </p:txBody>
      </p:sp>
      <p:sp>
        <p:nvSpPr>
          <p:cNvPr id="38925" name="Text Box 173"/>
          <p:cNvSpPr txBox="1">
            <a:spLocks noChangeArrowheads="1"/>
          </p:cNvSpPr>
          <p:nvPr/>
        </p:nvSpPr>
        <p:spPr bwMode="auto">
          <a:xfrm>
            <a:off x="7848600" y="2924175"/>
            <a:ext cx="935038" cy="3457575"/>
          </a:xfrm>
          <a:prstGeom prst="rect">
            <a:avLst/>
          </a:prstGeom>
          <a:solidFill>
            <a:srgbClr val="FFFFFF"/>
          </a:solidFill>
          <a:ln w="9525">
            <a:solidFill>
              <a:schemeClr val="tx1"/>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70C0"/>
                </a:solidFill>
              </a:rPr>
              <a:t>一、特许经营权人进行项目运行</a:t>
            </a:r>
            <a:endParaRPr lang="zh-CN" altLang="en-US" sz="1000" b="1">
              <a:solidFill>
                <a:srgbClr val="0070C0"/>
              </a:solidFill>
            </a:endParaRPr>
          </a:p>
          <a:p>
            <a:pPr algn="just">
              <a:spcBef>
                <a:spcPct val="50000"/>
              </a:spcBef>
            </a:pPr>
            <a:r>
              <a:rPr lang="zh-CN" altLang="en-US" sz="1000" b="1">
                <a:solidFill>
                  <a:srgbClr val="000000"/>
                </a:solidFill>
              </a:rPr>
              <a:t>二、缺陷责任期内的保修</a:t>
            </a:r>
            <a:endParaRPr lang="zh-CN" altLang="en-US" sz="1000" b="1">
              <a:solidFill>
                <a:srgbClr val="000000"/>
              </a:solidFill>
            </a:endParaRPr>
          </a:p>
          <a:p>
            <a:pPr algn="just">
              <a:spcBef>
                <a:spcPct val="50000"/>
              </a:spcBef>
            </a:pPr>
            <a:r>
              <a:rPr lang="zh-CN" altLang="en-US" sz="1000" b="1">
                <a:solidFill>
                  <a:srgbClr val="0070C0"/>
                </a:solidFill>
              </a:rPr>
              <a:t>三、经营收费</a:t>
            </a:r>
            <a:endParaRPr lang="zh-CN" altLang="en-US" sz="1000" b="1">
              <a:solidFill>
                <a:srgbClr val="0070C0"/>
              </a:solidFill>
            </a:endParaRPr>
          </a:p>
          <a:p>
            <a:pPr algn="just">
              <a:spcBef>
                <a:spcPct val="50000"/>
              </a:spcBef>
            </a:pPr>
            <a:r>
              <a:rPr lang="zh-CN" altLang="en-US" sz="1000" b="1">
                <a:solidFill>
                  <a:srgbClr val="0070C0"/>
                </a:solidFill>
              </a:rPr>
              <a:t>四、维护与运行管理</a:t>
            </a:r>
            <a:endParaRPr lang="zh-CN" altLang="en-US" sz="1000" b="1">
              <a:solidFill>
                <a:srgbClr val="0070C0"/>
              </a:solidFill>
            </a:endParaRPr>
          </a:p>
          <a:p>
            <a:pPr algn="just">
              <a:spcBef>
                <a:spcPct val="50000"/>
              </a:spcBef>
            </a:pPr>
            <a:r>
              <a:rPr lang="zh-CN" altLang="en-US" sz="1000" b="1">
                <a:solidFill>
                  <a:srgbClr val="0070C0"/>
                </a:solidFill>
              </a:rPr>
              <a:t>五、政府及专营公司监管</a:t>
            </a:r>
            <a:endParaRPr lang="zh-CN" altLang="en-US" sz="1000" b="1">
              <a:solidFill>
                <a:srgbClr val="0070C0"/>
              </a:solidFill>
            </a:endParaRPr>
          </a:p>
          <a:p>
            <a:pPr algn="just">
              <a:spcBef>
                <a:spcPct val="50000"/>
              </a:spcBef>
            </a:pPr>
            <a:r>
              <a:rPr lang="zh-CN" altLang="en-US" sz="1000" b="1">
                <a:solidFill>
                  <a:srgbClr val="0070C0"/>
                </a:solidFill>
              </a:rPr>
              <a:t>六、特许经营到期、进行技术测试、必要时整改</a:t>
            </a:r>
            <a:endParaRPr lang="en-US" altLang="zh-CN" sz="1000" b="1">
              <a:solidFill>
                <a:srgbClr val="0070C0"/>
              </a:solidFill>
            </a:endParaRPr>
          </a:p>
          <a:p>
            <a:pPr algn="just">
              <a:spcBef>
                <a:spcPct val="50000"/>
              </a:spcBef>
            </a:pPr>
            <a:r>
              <a:rPr lang="zh-CN" altLang="en-US" sz="1000" b="1">
                <a:solidFill>
                  <a:srgbClr val="0070C0"/>
                </a:solidFill>
              </a:rPr>
              <a:t>七、将项目设施移交政府或指定单位</a:t>
            </a:r>
            <a:endParaRPr lang="en-US" altLang="zh-CN" sz="1000" b="1">
              <a:solidFill>
                <a:srgbClr val="0070C0"/>
              </a:solidFill>
            </a:endParaRPr>
          </a:p>
          <a:p>
            <a:pPr algn="just">
              <a:spcBef>
                <a:spcPct val="50000"/>
              </a:spcBef>
            </a:pPr>
            <a:r>
              <a:rPr lang="zh-CN" altLang="en-US" sz="1000" b="1">
                <a:solidFill>
                  <a:srgbClr val="000000"/>
                </a:solidFill>
              </a:rPr>
              <a:t>八、后评价</a:t>
            </a:r>
            <a:endParaRPr lang="zh-CN" altLang="en-US" sz="1000" b="1">
              <a:solidFill>
                <a:srgbClr val="000000"/>
              </a:solidFill>
            </a:endParaRPr>
          </a:p>
        </p:txBody>
      </p:sp>
      <p:sp>
        <p:nvSpPr>
          <p:cNvPr id="38926" name="Text Box 173"/>
          <p:cNvSpPr txBox="1">
            <a:spLocks noChangeArrowheads="1"/>
          </p:cNvSpPr>
          <p:nvPr/>
        </p:nvSpPr>
        <p:spPr bwMode="auto">
          <a:xfrm>
            <a:off x="3425825" y="2500313"/>
            <a:ext cx="503238" cy="142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800" b="1">
                <a:solidFill>
                  <a:srgbClr val="000000"/>
                </a:solidFill>
              </a:rPr>
              <a:t>初步设计</a:t>
            </a:r>
            <a:endParaRPr lang="zh-CN" altLang="en-US" sz="800" b="1">
              <a:solidFill>
                <a:srgbClr val="000000"/>
              </a:solidFill>
            </a:endParaRPr>
          </a:p>
        </p:txBody>
      </p:sp>
      <p:sp>
        <p:nvSpPr>
          <p:cNvPr id="38927" name="Text Box 173"/>
          <p:cNvSpPr txBox="1">
            <a:spLocks noChangeArrowheads="1"/>
          </p:cNvSpPr>
          <p:nvPr/>
        </p:nvSpPr>
        <p:spPr bwMode="auto">
          <a:xfrm>
            <a:off x="4497388" y="2500313"/>
            <a:ext cx="574675" cy="142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800" b="1">
                <a:solidFill>
                  <a:srgbClr val="000000"/>
                </a:solidFill>
              </a:rPr>
              <a:t>施工图设计</a:t>
            </a:r>
            <a:endParaRPr lang="zh-CN" altLang="en-US" sz="800" b="1">
              <a:solidFill>
                <a:srgbClr val="000000"/>
              </a:solidFill>
            </a:endParaRPr>
          </a:p>
        </p:txBody>
      </p:sp>
      <p:cxnSp>
        <p:nvCxnSpPr>
          <p:cNvPr id="92" name="直接连接符 91"/>
          <p:cNvCxnSpPr/>
          <p:nvPr/>
        </p:nvCxnSpPr>
        <p:spPr>
          <a:xfrm>
            <a:off x="801688" y="2286000"/>
            <a:ext cx="346075" cy="627063"/>
          </a:xfrm>
          <a:prstGeom prst="line">
            <a:avLst/>
          </a:prstGeom>
        </p:spPr>
        <p:style>
          <a:lnRef idx="1">
            <a:schemeClr val="dk1"/>
          </a:lnRef>
          <a:fillRef idx="0">
            <a:schemeClr val="dk1"/>
          </a:fillRef>
          <a:effectRef idx="0">
            <a:schemeClr val="dk1"/>
          </a:effectRef>
          <a:fontRef idx="minor">
            <a:schemeClr val="tx1"/>
          </a:fontRef>
        </p:style>
      </p:cxnSp>
      <p:sp>
        <p:nvSpPr>
          <p:cNvPr id="93" name="矩形 92"/>
          <p:cNvSpPr/>
          <p:nvPr/>
        </p:nvSpPr>
        <p:spPr>
          <a:xfrm>
            <a:off x="755650" y="2230438"/>
            <a:ext cx="46038" cy="460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CN" altLang="en-US">
              <a:solidFill>
                <a:prstClr val="white"/>
              </a:solidFill>
            </a:endParaRPr>
          </a:p>
        </p:txBody>
      </p:sp>
      <p:sp>
        <p:nvSpPr>
          <p:cNvPr id="97" name="矩形 96"/>
          <p:cNvSpPr/>
          <p:nvPr/>
        </p:nvSpPr>
        <p:spPr>
          <a:xfrm>
            <a:off x="1619250" y="2230438"/>
            <a:ext cx="46038" cy="460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CN" altLang="en-US">
              <a:solidFill>
                <a:prstClr val="white"/>
              </a:solidFill>
            </a:endParaRPr>
          </a:p>
        </p:txBody>
      </p:sp>
      <p:sp>
        <p:nvSpPr>
          <p:cNvPr id="98" name="矩形 97"/>
          <p:cNvSpPr/>
          <p:nvPr/>
        </p:nvSpPr>
        <p:spPr>
          <a:xfrm>
            <a:off x="3132138" y="2230438"/>
            <a:ext cx="46037" cy="460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CN" altLang="en-US">
              <a:solidFill>
                <a:prstClr val="white"/>
              </a:solidFill>
            </a:endParaRPr>
          </a:p>
        </p:txBody>
      </p:sp>
      <p:sp>
        <p:nvSpPr>
          <p:cNvPr id="99" name="矩形 98"/>
          <p:cNvSpPr/>
          <p:nvPr/>
        </p:nvSpPr>
        <p:spPr>
          <a:xfrm flipV="1">
            <a:off x="3643313" y="2239963"/>
            <a:ext cx="46037" cy="460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CN" altLang="en-US">
              <a:solidFill>
                <a:prstClr val="white"/>
              </a:solidFill>
            </a:endParaRPr>
          </a:p>
        </p:txBody>
      </p:sp>
      <p:sp>
        <p:nvSpPr>
          <p:cNvPr id="100" name="矩形 99"/>
          <p:cNvSpPr/>
          <p:nvPr/>
        </p:nvSpPr>
        <p:spPr>
          <a:xfrm flipV="1">
            <a:off x="4714875" y="2239963"/>
            <a:ext cx="46038" cy="460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CN" altLang="en-US">
              <a:solidFill>
                <a:prstClr val="white"/>
              </a:solidFill>
            </a:endParaRPr>
          </a:p>
        </p:txBody>
      </p:sp>
      <p:sp>
        <p:nvSpPr>
          <p:cNvPr id="101" name="矩形 100"/>
          <p:cNvSpPr/>
          <p:nvPr/>
        </p:nvSpPr>
        <p:spPr>
          <a:xfrm flipH="1" flipV="1">
            <a:off x="5651500" y="2230438"/>
            <a:ext cx="46038" cy="460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CN" altLang="en-US">
              <a:solidFill>
                <a:prstClr val="white"/>
              </a:solidFill>
            </a:endParaRPr>
          </a:p>
        </p:txBody>
      </p:sp>
      <p:sp>
        <p:nvSpPr>
          <p:cNvPr id="103" name="矩形 102"/>
          <p:cNvSpPr/>
          <p:nvPr/>
        </p:nvSpPr>
        <p:spPr>
          <a:xfrm flipV="1">
            <a:off x="7858125" y="2239963"/>
            <a:ext cx="46038" cy="460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CN" altLang="en-US">
              <a:solidFill>
                <a:prstClr val="white"/>
              </a:solidFill>
            </a:endParaRPr>
          </a:p>
        </p:txBody>
      </p:sp>
      <p:cxnSp>
        <p:nvCxnSpPr>
          <p:cNvPr id="38936" name="直接箭头连接符 104"/>
          <p:cNvCxnSpPr>
            <a:cxnSpLocks noChangeShapeType="1"/>
          </p:cNvCxnSpPr>
          <p:nvPr/>
        </p:nvCxnSpPr>
        <p:spPr bwMode="auto">
          <a:xfrm>
            <a:off x="831850" y="2286000"/>
            <a:ext cx="7489825" cy="0"/>
          </a:xfrm>
          <a:prstGeom prst="straightConnector1">
            <a:avLst/>
          </a:prstGeom>
          <a:noFill/>
          <a:ln w="9525" algn="ctr">
            <a:solidFill>
              <a:srgbClr val="000000"/>
            </a:solidFill>
            <a:round/>
            <a:tailEnd type="arrow" w="med" len="med"/>
          </a:ln>
          <a:extLst>
            <a:ext uri="{909E8E84-426E-40DD-AFC4-6F175D3DCCD1}">
              <a14:hiddenFill xmlns:a14="http://schemas.microsoft.com/office/drawing/2010/main">
                <a:noFill/>
              </a14:hiddenFill>
            </a:ext>
          </a:extLst>
        </p:spPr>
      </p:cxnSp>
      <p:cxnSp>
        <p:nvCxnSpPr>
          <p:cNvPr id="107" name="直接连接符 106"/>
          <p:cNvCxnSpPr/>
          <p:nvPr/>
        </p:nvCxnSpPr>
        <p:spPr>
          <a:xfrm>
            <a:off x="1619250" y="2252663"/>
            <a:ext cx="865188" cy="671512"/>
          </a:xfrm>
          <a:prstGeom prst="line">
            <a:avLst/>
          </a:prstGeom>
        </p:spPr>
        <p:style>
          <a:lnRef idx="1">
            <a:schemeClr val="dk1"/>
          </a:lnRef>
          <a:fillRef idx="0">
            <a:schemeClr val="dk1"/>
          </a:fillRef>
          <a:effectRef idx="0">
            <a:schemeClr val="dk1"/>
          </a:effectRef>
          <a:fontRef idx="minor">
            <a:schemeClr val="tx1"/>
          </a:fontRef>
        </p:style>
      </p:cxnSp>
      <p:cxnSp>
        <p:nvCxnSpPr>
          <p:cNvPr id="109" name="直接连接符 108"/>
          <p:cNvCxnSpPr/>
          <p:nvPr/>
        </p:nvCxnSpPr>
        <p:spPr>
          <a:xfrm>
            <a:off x="3167063" y="2293938"/>
            <a:ext cx="396875" cy="630237"/>
          </a:xfrm>
          <a:prstGeom prst="line">
            <a:avLst/>
          </a:prstGeom>
        </p:spPr>
        <p:style>
          <a:lnRef idx="1">
            <a:schemeClr val="dk1"/>
          </a:lnRef>
          <a:fillRef idx="0">
            <a:schemeClr val="dk1"/>
          </a:fillRef>
          <a:effectRef idx="0">
            <a:schemeClr val="dk1"/>
          </a:effectRef>
          <a:fontRef idx="minor">
            <a:schemeClr val="tx1"/>
          </a:fontRef>
        </p:style>
      </p:cxnSp>
      <p:cxnSp>
        <p:nvCxnSpPr>
          <p:cNvPr id="111" name="直接连接符 110"/>
          <p:cNvCxnSpPr>
            <a:stCxn id="99" idx="1"/>
            <a:endCxn id="38964" idx="0"/>
          </p:cNvCxnSpPr>
          <p:nvPr/>
        </p:nvCxnSpPr>
        <p:spPr>
          <a:xfrm>
            <a:off x="3643313" y="2262188"/>
            <a:ext cx="1390650" cy="661987"/>
          </a:xfrm>
          <a:prstGeom prst="line">
            <a:avLst/>
          </a:prstGeom>
        </p:spPr>
        <p:style>
          <a:lnRef idx="1">
            <a:schemeClr val="dk1"/>
          </a:lnRef>
          <a:fillRef idx="0">
            <a:schemeClr val="dk1"/>
          </a:fillRef>
          <a:effectRef idx="0">
            <a:schemeClr val="dk1"/>
          </a:effectRef>
          <a:fontRef idx="minor">
            <a:schemeClr val="tx1"/>
          </a:fontRef>
        </p:style>
      </p:cxnSp>
      <p:cxnSp>
        <p:nvCxnSpPr>
          <p:cNvPr id="113" name="直接连接符 112"/>
          <p:cNvCxnSpPr>
            <a:stCxn id="100" idx="0"/>
            <a:endCxn id="38923" idx="0"/>
          </p:cNvCxnSpPr>
          <p:nvPr/>
        </p:nvCxnSpPr>
        <p:spPr>
          <a:xfrm>
            <a:off x="4738688" y="2286000"/>
            <a:ext cx="1662112" cy="638175"/>
          </a:xfrm>
          <a:prstGeom prst="line">
            <a:avLst/>
          </a:prstGeom>
        </p:spPr>
        <p:style>
          <a:lnRef idx="1">
            <a:schemeClr val="dk1"/>
          </a:lnRef>
          <a:fillRef idx="0">
            <a:schemeClr val="dk1"/>
          </a:fillRef>
          <a:effectRef idx="0">
            <a:schemeClr val="dk1"/>
          </a:effectRef>
          <a:fontRef idx="minor">
            <a:schemeClr val="tx1"/>
          </a:fontRef>
        </p:style>
      </p:cxnSp>
      <p:cxnSp>
        <p:nvCxnSpPr>
          <p:cNvPr id="115" name="直接连接符 114"/>
          <p:cNvCxnSpPr>
            <a:stCxn id="101" idx="0"/>
            <a:endCxn id="38924" idx="0"/>
          </p:cNvCxnSpPr>
          <p:nvPr/>
        </p:nvCxnSpPr>
        <p:spPr>
          <a:xfrm rot="16200000" flipH="1">
            <a:off x="6199188" y="1752600"/>
            <a:ext cx="647700" cy="1695450"/>
          </a:xfrm>
          <a:prstGeom prst="line">
            <a:avLst/>
          </a:prstGeom>
        </p:spPr>
        <p:style>
          <a:lnRef idx="1">
            <a:schemeClr val="dk1"/>
          </a:lnRef>
          <a:fillRef idx="0">
            <a:schemeClr val="dk1"/>
          </a:fillRef>
          <a:effectRef idx="0">
            <a:schemeClr val="dk1"/>
          </a:effectRef>
          <a:fontRef idx="minor">
            <a:schemeClr val="tx1"/>
          </a:fontRef>
        </p:style>
      </p:cxnSp>
      <p:cxnSp>
        <p:nvCxnSpPr>
          <p:cNvPr id="117" name="直接连接符 116"/>
          <p:cNvCxnSpPr>
            <a:endCxn id="38924" idx="0"/>
          </p:cNvCxnSpPr>
          <p:nvPr/>
        </p:nvCxnSpPr>
        <p:spPr>
          <a:xfrm>
            <a:off x="6881813" y="2286000"/>
            <a:ext cx="488950" cy="638175"/>
          </a:xfrm>
          <a:prstGeom prst="line">
            <a:avLst/>
          </a:prstGeom>
        </p:spPr>
        <p:style>
          <a:lnRef idx="1">
            <a:schemeClr val="dk1"/>
          </a:lnRef>
          <a:fillRef idx="0">
            <a:schemeClr val="dk1"/>
          </a:fillRef>
          <a:effectRef idx="0">
            <a:schemeClr val="dk1"/>
          </a:effectRef>
          <a:fontRef idx="minor">
            <a:schemeClr val="tx1"/>
          </a:fontRef>
        </p:style>
      </p:cxnSp>
      <p:cxnSp>
        <p:nvCxnSpPr>
          <p:cNvPr id="124" name="直接连接符 123"/>
          <p:cNvCxnSpPr>
            <a:stCxn id="103" idx="0"/>
            <a:endCxn id="38925" idx="0"/>
          </p:cNvCxnSpPr>
          <p:nvPr/>
        </p:nvCxnSpPr>
        <p:spPr>
          <a:xfrm>
            <a:off x="7881938" y="2286000"/>
            <a:ext cx="433387" cy="638175"/>
          </a:xfrm>
          <a:prstGeom prst="line">
            <a:avLst/>
          </a:prstGeom>
        </p:spPr>
        <p:style>
          <a:lnRef idx="1">
            <a:schemeClr val="dk1"/>
          </a:lnRef>
          <a:fillRef idx="0">
            <a:schemeClr val="dk1"/>
          </a:fillRef>
          <a:effectRef idx="0">
            <a:schemeClr val="dk1"/>
          </a:effectRef>
          <a:fontRef idx="minor">
            <a:schemeClr val="tx1"/>
          </a:fontRef>
        </p:style>
      </p:cxnSp>
      <p:sp>
        <p:nvSpPr>
          <p:cNvPr id="38944" name="Line 192"/>
          <p:cNvSpPr>
            <a:spLocks noChangeShapeType="1"/>
          </p:cNvSpPr>
          <p:nvPr/>
        </p:nvSpPr>
        <p:spPr bwMode="auto">
          <a:xfrm>
            <a:off x="5153025" y="1130300"/>
            <a:ext cx="0" cy="151288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45" name="Line 192"/>
          <p:cNvSpPr>
            <a:spLocks noChangeShapeType="1"/>
          </p:cNvSpPr>
          <p:nvPr/>
        </p:nvSpPr>
        <p:spPr bwMode="auto">
          <a:xfrm>
            <a:off x="3167063" y="1065213"/>
            <a:ext cx="0" cy="1525587"/>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46" name="Line 192"/>
          <p:cNvSpPr>
            <a:spLocks noChangeShapeType="1"/>
          </p:cNvSpPr>
          <p:nvPr/>
        </p:nvSpPr>
        <p:spPr bwMode="auto">
          <a:xfrm>
            <a:off x="1619250" y="1125538"/>
            <a:ext cx="0" cy="1525587"/>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47" name="Line 192"/>
          <p:cNvSpPr>
            <a:spLocks noChangeShapeType="1"/>
          </p:cNvSpPr>
          <p:nvPr/>
        </p:nvSpPr>
        <p:spPr bwMode="auto">
          <a:xfrm>
            <a:off x="785813" y="1143000"/>
            <a:ext cx="0" cy="152558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cxnSp>
        <p:nvCxnSpPr>
          <p:cNvPr id="154" name="直接连接符 153"/>
          <p:cNvCxnSpPr/>
          <p:nvPr/>
        </p:nvCxnSpPr>
        <p:spPr>
          <a:xfrm>
            <a:off x="6310313" y="1157288"/>
            <a:ext cx="0" cy="1511300"/>
          </a:xfrm>
          <a:prstGeom prst="line">
            <a:avLst/>
          </a:prstGeom>
        </p:spPr>
        <p:style>
          <a:lnRef idx="1">
            <a:schemeClr val="dk1"/>
          </a:lnRef>
          <a:fillRef idx="0">
            <a:schemeClr val="dk1"/>
          </a:fillRef>
          <a:effectRef idx="0">
            <a:schemeClr val="dk1"/>
          </a:effectRef>
          <a:fontRef idx="minor">
            <a:schemeClr val="tx1"/>
          </a:fontRef>
        </p:style>
      </p:cxnSp>
      <p:cxnSp>
        <p:nvCxnSpPr>
          <p:cNvPr id="157" name="直接连接符 156"/>
          <p:cNvCxnSpPr/>
          <p:nvPr/>
        </p:nvCxnSpPr>
        <p:spPr>
          <a:xfrm rot="5400000">
            <a:off x="6601619" y="1843881"/>
            <a:ext cx="1428750" cy="1588"/>
          </a:xfrm>
          <a:prstGeom prst="line">
            <a:avLst/>
          </a:prstGeom>
        </p:spPr>
        <p:style>
          <a:lnRef idx="1">
            <a:schemeClr val="dk1"/>
          </a:lnRef>
          <a:fillRef idx="0">
            <a:schemeClr val="dk1"/>
          </a:fillRef>
          <a:effectRef idx="0">
            <a:schemeClr val="dk1"/>
          </a:effectRef>
          <a:fontRef idx="minor">
            <a:schemeClr val="tx1"/>
          </a:fontRef>
        </p:style>
      </p:cxnSp>
      <p:cxnSp>
        <p:nvCxnSpPr>
          <p:cNvPr id="164" name="直接连接符 163"/>
          <p:cNvCxnSpPr/>
          <p:nvPr/>
        </p:nvCxnSpPr>
        <p:spPr>
          <a:xfrm>
            <a:off x="8286750" y="1125538"/>
            <a:ext cx="6350" cy="1517650"/>
          </a:xfrm>
          <a:prstGeom prst="line">
            <a:avLst/>
          </a:prstGeom>
        </p:spPr>
        <p:style>
          <a:lnRef idx="1">
            <a:schemeClr val="dk1"/>
          </a:lnRef>
          <a:fillRef idx="0">
            <a:schemeClr val="dk1"/>
          </a:fillRef>
          <a:effectRef idx="0">
            <a:schemeClr val="dk1"/>
          </a:effectRef>
          <a:fontRef idx="minor">
            <a:schemeClr val="tx1"/>
          </a:fontRef>
        </p:style>
      </p:cxnSp>
      <p:pic>
        <p:nvPicPr>
          <p:cNvPr id="38951" name="Picture 6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25925" y="2222500"/>
            <a:ext cx="619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矩形 73"/>
          <p:cNvSpPr/>
          <p:nvPr/>
        </p:nvSpPr>
        <p:spPr>
          <a:xfrm flipH="1">
            <a:off x="6858000" y="2209800"/>
            <a:ext cx="762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CN" altLang="en-US">
              <a:solidFill>
                <a:prstClr val="white"/>
              </a:solidFill>
            </a:endParaRPr>
          </a:p>
        </p:txBody>
      </p:sp>
      <p:cxnSp>
        <p:nvCxnSpPr>
          <p:cNvPr id="85" name="直接连接符 84"/>
          <p:cNvCxnSpPr>
            <a:stCxn id="38919" idx="0"/>
            <a:endCxn id="38964" idx="0"/>
          </p:cNvCxnSpPr>
          <p:nvPr/>
        </p:nvCxnSpPr>
        <p:spPr>
          <a:xfrm>
            <a:off x="4256088" y="2276475"/>
            <a:ext cx="777875" cy="6477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539750" y="180975"/>
            <a:ext cx="8353425" cy="428625"/>
          </a:xfrm>
        </p:spPr>
        <p:txBody>
          <a:bodyPr>
            <a:normAutofit fontScale="90000"/>
          </a:bodyPr>
          <a:lstStyle/>
          <a:p>
            <a:pPr algn="l"/>
            <a:br>
              <a:rPr lang="en-US" altLang="zh-CN" sz="2400" b="1" smtClean="0"/>
            </a:br>
            <a:br>
              <a:rPr lang="en-US" altLang="zh-CN" sz="2400" b="1" smtClean="0"/>
            </a:br>
            <a:r>
              <a:rPr lang="zh-CN" altLang="en-US" sz="2400" b="1" smtClean="0"/>
              <a:t>（三）工程项目管理观从传统向现代的的发展</a:t>
            </a:r>
            <a:br>
              <a:rPr lang="zh-CN" altLang="en-US" sz="2400" b="1" smtClean="0"/>
            </a:br>
            <a:br>
              <a:rPr lang="en-US" altLang="zh-CN" sz="2800" b="1" smtClean="0"/>
            </a:br>
            <a:endParaRPr lang="zh-CN" altLang="en-US" sz="2800" b="1" smtClean="0"/>
          </a:p>
        </p:txBody>
      </p:sp>
      <p:sp>
        <p:nvSpPr>
          <p:cNvPr id="39939" name="内容占位符 2"/>
          <p:cNvSpPr>
            <a:spLocks noGrp="1"/>
          </p:cNvSpPr>
          <p:nvPr>
            <p:ph idx="1"/>
          </p:nvPr>
        </p:nvSpPr>
        <p:spPr>
          <a:xfrm>
            <a:off x="539750" y="692150"/>
            <a:ext cx="8424863" cy="5862638"/>
          </a:xfrm>
        </p:spPr>
        <p:txBody>
          <a:bodyPr/>
          <a:lstStyle/>
          <a:p>
            <a:pPr marL="3175" indent="-3175" eaLnBrk="1" hangingPunct="1">
              <a:lnSpc>
                <a:spcPct val="90000"/>
              </a:lnSpc>
              <a:buFontTx/>
              <a:buNone/>
            </a:pPr>
            <a:r>
              <a:rPr lang="en-US" altLang="zh-CN" sz="2000" b="1" smtClean="0"/>
              <a:t>1</a:t>
            </a:r>
            <a:r>
              <a:rPr lang="zh-CN" altLang="en-US" sz="2000" b="1" smtClean="0"/>
              <a:t>、传统的工程项目管理观</a:t>
            </a:r>
            <a:endParaRPr lang="en-US" altLang="zh-CN" sz="2000" b="1" smtClean="0"/>
          </a:p>
          <a:p>
            <a:pPr marL="3175" indent="-3175" eaLnBrk="1" hangingPunct="1">
              <a:lnSpc>
                <a:spcPct val="90000"/>
              </a:lnSpc>
              <a:buFontTx/>
              <a:buNone/>
            </a:pPr>
            <a:r>
              <a:rPr kumimoji="1" lang="zh-CN" altLang="en-US" sz="2000" b="1" smtClean="0"/>
              <a:t>        上述英国人给出的工程项目管理（</a:t>
            </a:r>
            <a:r>
              <a:rPr kumimoji="1" lang="en-US" altLang="zh-CN" sz="2000" b="1" smtClean="0"/>
              <a:t>PM</a:t>
            </a:r>
            <a:r>
              <a:rPr kumimoji="1" lang="zh-CN" altLang="en-US" sz="2000" b="1" smtClean="0"/>
              <a:t>）的定义有二重涵义：</a:t>
            </a:r>
            <a:endParaRPr kumimoji="1" lang="zh-CN" altLang="en-US" sz="2000" b="1" smtClean="0"/>
          </a:p>
          <a:p>
            <a:pPr marL="3175" indent="-3175" eaLnBrk="1" hangingPunct="1">
              <a:lnSpc>
                <a:spcPct val="90000"/>
              </a:lnSpc>
              <a:buFontTx/>
              <a:buNone/>
            </a:pPr>
            <a:r>
              <a:rPr kumimoji="1" lang="en-US" altLang="zh-CN" sz="2000" b="1" smtClean="0"/>
              <a:t>    1</a:t>
            </a:r>
            <a:r>
              <a:rPr kumimoji="1" lang="zh-CN" altLang="en-US" sz="2000" b="1" smtClean="0"/>
              <a:t>）从管理过程讲，</a:t>
            </a:r>
            <a:r>
              <a:rPr kumimoji="1" lang="en-US" altLang="zh-CN" sz="2000" b="1" smtClean="0"/>
              <a:t>PM=PP+PC</a:t>
            </a:r>
            <a:r>
              <a:rPr kumimoji="1" lang="zh-CN" altLang="en-US" sz="2000" b="1" smtClean="0"/>
              <a:t>，这里的</a:t>
            </a:r>
            <a:r>
              <a:rPr kumimoji="1" lang="en-US" altLang="zh-CN" sz="2000" b="1" smtClean="0"/>
              <a:t>PM</a:t>
            </a:r>
            <a:r>
              <a:rPr kumimoji="1" lang="zh-CN" altLang="en-US" sz="2000" b="1" smtClean="0"/>
              <a:t>过程并不包含项目立项决策（ </a:t>
            </a:r>
            <a:r>
              <a:rPr kumimoji="1" lang="en-US" altLang="zh-CN" sz="2000" b="1" smtClean="0"/>
              <a:t>DM /Decision Making</a:t>
            </a:r>
            <a:r>
              <a:rPr kumimoji="1" lang="zh-CN" altLang="en-US" sz="2000" b="1" smtClean="0"/>
              <a:t>）</a:t>
            </a:r>
            <a:r>
              <a:rPr kumimoji="1" lang="en-US" altLang="zh-CN" sz="2000" b="1" smtClean="0"/>
              <a:t>,  </a:t>
            </a:r>
            <a:r>
              <a:rPr kumimoji="1" lang="zh-CN" altLang="en-US" sz="2000" b="1" smtClean="0"/>
              <a:t>也不包含项目保修（ </a:t>
            </a:r>
            <a:r>
              <a:rPr kumimoji="1" lang="en-US" altLang="zh-CN" sz="2000" b="1" smtClean="0"/>
              <a:t>RD/Remedy Defects)</a:t>
            </a:r>
            <a:r>
              <a:rPr kumimoji="1" lang="zh-CN" altLang="en-US" sz="2000" b="1" smtClean="0"/>
              <a:t>。但立项决策是项目的宏观决策，是项目实施阶段管理的前提，其作用极为重要却为什么不是项目管理的内容？</a:t>
            </a:r>
            <a:endParaRPr kumimoji="1" lang="zh-CN" altLang="en-US" sz="2000" b="1" smtClean="0"/>
          </a:p>
          <a:p>
            <a:pPr marL="3175" indent="-3175" eaLnBrk="1" hangingPunct="1">
              <a:lnSpc>
                <a:spcPct val="90000"/>
              </a:lnSpc>
              <a:buFontTx/>
              <a:buNone/>
            </a:pPr>
            <a:r>
              <a:rPr kumimoji="1" lang="zh-CN" altLang="en-US" sz="2000" b="1" smtClean="0"/>
              <a:t>    </a:t>
            </a:r>
            <a:r>
              <a:rPr kumimoji="1" lang="en-US" altLang="zh-CN" sz="2000" b="1" smtClean="0"/>
              <a:t>2</a:t>
            </a:r>
            <a:r>
              <a:rPr kumimoji="1" lang="zh-CN" altLang="en-US" sz="2000" b="1" smtClean="0"/>
              <a:t>）从管理任务与目标设定上讲，仅有费用、质量与进度三项，但已不能涵盖现代工程项目管理的全部主要要求；。</a:t>
            </a:r>
            <a:endParaRPr kumimoji="1" lang="zh-CN" altLang="en-US" sz="2000" b="1" smtClean="0"/>
          </a:p>
          <a:p>
            <a:pPr marL="3175" indent="-3175" eaLnBrk="1" hangingPunct="1">
              <a:lnSpc>
                <a:spcPct val="90000"/>
              </a:lnSpc>
              <a:buFontTx/>
              <a:buNone/>
            </a:pPr>
            <a:r>
              <a:rPr kumimoji="1" lang="zh-CN" altLang="en-US" sz="2000" b="1" smtClean="0"/>
              <a:t>    上述定义在以往是很权威并取得普遍共识的，曾在业内占有统治地位。</a:t>
            </a:r>
            <a:endParaRPr kumimoji="1" lang="en-US" altLang="zh-CN" sz="2000" b="1" smtClean="0"/>
          </a:p>
          <a:p>
            <a:pPr marL="3175" indent="-3175" eaLnBrk="1" hangingPunct="1">
              <a:lnSpc>
                <a:spcPct val="90000"/>
              </a:lnSpc>
              <a:buFontTx/>
              <a:buNone/>
            </a:pPr>
            <a:r>
              <a:rPr kumimoji="1" lang="zh-CN" altLang="en-US" sz="2000" b="1" smtClean="0"/>
              <a:t>但自上世纪九十年代初期开始，国际工程界对项目管理的关注点无论从</a:t>
            </a:r>
            <a:endParaRPr kumimoji="1" lang="en-US" altLang="zh-CN" sz="2000" b="1" smtClean="0"/>
          </a:p>
          <a:p>
            <a:pPr marL="3175" indent="-3175" eaLnBrk="1" hangingPunct="1">
              <a:lnSpc>
                <a:spcPct val="90000"/>
              </a:lnSpc>
              <a:buFontTx/>
              <a:buNone/>
            </a:pPr>
            <a:r>
              <a:rPr kumimoji="1" lang="zh-CN" altLang="en-US" sz="2000" b="1" smtClean="0"/>
              <a:t>管理过程还是管理任务上讲都大大扩展，产生了现代工程项目管理观。</a:t>
            </a:r>
            <a:endParaRPr kumimoji="1" lang="zh-CN" altLang="en-US" sz="2000" b="1" smtClean="0"/>
          </a:p>
          <a:p>
            <a:pPr marL="3175" indent="-3175">
              <a:buFontTx/>
              <a:buNone/>
            </a:pPr>
            <a:r>
              <a:rPr lang="en-US" altLang="zh-CN" sz="2000" b="1" smtClean="0">
                <a:solidFill>
                  <a:schemeClr val="tx2"/>
                </a:solidFill>
              </a:rPr>
              <a:t>2</a:t>
            </a:r>
            <a:r>
              <a:rPr lang="zh-CN" altLang="en-US" sz="2000" b="1" smtClean="0">
                <a:solidFill>
                  <a:schemeClr val="tx2"/>
                </a:solidFill>
              </a:rPr>
              <a:t>、现代的工程项目管理观</a:t>
            </a:r>
            <a:endParaRPr lang="en-US" altLang="zh-CN" sz="2000" b="1" smtClean="0">
              <a:solidFill>
                <a:schemeClr val="tx2"/>
              </a:solidFill>
            </a:endParaRPr>
          </a:p>
          <a:p>
            <a:pPr marL="3175" indent="-3175">
              <a:buFontTx/>
              <a:buNone/>
            </a:pPr>
            <a:r>
              <a:rPr lang="en-US" altLang="zh-CN" sz="2000" b="1" smtClean="0">
                <a:solidFill>
                  <a:schemeClr val="tx2"/>
                </a:solidFill>
              </a:rPr>
              <a:t>       1</a:t>
            </a:r>
            <a:r>
              <a:rPr lang="zh-CN" altLang="en-US" sz="2000" b="1" smtClean="0">
                <a:solidFill>
                  <a:schemeClr val="tx2"/>
                </a:solidFill>
              </a:rPr>
              <a:t>）</a:t>
            </a:r>
            <a:r>
              <a:rPr kumimoji="1" lang="zh-CN" altLang="en-US" sz="2000" b="1" smtClean="0"/>
              <a:t>从管理任务与目标设定上讲，增加了社会可持续发展、职业健康与安全、完善项目功能策划及人性化的项目功能设计等内容；</a:t>
            </a:r>
            <a:endParaRPr kumimoji="1" lang="en-US" altLang="zh-CN" sz="2000" b="1" smtClean="0"/>
          </a:p>
          <a:p>
            <a:pPr marL="3175" indent="-3175">
              <a:buFontTx/>
              <a:buNone/>
            </a:pPr>
            <a:r>
              <a:rPr kumimoji="1" lang="en-US" altLang="zh-CN" sz="2000" b="1" smtClean="0">
                <a:solidFill>
                  <a:schemeClr val="tx2"/>
                </a:solidFill>
              </a:rPr>
              <a:t>       2</a:t>
            </a:r>
            <a:r>
              <a:rPr kumimoji="1" lang="zh-CN" altLang="en-US" sz="2000" b="1" smtClean="0">
                <a:solidFill>
                  <a:schemeClr val="tx2"/>
                </a:solidFill>
              </a:rPr>
              <a:t>）项目管理过程的定义向前向后都延伸了，即</a:t>
            </a:r>
            <a:r>
              <a:rPr kumimoji="1" lang="en-US" altLang="zh-CN" sz="2000" b="1" smtClean="0">
                <a:solidFill>
                  <a:schemeClr val="tx2"/>
                </a:solidFill>
              </a:rPr>
              <a:t>PM=DM+PP+PC+RD,</a:t>
            </a:r>
            <a:endParaRPr kumimoji="1" lang="en-US" altLang="zh-CN" sz="2000" b="1" smtClean="0">
              <a:solidFill>
                <a:schemeClr val="tx2"/>
              </a:solidFill>
            </a:endParaRPr>
          </a:p>
          <a:p>
            <a:pPr marL="3175" indent="-3175">
              <a:buFontTx/>
              <a:buNone/>
            </a:pPr>
            <a:r>
              <a:rPr kumimoji="1" lang="zh-CN" altLang="en-US" sz="2000" b="1" smtClean="0">
                <a:solidFill>
                  <a:schemeClr val="tx2"/>
                </a:solidFill>
              </a:rPr>
              <a:t>管理过程与项目生命期完全一致起来。</a:t>
            </a:r>
            <a:endParaRPr kumimoji="1" lang="en-US" altLang="zh-CN" sz="2000" b="1" smtClean="0">
              <a:solidFill>
                <a:schemeClr val="tx2"/>
              </a:solidFill>
            </a:endParaRPr>
          </a:p>
          <a:p>
            <a:pPr marL="3175" indent="-3175">
              <a:buFontTx/>
              <a:buNone/>
            </a:pPr>
            <a:r>
              <a:rPr kumimoji="1" lang="en-US" altLang="zh-CN" sz="2000" b="1" smtClean="0">
                <a:solidFill>
                  <a:schemeClr val="tx2"/>
                </a:solidFill>
              </a:rPr>
              <a:t>        </a:t>
            </a:r>
            <a:r>
              <a:rPr kumimoji="1" lang="zh-CN" altLang="en-US" sz="2000" b="1" smtClean="0">
                <a:solidFill>
                  <a:schemeClr val="tx2"/>
                </a:solidFill>
              </a:rPr>
              <a:t>现代项目管理观弥补了传统项目管理观的不足，具有重大管理意义</a:t>
            </a:r>
            <a:r>
              <a:rPr kumimoji="1" lang="zh-CN" altLang="en-US" sz="2000" smtClean="0">
                <a:solidFill>
                  <a:schemeClr val="tx2"/>
                </a:solidFill>
              </a:rPr>
              <a:t>。</a:t>
            </a:r>
            <a:endParaRPr lang="en-US" altLang="zh-CN" sz="2000" smtClean="0">
              <a:solidFill>
                <a:schemeClr val="tx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250825" y="171450"/>
            <a:ext cx="8656638" cy="6416675"/>
          </a:xfrm>
        </p:spPr>
        <p:txBody>
          <a:bodyPr/>
          <a:lstStyle/>
          <a:p>
            <a:pPr marL="3175" indent="539750" eaLnBrk="1" hangingPunct="1">
              <a:lnSpc>
                <a:spcPct val="120000"/>
              </a:lnSpc>
              <a:buFontTx/>
              <a:buNone/>
            </a:pPr>
            <a:r>
              <a:rPr kumimoji="1" lang="en-US" altLang="zh-CN" sz="2000" b="1" smtClean="0"/>
              <a:t>3</a:t>
            </a:r>
            <a:r>
              <a:rPr kumimoji="1" lang="zh-CN" altLang="en-US" sz="2000" b="1" smtClean="0"/>
              <a:t>）现代项目管理观的产生原因</a:t>
            </a:r>
            <a:endParaRPr kumimoji="1" lang="en-US" altLang="zh-CN" sz="2000" b="1" smtClean="0"/>
          </a:p>
          <a:p>
            <a:pPr marL="3175" indent="539750" eaLnBrk="1" hangingPunct="1">
              <a:lnSpc>
                <a:spcPct val="120000"/>
              </a:lnSpc>
              <a:buFontTx/>
              <a:buNone/>
            </a:pPr>
            <a:r>
              <a:rPr kumimoji="1" lang="zh-CN" altLang="en-US" sz="2000" b="1" smtClean="0"/>
              <a:t>①现代项目管理观更注重从管理的实际需要而不仅仅是从概念出发去考虑问题，认为从提出项目投资概念到批复项目建议书这一阶段的初步但宏观立项决策的工作已确定了项目重要的方向，如工程选址、建设规模、基本的功能设想、可供参照的类似项目，做出如此决策已需要具备较充分的专业知识、投资经验、判断与决策能力，本身就是极为重要的项目管理工作。</a:t>
            </a:r>
            <a:r>
              <a:rPr kumimoji="1" lang="zh-CN" altLang="en-US" sz="2000" b="1" smtClean="0">
                <a:latin typeface="Arial Narrow" panose="020B0606020202030204" pitchFamily="34" charset="0"/>
              </a:rPr>
              <a:t>项目决策包括批复项目建议书阶段的初步决策管理，不但已被全行业视为项目全过程管理的一个阶段而且被视为非常重要的阶段。</a:t>
            </a:r>
            <a:endParaRPr lang="zh-CN" altLang="en-US" sz="2000" b="1" smtClean="0"/>
          </a:p>
          <a:p>
            <a:pPr marL="3175" indent="539750" eaLnBrk="1" hangingPunct="1">
              <a:lnSpc>
                <a:spcPct val="120000"/>
              </a:lnSpc>
              <a:buFontTx/>
              <a:buNone/>
            </a:pPr>
            <a:r>
              <a:rPr kumimoji="1" lang="zh-CN" altLang="en-US" sz="2000" b="1" smtClean="0"/>
              <a:t>②国内与近期的国际工程界对项目业主的定义较为宽泛</a:t>
            </a:r>
            <a:r>
              <a:rPr kumimoji="1" lang="en-US" altLang="zh-CN" sz="2000" b="1" smtClean="0"/>
              <a:t>,</a:t>
            </a:r>
            <a:r>
              <a:rPr kumimoji="1" lang="zh-CN" altLang="en-US" sz="2000" b="1" smtClean="0"/>
              <a:t>（业主被定义为“投资人</a:t>
            </a:r>
            <a:r>
              <a:rPr kumimoji="1" lang="zh-CN" altLang="en-US" sz="2000" b="1" smtClean="0">
                <a:solidFill>
                  <a:srgbClr val="FF0000"/>
                </a:solidFill>
              </a:rPr>
              <a:t>或其</a:t>
            </a:r>
            <a:r>
              <a:rPr kumimoji="1" lang="zh-CN" altLang="en-US" sz="2000" b="1" smtClean="0"/>
              <a:t>为项目设立的法人”，而投资人就包括属投资人雏形状态的项目“发起人”</a:t>
            </a:r>
            <a:r>
              <a:rPr kumimoji="1" lang="en-US" altLang="zh-CN" sz="2000" b="1" smtClean="0"/>
              <a:t>/sponsor</a:t>
            </a:r>
            <a:r>
              <a:rPr kumimoji="1" lang="zh-CN" altLang="en-US" sz="2000" b="1" smtClean="0"/>
              <a:t>）这就解决了初步决策期项目管理的主体问题。</a:t>
            </a:r>
            <a:endParaRPr kumimoji="1" lang="en-US" altLang="zh-CN" sz="2000" b="1" smtClean="0"/>
          </a:p>
          <a:p>
            <a:pPr marL="3175" indent="539750" eaLnBrk="1" hangingPunct="1">
              <a:lnSpc>
                <a:spcPct val="120000"/>
              </a:lnSpc>
              <a:buFontTx/>
              <a:buNone/>
            </a:pPr>
            <a:r>
              <a:rPr kumimoji="1" lang="zh-CN" altLang="en-US" sz="2000" b="1" smtClean="0"/>
              <a:t>成功的项目离不开科学的决策包括初步的立项决策，而确定项目各项管理目标的基础因素也都来自项目的初步决策。项目管理周期向“决策阶段”的扩展就成为现代项目管理观的一项重要内容。</a:t>
            </a:r>
            <a:r>
              <a:rPr kumimoji="1" lang="zh-CN" altLang="en-US" sz="2000" b="1" smtClean="0">
                <a:latin typeface="Arial Narrow" panose="020B0606020202030204" pitchFamily="34" charset="0"/>
              </a:rPr>
              <a:t>现代社会对工程项目管理的新需求应能促进全行业传统项目管理观念的更新，而现代项目管理观的确立又将提升项目管理行业的水准，不论从外延还是内涵上都是如此。</a:t>
            </a:r>
            <a:endParaRPr kumimoji="1" lang="zh-CN" altLang="en-US" sz="2000" b="1" smtClean="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4"/>
          <p:cNvSpPr>
            <a:spLocks noChangeArrowheads="1"/>
          </p:cNvSpPr>
          <p:nvPr/>
        </p:nvSpPr>
        <p:spPr bwMode="auto">
          <a:xfrm>
            <a:off x="285750" y="142875"/>
            <a:ext cx="807243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zh-CN" altLang="en-US" sz="2600"/>
              <a:t>	</a:t>
            </a:r>
            <a:endParaRPr lang="zh-CN" altLang="en-US" sz="2600"/>
          </a:p>
        </p:txBody>
      </p:sp>
      <p:grpSp>
        <p:nvGrpSpPr>
          <p:cNvPr id="41987" name="Group 111"/>
          <p:cNvGrpSpPr/>
          <p:nvPr/>
        </p:nvGrpSpPr>
        <p:grpSpPr bwMode="auto">
          <a:xfrm>
            <a:off x="1095375" y="1104900"/>
            <a:ext cx="7458075" cy="4576763"/>
            <a:chOff x="1200" y="619"/>
            <a:chExt cx="4086" cy="3597"/>
          </a:xfrm>
        </p:grpSpPr>
        <p:sp>
          <p:nvSpPr>
            <p:cNvPr id="41991" name="Line 36"/>
            <p:cNvSpPr>
              <a:spLocks noChangeShapeType="1"/>
            </p:cNvSpPr>
            <p:nvPr/>
          </p:nvSpPr>
          <p:spPr bwMode="auto">
            <a:xfrm>
              <a:off x="2517" y="2516"/>
              <a:ext cx="2185"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1992" name="Text Box 60"/>
            <p:cNvSpPr txBox="1">
              <a:spLocks noChangeArrowheads="1"/>
            </p:cNvSpPr>
            <p:nvPr/>
          </p:nvSpPr>
          <p:spPr bwMode="auto">
            <a:xfrm>
              <a:off x="4589" y="1783"/>
              <a:ext cx="697" cy="2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u="sng">
                  <a:latin typeface="楷体_GB2312" pitchFamily="49" charset="-122"/>
                  <a:ea typeface="楷体_GB2312" pitchFamily="49" charset="-122"/>
                </a:rPr>
                <a:t>移交用户</a:t>
              </a:r>
              <a:endParaRPr lang="zh-CN" altLang="en-US" sz="1000" b="1" u="sng">
                <a:latin typeface="楷体_GB2312" pitchFamily="49" charset="-122"/>
                <a:ea typeface="楷体_GB2312" pitchFamily="49" charset="-122"/>
              </a:endParaRPr>
            </a:p>
            <a:p>
              <a:pPr algn="just" eaLnBrk="1" hangingPunct="1">
                <a:lnSpc>
                  <a:spcPct val="96000"/>
                </a:lnSpc>
              </a:pPr>
              <a:r>
                <a:rPr lang="zh-CN" altLang="en-US" sz="1000" b="1" u="sng">
                  <a:latin typeface="楷体_GB2312" pitchFamily="49" charset="-122"/>
                  <a:ea typeface="楷体_GB2312" pitchFamily="49" charset="-122"/>
                </a:rPr>
                <a:t>及质量保修</a:t>
              </a:r>
              <a:endParaRPr lang="zh-CN" altLang="en-US" sz="2400" b="1">
                <a:latin typeface="Times New Roman" panose="02020603050405020304" pitchFamily="18" charset="0"/>
              </a:endParaRPr>
            </a:p>
          </p:txBody>
        </p:sp>
        <p:sp>
          <p:nvSpPr>
            <p:cNvPr id="41993" name="Text Box 87"/>
            <p:cNvSpPr txBox="1">
              <a:spLocks noChangeArrowheads="1"/>
            </p:cNvSpPr>
            <p:nvPr/>
          </p:nvSpPr>
          <p:spPr bwMode="auto">
            <a:xfrm>
              <a:off x="2921" y="619"/>
              <a:ext cx="1085" cy="1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u="sng">
                  <a:latin typeface="楷体_GB2312" pitchFamily="49" charset="-122"/>
                  <a:ea typeface="楷体_GB2312" pitchFamily="49" charset="-122"/>
                </a:rPr>
                <a:t>初步功能策划及立项决策</a:t>
              </a:r>
              <a:endParaRPr lang="zh-CN" altLang="en-US" sz="2400" b="1">
                <a:latin typeface="Times New Roman" panose="02020603050405020304" pitchFamily="18" charset="0"/>
              </a:endParaRPr>
            </a:p>
          </p:txBody>
        </p:sp>
        <p:sp>
          <p:nvSpPr>
            <p:cNvPr id="41994" name="Text Box 27"/>
            <p:cNvSpPr txBox="1">
              <a:spLocks noChangeArrowheads="1"/>
            </p:cNvSpPr>
            <p:nvPr/>
          </p:nvSpPr>
          <p:spPr bwMode="auto">
            <a:xfrm>
              <a:off x="1587" y="805"/>
              <a:ext cx="465"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a:latin typeface="楷体_GB2312" pitchFamily="49" charset="-122"/>
                  <a:ea typeface="楷体_GB2312" pitchFamily="49" charset="-122"/>
                </a:rPr>
                <a:t>项目阶段</a:t>
              </a:r>
              <a:endParaRPr lang="zh-CN" altLang="en-US" sz="2400" b="1">
                <a:latin typeface="Times New Roman" panose="02020603050405020304" pitchFamily="18" charset="0"/>
              </a:endParaRPr>
            </a:p>
          </p:txBody>
        </p:sp>
        <p:sp>
          <p:nvSpPr>
            <p:cNvPr id="41995" name="Text Box 28"/>
            <p:cNvSpPr txBox="1">
              <a:spLocks noChangeArrowheads="1"/>
            </p:cNvSpPr>
            <p:nvPr/>
          </p:nvSpPr>
          <p:spPr bwMode="auto">
            <a:xfrm>
              <a:off x="1200" y="805"/>
              <a:ext cx="310" cy="146"/>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b="1">
                <a:latin typeface="Times New Roman" panose="02020603050405020304" pitchFamily="18" charset="0"/>
              </a:endParaRPr>
            </a:p>
          </p:txBody>
        </p:sp>
        <p:sp>
          <p:nvSpPr>
            <p:cNvPr id="41996" name="Text Box 29"/>
            <p:cNvSpPr txBox="1">
              <a:spLocks noChangeArrowheads="1"/>
            </p:cNvSpPr>
            <p:nvPr/>
          </p:nvSpPr>
          <p:spPr bwMode="auto">
            <a:xfrm>
              <a:off x="1432" y="1055"/>
              <a:ext cx="852"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a:latin typeface="楷体_GB2312" pitchFamily="49" charset="-122"/>
                  <a:ea typeface="楷体_GB2312" pitchFamily="49" charset="-122"/>
                </a:rPr>
                <a:t>可交付成果</a:t>
              </a:r>
              <a:r>
                <a:rPr lang="en-US" altLang="zh-CN" sz="1000" b="1">
                  <a:latin typeface="楷体_GB2312" pitchFamily="49" charset="-122"/>
                  <a:ea typeface="楷体_GB2312" pitchFamily="49" charset="-122"/>
                </a:rPr>
                <a:t>/</a:t>
              </a:r>
              <a:r>
                <a:rPr lang="zh-CN" altLang="en-US" sz="1000" b="1">
                  <a:latin typeface="楷体_GB2312" pitchFamily="49" charset="-122"/>
                  <a:ea typeface="楷体_GB2312" pitchFamily="49" charset="-122"/>
                </a:rPr>
                <a:t>里程碑</a:t>
              </a:r>
              <a:endParaRPr lang="zh-CN" altLang="en-US" sz="2400" b="1">
                <a:latin typeface="Times New Roman" panose="02020603050405020304" pitchFamily="18" charset="0"/>
                <a:ea typeface="楷体_GB2312" pitchFamily="49" charset="-122"/>
              </a:endParaRPr>
            </a:p>
          </p:txBody>
        </p:sp>
        <p:sp>
          <p:nvSpPr>
            <p:cNvPr id="41997" name="Text Box 30"/>
            <p:cNvSpPr txBox="1">
              <a:spLocks noChangeArrowheads="1"/>
            </p:cNvSpPr>
            <p:nvPr/>
          </p:nvSpPr>
          <p:spPr bwMode="auto">
            <a:xfrm>
              <a:off x="1432" y="1352"/>
              <a:ext cx="620"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a:latin typeface="楷体_GB2312" pitchFamily="49" charset="-122"/>
                  <a:ea typeface="楷体_GB2312" pitchFamily="49" charset="-122"/>
                </a:rPr>
                <a:t>提出项目投资概念</a:t>
              </a:r>
              <a:endParaRPr lang="zh-CN" altLang="en-US" sz="2400" b="1">
                <a:latin typeface="Times New Roman" panose="02020603050405020304" pitchFamily="18" charset="0"/>
              </a:endParaRPr>
            </a:p>
          </p:txBody>
        </p:sp>
        <p:sp>
          <p:nvSpPr>
            <p:cNvPr id="41998" name="Text Box 31"/>
            <p:cNvSpPr txBox="1">
              <a:spLocks noChangeArrowheads="1"/>
            </p:cNvSpPr>
            <p:nvPr/>
          </p:nvSpPr>
          <p:spPr bwMode="auto">
            <a:xfrm>
              <a:off x="1432" y="1538"/>
              <a:ext cx="852" cy="1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a:latin typeface="楷体_GB2312" pitchFamily="49" charset="-122"/>
                  <a:ea typeface="楷体_GB2312" pitchFamily="49" charset="-122"/>
                </a:rPr>
                <a:t>批复项目建议书</a:t>
              </a:r>
              <a:endParaRPr lang="zh-CN" altLang="en-US" sz="2400" b="1">
                <a:latin typeface="Times New Roman" panose="02020603050405020304" pitchFamily="18" charset="0"/>
              </a:endParaRPr>
            </a:p>
          </p:txBody>
        </p:sp>
        <p:sp>
          <p:nvSpPr>
            <p:cNvPr id="41999" name="Text Box 32"/>
            <p:cNvSpPr txBox="1">
              <a:spLocks noChangeArrowheads="1"/>
            </p:cNvSpPr>
            <p:nvPr/>
          </p:nvSpPr>
          <p:spPr bwMode="auto">
            <a:xfrm>
              <a:off x="1432" y="1748"/>
              <a:ext cx="930"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a:latin typeface="楷体_GB2312" pitchFamily="49" charset="-122"/>
                  <a:ea typeface="楷体_GB2312" pitchFamily="49" charset="-122"/>
                </a:rPr>
                <a:t>批复可行性研究报告</a:t>
              </a:r>
              <a:endParaRPr lang="zh-CN" altLang="en-US" sz="2400" b="1">
                <a:latin typeface="Times New Roman" panose="02020603050405020304" pitchFamily="18" charset="0"/>
              </a:endParaRPr>
            </a:p>
          </p:txBody>
        </p:sp>
        <p:sp>
          <p:nvSpPr>
            <p:cNvPr id="42000" name="Text Box 33"/>
            <p:cNvSpPr txBox="1">
              <a:spLocks noChangeArrowheads="1"/>
            </p:cNvSpPr>
            <p:nvPr/>
          </p:nvSpPr>
          <p:spPr bwMode="auto">
            <a:xfrm>
              <a:off x="1432" y="2087"/>
              <a:ext cx="465" cy="1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a:latin typeface="楷体_GB2312" pitchFamily="49" charset="-122"/>
                  <a:ea typeface="楷体_GB2312" pitchFamily="49" charset="-122"/>
                </a:rPr>
                <a:t>竣工验收</a:t>
              </a:r>
              <a:endParaRPr lang="zh-CN" altLang="en-US" sz="2400" b="1">
                <a:latin typeface="Times New Roman" panose="02020603050405020304" pitchFamily="18" charset="0"/>
              </a:endParaRPr>
            </a:p>
          </p:txBody>
        </p:sp>
        <p:sp>
          <p:nvSpPr>
            <p:cNvPr id="42001" name="Text Box 34"/>
            <p:cNvSpPr txBox="1">
              <a:spLocks noChangeArrowheads="1"/>
            </p:cNvSpPr>
            <p:nvPr/>
          </p:nvSpPr>
          <p:spPr bwMode="auto">
            <a:xfrm>
              <a:off x="1432" y="2256"/>
              <a:ext cx="698" cy="1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a:latin typeface="楷体_GB2312" pitchFamily="49" charset="-122"/>
                  <a:ea typeface="楷体_GB2312" pitchFamily="49" charset="-122"/>
                </a:rPr>
                <a:t>结束质量保修期</a:t>
              </a:r>
              <a:endParaRPr lang="zh-CN" altLang="en-US" sz="2400" b="1">
                <a:latin typeface="Times New Roman" panose="02020603050405020304" pitchFamily="18" charset="0"/>
              </a:endParaRPr>
            </a:p>
          </p:txBody>
        </p:sp>
        <p:sp>
          <p:nvSpPr>
            <p:cNvPr id="42002" name="Line 35"/>
            <p:cNvSpPr>
              <a:spLocks noChangeShapeType="1"/>
            </p:cNvSpPr>
            <p:nvPr/>
          </p:nvSpPr>
          <p:spPr bwMode="auto">
            <a:xfrm>
              <a:off x="2517" y="805"/>
              <a:ext cx="0" cy="171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03" name="Text Box 37"/>
            <p:cNvSpPr txBox="1">
              <a:spLocks noChangeArrowheads="1"/>
            </p:cNvSpPr>
            <p:nvPr/>
          </p:nvSpPr>
          <p:spPr bwMode="auto">
            <a:xfrm>
              <a:off x="2517" y="867"/>
              <a:ext cx="310" cy="169"/>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1000" b="1">
                  <a:latin typeface="Times New Roman" panose="02020603050405020304" pitchFamily="18" charset="0"/>
                </a:rPr>
                <a:t>①</a:t>
              </a:r>
              <a:endParaRPr lang="en-US" altLang="zh-CN" sz="2400" b="1">
                <a:latin typeface="Times New Roman" panose="02020603050405020304" pitchFamily="18" charset="0"/>
              </a:endParaRPr>
            </a:p>
          </p:txBody>
        </p:sp>
        <p:sp>
          <p:nvSpPr>
            <p:cNvPr id="42004" name="Text Box 38"/>
            <p:cNvSpPr txBox="1">
              <a:spLocks noChangeArrowheads="1"/>
            </p:cNvSpPr>
            <p:nvPr/>
          </p:nvSpPr>
          <p:spPr bwMode="auto">
            <a:xfrm>
              <a:off x="2827" y="1136"/>
              <a:ext cx="232" cy="142"/>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1000" b="1">
                  <a:latin typeface="Times New Roman" panose="02020603050405020304" pitchFamily="18" charset="0"/>
                </a:rPr>
                <a:t>②</a:t>
              </a:r>
              <a:endParaRPr lang="en-US" altLang="zh-CN" sz="2400" b="1">
                <a:latin typeface="Times New Roman" panose="02020603050405020304" pitchFamily="18" charset="0"/>
              </a:endParaRPr>
            </a:p>
          </p:txBody>
        </p:sp>
        <p:sp>
          <p:nvSpPr>
            <p:cNvPr id="42005" name="Text Box 39"/>
            <p:cNvSpPr txBox="1">
              <a:spLocks noChangeArrowheads="1"/>
            </p:cNvSpPr>
            <p:nvPr/>
          </p:nvSpPr>
          <p:spPr bwMode="auto">
            <a:xfrm>
              <a:off x="3059" y="1425"/>
              <a:ext cx="387" cy="14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1000" b="1">
                  <a:latin typeface="Times New Roman" panose="02020603050405020304" pitchFamily="18" charset="0"/>
                </a:rPr>
                <a:t>③</a:t>
              </a:r>
              <a:endParaRPr lang="en-US" altLang="zh-CN" sz="2400" b="1">
                <a:latin typeface="Times New Roman" panose="02020603050405020304" pitchFamily="18" charset="0"/>
              </a:endParaRPr>
            </a:p>
          </p:txBody>
        </p:sp>
        <p:sp>
          <p:nvSpPr>
            <p:cNvPr id="42006" name="Text Box 40"/>
            <p:cNvSpPr txBox="1">
              <a:spLocks noChangeArrowheads="1"/>
            </p:cNvSpPr>
            <p:nvPr/>
          </p:nvSpPr>
          <p:spPr bwMode="auto">
            <a:xfrm>
              <a:off x="4143" y="2104"/>
              <a:ext cx="318" cy="13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1000" b="1">
                  <a:latin typeface="Times New Roman" panose="02020603050405020304" pitchFamily="18" charset="0"/>
                </a:rPr>
                <a:t>⑥</a:t>
              </a:r>
              <a:endParaRPr lang="en-US" altLang="zh-CN" sz="2400" b="1">
                <a:latin typeface="Times New Roman" panose="02020603050405020304" pitchFamily="18" charset="0"/>
              </a:endParaRPr>
            </a:p>
          </p:txBody>
        </p:sp>
        <p:sp>
          <p:nvSpPr>
            <p:cNvPr id="42007" name="Text Box 41"/>
            <p:cNvSpPr txBox="1">
              <a:spLocks noChangeArrowheads="1"/>
            </p:cNvSpPr>
            <p:nvPr/>
          </p:nvSpPr>
          <p:spPr bwMode="auto">
            <a:xfrm>
              <a:off x="3541" y="1827"/>
              <a:ext cx="604" cy="182"/>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1000" b="1">
                  <a:latin typeface="Times New Roman" panose="02020603050405020304" pitchFamily="18" charset="0"/>
                </a:rPr>
                <a:t>⑤</a:t>
              </a:r>
              <a:endParaRPr lang="en-US" altLang="zh-CN" sz="2400" b="1">
                <a:latin typeface="Times New Roman" panose="02020603050405020304" pitchFamily="18" charset="0"/>
              </a:endParaRPr>
            </a:p>
          </p:txBody>
        </p:sp>
        <p:sp>
          <p:nvSpPr>
            <p:cNvPr id="42008" name="Text Box 42"/>
            <p:cNvSpPr txBox="1">
              <a:spLocks noChangeArrowheads="1"/>
            </p:cNvSpPr>
            <p:nvPr/>
          </p:nvSpPr>
          <p:spPr bwMode="auto">
            <a:xfrm>
              <a:off x="3446" y="1681"/>
              <a:ext cx="366" cy="146"/>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1000" b="1">
                  <a:latin typeface="Times New Roman" panose="02020603050405020304" pitchFamily="18" charset="0"/>
                </a:rPr>
                <a:t>④</a:t>
              </a:r>
              <a:endParaRPr lang="en-US" altLang="zh-CN" sz="2400" b="1">
                <a:latin typeface="Times New Roman" panose="02020603050405020304" pitchFamily="18" charset="0"/>
              </a:endParaRPr>
            </a:p>
          </p:txBody>
        </p:sp>
        <p:sp>
          <p:nvSpPr>
            <p:cNvPr id="42009" name="Line 43"/>
            <p:cNvSpPr>
              <a:spLocks noChangeShapeType="1"/>
            </p:cNvSpPr>
            <p:nvPr/>
          </p:nvSpPr>
          <p:spPr bwMode="auto">
            <a:xfrm>
              <a:off x="2827" y="1012"/>
              <a:ext cx="0" cy="1508"/>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2010" name="Line 44"/>
            <p:cNvSpPr>
              <a:spLocks noChangeShapeType="1"/>
            </p:cNvSpPr>
            <p:nvPr/>
          </p:nvSpPr>
          <p:spPr bwMode="auto">
            <a:xfrm>
              <a:off x="3059" y="1301"/>
              <a:ext cx="0" cy="1219"/>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2011" name="Line 45"/>
            <p:cNvSpPr>
              <a:spLocks noChangeShapeType="1"/>
            </p:cNvSpPr>
            <p:nvPr/>
          </p:nvSpPr>
          <p:spPr bwMode="auto">
            <a:xfrm>
              <a:off x="3446" y="1527"/>
              <a:ext cx="0" cy="993"/>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2012" name="Line 46"/>
            <p:cNvSpPr>
              <a:spLocks noChangeShapeType="1"/>
            </p:cNvSpPr>
            <p:nvPr/>
          </p:nvSpPr>
          <p:spPr bwMode="auto">
            <a:xfrm flipH="1">
              <a:off x="3801" y="2004"/>
              <a:ext cx="5" cy="516"/>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2013" name="Line 47"/>
            <p:cNvSpPr>
              <a:spLocks noChangeShapeType="1"/>
            </p:cNvSpPr>
            <p:nvPr/>
          </p:nvSpPr>
          <p:spPr bwMode="auto">
            <a:xfrm>
              <a:off x="4143" y="2004"/>
              <a:ext cx="0" cy="579"/>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2014" name="Line 48"/>
            <p:cNvSpPr>
              <a:spLocks noChangeShapeType="1"/>
            </p:cNvSpPr>
            <p:nvPr/>
          </p:nvSpPr>
          <p:spPr bwMode="auto">
            <a:xfrm>
              <a:off x="4461" y="2251"/>
              <a:ext cx="0" cy="294"/>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2015" name="AutoShape 49"/>
            <p:cNvSpPr>
              <a:spLocks noChangeArrowheads="1"/>
            </p:cNvSpPr>
            <p:nvPr/>
          </p:nvSpPr>
          <p:spPr bwMode="auto">
            <a:xfrm>
              <a:off x="4376" y="2532"/>
              <a:ext cx="155" cy="126"/>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6</a:t>
              </a:r>
              <a:endParaRPr lang="en-US" altLang="zh-CN" sz="2400" b="1"/>
            </a:p>
          </p:txBody>
        </p:sp>
        <p:sp>
          <p:nvSpPr>
            <p:cNvPr id="42016" name="Line 50"/>
            <p:cNvSpPr>
              <a:spLocks noChangeShapeType="1"/>
            </p:cNvSpPr>
            <p:nvPr/>
          </p:nvSpPr>
          <p:spPr bwMode="auto">
            <a:xfrm flipV="1">
              <a:off x="2672" y="777"/>
              <a:ext cx="279" cy="9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17" name="Line 51"/>
            <p:cNvSpPr>
              <a:spLocks noChangeShapeType="1"/>
            </p:cNvSpPr>
            <p:nvPr/>
          </p:nvSpPr>
          <p:spPr bwMode="auto">
            <a:xfrm flipV="1">
              <a:off x="2982" y="977"/>
              <a:ext cx="370" cy="14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18" name="Line 52"/>
            <p:cNvSpPr>
              <a:spLocks noChangeShapeType="1"/>
            </p:cNvSpPr>
            <p:nvPr/>
          </p:nvSpPr>
          <p:spPr bwMode="auto">
            <a:xfrm flipV="1">
              <a:off x="3228" y="1301"/>
              <a:ext cx="353" cy="126"/>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19" name="Line 53"/>
            <p:cNvSpPr>
              <a:spLocks noChangeShapeType="1"/>
            </p:cNvSpPr>
            <p:nvPr/>
          </p:nvSpPr>
          <p:spPr bwMode="auto">
            <a:xfrm flipV="1">
              <a:off x="3601" y="1593"/>
              <a:ext cx="181" cy="94"/>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20" name="Line 54"/>
            <p:cNvSpPr>
              <a:spLocks noChangeShapeType="1"/>
            </p:cNvSpPr>
            <p:nvPr/>
          </p:nvSpPr>
          <p:spPr bwMode="auto">
            <a:xfrm flipV="1">
              <a:off x="3908" y="1710"/>
              <a:ext cx="255" cy="11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21" name="Line 55"/>
            <p:cNvSpPr>
              <a:spLocks noChangeShapeType="1"/>
            </p:cNvSpPr>
            <p:nvPr/>
          </p:nvSpPr>
          <p:spPr bwMode="auto">
            <a:xfrm flipV="1">
              <a:off x="4376" y="2004"/>
              <a:ext cx="267" cy="10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22" name="Text Box 56"/>
            <p:cNvSpPr txBox="1">
              <a:spLocks noChangeArrowheads="1"/>
            </p:cNvSpPr>
            <p:nvPr/>
          </p:nvSpPr>
          <p:spPr bwMode="auto">
            <a:xfrm>
              <a:off x="3352" y="840"/>
              <a:ext cx="1162"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u="sng">
                  <a:latin typeface="楷体_GB2312" pitchFamily="49" charset="-122"/>
                  <a:ea typeface="楷体_GB2312" pitchFamily="49" charset="-122"/>
                </a:rPr>
                <a:t>详尽功能论证、方案设计、</a:t>
              </a:r>
              <a:endParaRPr lang="zh-CN" altLang="en-US" sz="1000" b="1" u="sng">
                <a:latin typeface="楷体_GB2312" pitchFamily="49" charset="-122"/>
                <a:ea typeface="楷体_GB2312" pitchFamily="49" charset="-122"/>
              </a:endParaRPr>
            </a:p>
            <a:p>
              <a:pPr algn="just" eaLnBrk="1" hangingPunct="1">
                <a:lnSpc>
                  <a:spcPct val="96000"/>
                </a:lnSpc>
              </a:pPr>
              <a:r>
                <a:rPr lang="zh-CN" altLang="en-US" sz="1000" b="1" u="sng">
                  <a:latin typeface="楷体_GB2312" pitchFamily="49" charset="-122"/>
                  <a:ea typeface="楷体_GB2312" pitchFamily="49" charset="-122"/>
                </a:rPr>
                <a:t>可研及投资审定决策</a:t>
              </a:r>
              <a:endParaRPr lang="zh-CN" altLang="en-US" sz="2400" b="1">
                <a:latin typeface="Times New Roman" panose="02020603050405020304" pitchFamily="18" charset="0"/>
              </a:endParaRPr>
            </a:p>
          </p:txBody>
        </p:sp>
        <p:sp>
          <p:nvSpPr>
            <p:cNvPr id="42023" name="Text Box 57"/>
            <p:cNvSpPr txBox="1">
              <a:spLocks noChangeArrowheads="1"/>
            </p:cNvSpPr>
            <p:nvPr/>
          </p:nvSpPr>
          <p:spPr bwMode="auto">
            <a:xfrm>
              <a:off x="3464" y="1176"/>
              <a:ext cx="746" cy="1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u="sng">
                  <a:latin typeface="楷体_GB2312" pitchFamily="49" charset="-122"/>
                  <a:ea typeface="楷体_GB2312" pitchFamily="49" charset="-122"/>
                </a:rPr>
                <a:t>工程设计与计划</a:t>
              </a:r>
              <a:endParaRPr lang="zh-CN" altLang="en-US" sz="1000" b="1" u="sng">
                <a:latin typeface="楷体_GB2312" pitchFamily="49" charset="-122"/>
                <a:ea typeface="楷体_GB2312" pitchFamily="49" charset="-122"/>
              </a:endParaRPr>
            </a:p>
          </p:txBody>
        </p:sp>
        <p:sp>
          <p:nvSpPr>
            <p:cNvPr id="42024" name="Text Box 58"/>
            <p:cNvSpPr txBox="1">
              <a:spLocks noChangeArrowheads="1"/>
            </p:cNvSpPr>
            <p:nvPr/>
          </p:nvSpPr>
          <p:spPr bwMode="auto">
            <a:xfrm>
              <a:off x="3782" y="1456"/>
              <a:ext cx="465" cy="1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u="sng">
                  <a:latin typeface="楷体_GB2312" pitchFamily="49" charset="-122"/>
                  <a:ea typeface="楷体_GB2312" pitchFamily="49" charset="-122"/>
                </a:rPr>
                <a:t>采购</a:t>
              </a:r>
              <a:endParaRPr lang="zh-CN" altLang="en-US" sz="2400" b="1">
                <a:latin typeface="Times New Roman" panose="02020603050405020304" pitchFamily="18" charset="0"/>
              </a:endParaRPr>
            </a:p>
          </p:txBody>
        </p:sp>
        <p:sp>
          <p:nvSpPr>
            <p:cNvPr id="42025" name="Text Box 59"/>
            <p:cNvSpPr txBox="1">
              <a:spLocks noChangeArrowheads="1"/>
            </p:cNvSpPr>
            <p:nvPr/>
          </p:nvSpPr>
          <p:spPr bwMode="auto">
            <a:xfrm>
              <a:off x="4103" y="1593"/>
              <a:ext cx="464" cy="1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u="sng">
                  <a:latin typeface="楷体_GB2312" pitchFamily="49" charset="-122"/>
                  <a:ea typeface="楷体_GB2312" pitchFamily="49" charset="-122"/>
                </a:rPr>
                <a:t>施工</a:t>
              </a:r>
              <a:endParaRPr lang="zh-CN" altLang="en-US" sz="2400" b="1">
                <a:latin typeface="Times New Roman" panose="02020603050405020304" pitchFamily="18" charset="0"/>
              </a:endParaRPr>
            </a:p>
          </p:txBody>
        </p:sp>
        <p:sp>
          <p:nvSpPr>
            <p:cNvPr id="42026" name="Text Box 61"/>
            <p:cNvSpPr txBox="1">
              <a:spLocks noChangeArrowheads="1"/>
            </p:cNvSpPr>
            <p:nvPr/>
          </p:nvSpPr>
          <p:spPr bwMode="auto">
            <a:xfrm>
              <a:off x="3059" y="2691"/>
              <a:ext cx="387" cy="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6000"/>
                </a:lnSpc>
              </a:pPr>
              <a:r>
                <a:rPr lang="zh-CN" altLang="en-US" sz="900" b="1">
                  <a:latin typeface="楷体_GB2312" pitchFamily="49" charset="-122"/>
                  <a:ea typeface="楷体_GB2312" pitchFamily="49" charset="-122"/>
                </a:rPr>
                <a:t>工程设计</a:t>
              </a:r>
              <a:endParaRPr lang="en-US" altLang="zh-CN" sz="900" b="1">
                <a:latin typeface="楷体_GB2312" pitchFamily="49" charset="-122"/>
                <a:ea typeface="楷体_GB2312" pitchFamily="49" charset="-122"/>
              </a:endParaRPr>
            </a:p>
            <a:p>
              <a:pPr algn="ctr" eaLnBrk="1" hangingPunct="1">
                <a:lnSpc>
                  <a:spcPct val="96000"/>
                </a:lnSpc>
              </a:pPr>
              <a:r>
                <a:rPr lang="zh-CN" altLang="en-US" sz="900" b="1">
                  <a:latin typeface="楷体_GB2312" pitchFamily="49" charset="-122"/>
                  <a:ea typeface="楷体_GB2312" pitchFamily="49" charset="-122"/>
                </a:rPr>
                <a:t>与计划</a:t>
              </a:r>
              <a:endParaRPr lang="zh-CN" altLang="en-US" sz="2400" b="1">
                <a:latin typeface="Times New Roman" panose="02020603050405020304" pitchFamily="18" charset="0"/>
              </a:endParaRPr>
            </a:p>
          </p:txBody>
        </p:sp>
        <p:sp>
          <p:nvSpPr>
            <p:cNvPr id="42027" name="Text Box 62"/>
            <p:cNvSpPr txBox="1">
              <a:spLocks noChangeArrowheads="1"/>
            </p:cNvSpPr>
            <p:nvPr/>
          </p:nvSpPr>
          <p:spPr bwMode="auto">
            <a:xfrm>
              <a:off x="4163" y="2759"/>
              <a:ext cx="368" cy="1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050" rIns="1905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900" b="1">
                  <a:latin typeface="楷体_GB2312" pitchFamily="49" charset="-122"/>
                  <a:ea typeface="楷体_GB2312" pitchFamily="49" charset="-122"/>
                </a:rPr>
                <a:t>质量保修</a:t>
              </a:r>
              <a:endParaRPr lang="zh-CN" altLang="en-US" sz="2400" b="1">
                <a:latin typeface="Times New Roman" panose="02020603050405020304" pitchFamily="18" charset="0"/>
              </a:endParaRPr>
            </a:p>
          </p:txBody>
        </p:sp>
        <p:sp>
          <p:nvSpPr>
            <p:cNvPr id="42028" name="AutoShape 63"/>
            <p:cNvSpPr>
              <a:spLocks noChangeArrowheads="1"/>
            </p:cNvSpPr>
            <p:nvPr/>
          </p:nvSpPr>
          <p:spPr bwMode="auto">
            <a:xfrm>
              <a:off x="2439" y="2532"/>
              <a:ext cx="155" cy="126"/>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1</a:t>
              </a:r>
              <a:endParaRPr lang="en-US" altLang="zh-CN" sz="2400" b="1"/>
            </a:p>
          </p:txBody>
        </p:sp>
        <p:sp>
          <p:nvSpPr>
            <p:cNvPr id="42029" name="AutoShape 64"/>
            <p:cNvSpPr>
              <a:spLocks noChangeArrowheads="1"/>
            </p:cNvSpPr>
            <p:nvPr/>
          </p:nvSpPr>
          <p:spPr bwMode="auto">
            <a:xfrm>
              <a:off x="2749" y="2532"/>
              <a:ext cx="155" cy="126"/>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2</a:t>
              </a:r>
              <a:endParaRPr lang="en-US" altLang="zh-CN" sz="2400" b="1"/>
            </a:p>
          </p:txBody>
        </p:sp>
        <p:sp>
          <p:nvSpPr>
            <p:cNvPr id="42030" name="AutoShape 65"/>
            <p:cNvSpPr>
              <a:spLocks noChangeArrowheads="1"/>
            </p:cNvSpPr>
            <p:nvPr/>
          </p:nvSpPr>
          <p:spPr bwMode="auto">
            <a:xfrm>
              <a:off x="2982" y="2532"/>
              <a:ext cx="154" cy="126"/>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3</a:t>
              </a:r>
              <a:endParaRPr lang="en-US" altLang="zh-CN" sz="2400" b="1"/>
            </a:p>
          </p:txBody>
        </p:sp>
        <p:sp>
          <p:nvSpPr>
            <p:cNvPr id="42031" name="AutoShape 66"/>
            <p:cNvSpPr>
              <a:spLocks noChangeArrowheads="1"/>
            </p:cNvSpPr>
            <p:nvPr/>
          </p:nvSpPr>
          <p:spPr bwMode="auto">
            <a:xfrm>
              <a:off x="3369" y="2532"/>
              <a:ext cx="155" cy="126"/>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4</a:t>
              </a:r>
              <a:endParaRPr lang="en-US" altLang="zh-CN" sz="2400" b="1"/>
            </a:p>
          </p:txBody>
        </p:sp>
        <p:sp>
          <p:nvSpPr>
            <p:cNvPr id="42032" name="AutoShape 67"/>
            <p:cNvSpPr>
              <a:spLocks noChangeArrowheads="1"/>
            </p:cNvSpPr>
            <p:nvPr/>
          </p:nvSpPr>
          <p:spPr bwMode="auto">
            <a:xfrm>
              <a:off x="4066" y="2532"/>
              <a:ext cx="155" cy="126"/>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5</a:t>
              </a:r>
              <a:endParaRPr lang="en-US" altLang="zh-CN" sz="2400" b="1"/>
            </a:p>
          </p:txBody>
        </p:sp>
        <p:sp>
          <p:nvSpPr>
            <p:cNvPr id="42033" name="Line 68"/>
            <p:cNvSpPr>
              <a:spLocks noChangeShapeType="1"/>
            </p:cNvSpPr>
            <p:nvPr/>
          </p:nvSpPr>
          <p:spPr bwMode="auto">
            <a:xfrm flipV="1">
              <a:off x="3029" y="2959"/>
              <a:ext cx="432" cy="3"/>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42034" name="Line 69"/>
            <p:cNvSpPr>
              <a:spLocks noChangeShapeType="1"/>
            </p:cNvSpPr>
            <p:nvPr/>
          </p:nvSpPr>
          <p:spPr bwMode="auto">
            <a:xfrm>
              <a:off x="4163" y="2960"/>
              <a:ext cx="296" cy="3"/>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42035" name="Line 70"/>
            <p:cNvSpPr>
              <a:spLocks noChangeShapeType="1"/>
            </p:cNvSpPr>
            <p:nvPr/>
          </p:nvSpPr>
          <p:spPr bwMode="auto">
            <a:xfrm>
              <a:off x="3459" y="2962"/>
              <a:ext cx="697" cy="0"/>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42036" name="Text Box 71"/>
            <p:cNvSpPr txBox="1">
              <a:spLocks noChangeArrowheads="1"/>
            </p:cNvSpPr>
            <p:nvPr/>
          </p:nvSpPr>
          <p:spPr bwMode="auto">
            <a:xfrm>
              <a:off x="2599" y="2759"/>
              <a:ext cx="387" cy="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900" b="1">
                  <a:latin typeface="楷体_GB2312" pitchFamily="49" charset="-122"/>
                  <a:ea typeface="楷体_GB2312" pitchFamily="49" charset="-122"/>
                </a:rPr>
                <a:t>项目决策</a:t>
              </a:r>
              <a:endParaRPr lang="zh-CN" altLang="en-US" sz="2400" b="1">
                <a:latin typeface="Times New Roman" panose="02020603050405020304" pitchFamily="18" charset="0"/>
              </a:endParaRPr>
            </a:p>
          </p:txBody>
        </p:sp>
        <p:sp>
          <p:nvSpPr>
            <p:cNvPr id="42037" name="Text Box 72"/>
            <p:cNvSpPr txBox="1">
              <a:spLocks noChangeArrowheads="1"/>
            </p:cNvSpPr>
            <p:nvPr/>
          </p:nvSpPr>
          <p:spPr bwMode="auto">
            <a:xfrm>
              <a:off x="3492" y="2734"/>
              <a:ext cx="651" cy="1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6000"/>
                </a:lnSpc>
              </a:pPr>
              <a:r>
                <a:rPr lang="zh-CN" altLang="en-US" sz="900" b="1">
                  <a:latin typeface="楷体_GB2312" pitchFamily="49" charset="-122"/>
                  <a:ea typeface="楷体_GB2312" pitchFamily="49" charset="-122"/>
                </a:rPr>
                <a:t>施工（或含试运行）</a:t>
              </a:r>
              <a:endParaRPr lang="zh-CN" altLang="en-US" sz="2400" b="1">
                <a:latin typeface="Times New Roman" panose="02020603050405020304" pitchFamily="18" charset="0"/>
              </a:endParaRPr>
            </a:p>
          </p:txBody>
        </p:sp>
        <p:sp>
          <p:nvSpPr>
            <p:cNvPr id="42038" name="Text Box 73"/>
            <p:cNvSpPr txBox="1">
              <a:spLocks noChangeArrowheads="1"/>
            </p:cNvSpPr>
            <p:nvPr/>
          </p:nvSpPr>
          <p:spPr bwMode="auto">
            <a:xfrm>
              <a:off x="4159" y="3169"/>
              <a:ext cx="352"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050" rIns="1905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6000"/>
                </a:lnSpc>
              </a:pPr>
              <a:r>
                <a:rPr lang="zh-CN" altLang="en-US" sz="900" b="1">
                  <a:latin typeface="楷体_GB2312" pitchFamily="49" charset="-122"/>
                  <a:ea typeface="楷体_GB2312" pitchFamily="49" charset="-122"/>
                </a:rPr>
                <a:t>后期管理</a:t>
              </a:r>
              <a:endParaRPr lang="zh-CN" altLang="en-US" sz="2400" b="1">
                <a:latin typeface="Times New Roman" panose="02020603050405020304" pitchFamily="18" charset="0"/>
              </a:endParaRPr>
            </a:p>
          </p:txBody>
        </p:sp>
        <p:sp>
          <p:nvSpPr>
            <p:cNvPr id="42039" name="Text Box 74"/>
            <p:cNvSpPr txBox="1">
              <a:spLocks noChangeArrowheads="1"/>
            </p:cNvSpPr>
            <p:nvPr/>
          </p:nvSpPr>
          <p:spPr bwMode="auto">
            <a:xfrm>
              <a:off x="3270" y="3155"/>
              <a:ext cx="542" cy="1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6000"/>
                </a:lnSpc>
              </a:pPr>
              <a:r>
                <a:rPr lang="zh-CN" altLang="en-US" sz="900" b="1">
                  <a:latin typeface="楷体_GB2312" pitchFamily="49" charset="-122"/>
                  <a:ea typeface="楷体_GB2312" pitchFamily="49" charset="-122"/>
                </a:rPr>
                <a:t>建设期管理</a:t>
              </a:r>
              <a:endParaRPr lang="zh-CN" altLang="en-US" sz="2400" b="1">
                <a:latin typeface="Times New Roman" panose="02020603050405020304" pitchFamily="18" charset="0"/>
              </a:endParaRPr>
            </a:p>
          </p:txBody>
        </p:sp>
        <p:sp>
          <p:nvSpPr>
            <p:cNvPr id="42040" name="Text Box 75"/>
            <p:cNvSpPr txBox="1">
              <a:spLocks noChangeArrowheads="1"/>
            </p:cNvSpPr>
            <p:nvPr/>
          </p:nvSpPr>
          <p:spPr bwMode="auto">
            <a:xfrm>
              <a:off x="2594" y="3151"/>
              <a:ext cx="465" cy="1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900" b="1">
                  <a:latin typeface="楷体_GB2312" pitchFamily="49" charset="-122"/>
                  <a:ea typeface="楷体_GB2312" pitchFamily="49" charset="-122"/>
                </a:rPr>
                <a:t>前期管理</a:t>
              </a:r>
              <a:endParaRPr lang="zh-CN" altLang="en-US" sz="2400" b="1">
                <a:latin typeface="Times New Roman" panose="02020603050405020304" pitchFamily="18" charset="0"/>
              </a:endParaRPr>
            </a:p>
          </p:txBody>
        </p:sp>
        <p:sp>
          <p:nvSpPr>
            <p:cNvPr id="42041" name="Line 76"/>
            <p:cNvSpPr>
              <a:spLocks noChangeShapeType="1"/>
            </p:cNvSpPr>
            <p:nvPr/>
          </p:nvSpPr>
          <p:spPr bwMode="auto">
            <a:xfrm>
              <a:off x="2517" y="3343"/>
              <a:ext cx="542" cy="0"/>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42042" name="Line 77"/>
            <p:cNvSpPr>
              <a:spLocks noChangeShapeType="1"/>
            </p:cNvSpPr>
            <p:nvPr/>
          </p:nvSpPr>
          <p:spPr bwMode="auto">
            <a:xfrm>
              <a:off x="3059" y="3343"/>
              <a:ext cx="1084" cy="0"/>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42043" name="Line 78"/>
            <p:cNvSpPr>
              <a:spLocks noChangeShapeType="1"/>
            </p:cNvSpPr>
            <p:nvPr/>
          </p:nvSpPr>
          <p:spPr bwMode="auto">
            <a:xfrm flipV="1">
              <a:off x="4143" y="3339"/>
              <a:ext cx="334" cy="4"/>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42044" name="AutoShape 79"/>
            <p:cNvSpPr>
              <a:spLocks noChangeArrowheads="1"/>
            </p:cNvSpPr>
            <p:nvPr/>
          </p:nvSpPr>
          <p:spPr bwMode="auto">
            <a:xfrm>
              <a:off x="1200" y="1327"/>
              <a:ext cx="153" cy="156"/>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1</a:t>
              </a:r>
              <a:endParaRPr lang="en-US" altLang="zh-CN" sz="2400" b="1"/>
            </a:p>
          </p:txBody>
        </p:sp>
        <p:sp>
          <p:nvSpPr>
            <p:cNvPr id="42045" name="AutoShape 80"/>
            <p:cNvSpPr>
              <a:spLocks noChangeArrowheads="1"/>
            </p:cNvSpPr>
            <p:nvPr/>
          </p:nvSpPr>
          <p:spPr bwMode="auto">
            <a:xfrm>
              <a:off x="1200" y="1535"/>
              <a:ext cx="146" cy="118"/>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2</a:t>
              </a:r>
              <a:endParaRPr lang="en-US" altLang="zh-CN" sz="2400" b="1"/>
            </a:p>
          </p:txBody>
        </p:sp>
        <p:sp>
          <p:nvSpPr>
            <p:cNvPr id="42046" name="AutoShape 81"/>
            <p:cNvSpPr>
              <a:spLocks noChangeArrowheads="1"/>
            </p:cNvSpPr>
            <p:nvPr/>
          </p:nvSpPr>
          <p:spPr bwMode="auto">
            <a:xfrm>
              <a:off x="1200" y="1734"/>
              <a:ext cx="157" cy="145"/>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3</a:t>
              </a:r>
              <a:endParaRPr lang="en-US" altLang="zh-CN" sz="2400" b="1"/>
            </a:p>
          </p:txBody>
        </p:sp>
        <p:sp>
          <p:nvSpPr>
            <p:cNvPr id="42047" name="AutoShape 82"/>
            <p:cNvSpPr>
              <a:spLocks noChangeArrowheads="1"/>
            </p:cNvSpPr>
            <p:nvPr/>
          </p:nvSpPr>
          <p:spPr bwMode="auto">
            <a:xfrm>
              <a:off x="1200" y="1901"/>
              <a:ext cx="155" cy="148"/>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4</a:t>
              </a:r>
              <a:endParaRPr lang="en-US" altLang="zh-CN" sz="2400" b="1"/>
            </a:p>
          </p:txBody>
        </p:sp>
        <p:sp>
          <p:nvSpPr>
            <p:cNvPr id="42048" name="AutoShape 83"/>
            <p:cNvSpPr>
              <a:spLocks noChangeArrowheads="1"/>
            </p:cNvSpPr>
            <p:nvPr/>
          </p:nvSpPr>
          <p:spPr bwMode="auto">
            <a:xfrm>
              <a:off x="1200" y="2071"/>
              <a:ext cx="161" cy="148"/>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5</a:t>
              </a:r>
              <a:endParaRPr lang="en-US" altLang="zh-CN" sz="2400" b="1"/>
            </a:p>
          </p:txBody>
        </p:sp>
        <p:sp>
          <p:nvSpPr>
            <p:cNvPr id="42049" name="AutoShape 84"/>
            <p:cNvSpPr>
              <a:spLocks noChangeArrowheads="1"/>
            </p:cNvSpPr>
            <p:nvPr/>
          </p:nvSpPr>
          <p:spPr bwMode="auto">
            <a:xfrm>
              <a:off x="1200" y="1050"/>
              <a:ext cx="155" cy="126"/>
            </a:xfrm>
            <a:prstGeom prst="triangle">
              <a:avLst>
                <a:gd name="adj" fmla="val 50000"/>
              </a:avLst>
            </a:prstGeom>
            <a:solidFill>
              <a:srgbClr val="FFFFFF"/>
            </a:solidFill>
            <a:ln w="9525">
              <a:solidFill>
                <a:srgbClr val="000000"/>
              </a:solidFill>
              <a:miter lim="800000"/>
            </a:ln>
          </p:spPr>
          <p:txBody>
            <a:bodyPr lIns="0" tIns="0" rIns="0" bIns="0"/>
            <a:lstStyle/>
            <a:p>
              <a:endParaRPr lang="zh-CN" altLang="en-US" sz="2400" b="1"/>
            </a:p>
          </p:txBody>
        </p:sp>
        <p:sp>
          <p:nvSpPr>
            <p:cNvPr id="42050" name="AutoShape 85"/>
            <p:cNvSpPr>
              <a:spLocks noChangeArrowheads="1"/>
            </p:cNvSpPr>
            <p:nvPr/>
          </p:nvSpPr>
          <p:spPr bwMode="auto">
            <a:xfrm>
              <a:off x="1200" y="2247"/>
              <a:ext cx="161" cy="142"/>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6</a:t>
              </a:r>
              <a:endParaRPr lang="en-US" altLang="zh-CN" sz="2400" b="1"/>
            </a:p>
          </p:txBody>
        </p:sp>
        <p:sp>
          <p:nvSpPr>
            <p:cNvPr id="42051" name="Text Box 86"/>
            <p:cNvSpPr txBox="1">
              <a:spLocks noChangeArrowheads="1"/>
            </p:cNvSpPr>
            <p:nvPr/>
          </p:nvSpPr>
          <p:spPr bwMode="auto">
            <a:xfrm>
              <a:off x="1742" y="2689"/>
              <a:ext cx="265" cy="691"/>
            </a:xfrm>
            <a:prstGeom prst="rect">
              <a:avLst/>
            </a:prstGeom>
            <a:solidFill>
              <a:srgbClr val="FFFFFF"/>
            </a:solidFill>
            <a:ln w="9525">
              <a:solidFill>
                <a:srgbClr val="000000"/>
              </a:solidFill>
              <a:miter lim="800000"/>
            </a:ln>
          </p:spPr>
          <p:txBody>
            <a:bodyPr vert="eaVert"/>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00" b="1">
                  <a:latin typeface="楷体_GB2312" pitchFamily="49" charset="-122"/>
                  <a:ea typeface="楷体_GB2312" pitchFamily="49" charset="-122"/>
                </a:rPr>
                <a:t>其他表达方式</a:t>
              </a:r>
              <a:endParaRPr lang="zh-CN" altLang="en-US" sz="1000" b="1">
                <a:latin typeface="楷体_GB2312" pitchFamily="49" charset="-122"/>
                <a:ea typeface="楷体_GB2312" pitchFamily="49" charset="-122"/>
              </a:endParaRPr>
            </a:p>
            <a:p>
              <a:pPr algn="just" eaLnBrk="1" hangingPunct="1"/>
              <a:r>
                <a:rPr lang="zh-CN" altLang="en-US" sz="1000" b="1">
                  <a:latin typeface="楷体_GB2312" pitchFamily="49" charset="-122"/>
                  <a:ea typeface="楷体_GB2312" pitchFamily="49" charset="-122"/>
                </a:rPr>
                <a:t>项目阶段划分</a:t>
              </a:r>
              <a:endParaRPr lang="zh-CN" altLang="en-US" sz="1000" b="1">
                <a:latin typeface="Times New Roman" panose="02020603050405020304" pitchFamily="18" charset="0"/>
              </a:endParaRPr>
            </a:p>
            <a:p>
              <a:pPr algn="just" eaLnBrk="1" hangingPunct="1"/>
              <a:endParaRPr lang="zh-CN" altLang="en-US" sz="1000" b="1">
                <a:latin typeface="Times New Roman" panose="02020603050405020304" pitchFamily="18" charset="0"/>
              </a:endParaRPr>
            </a:p>
            <a:p>
              <a:pPr algn="just" eaLnBrk="1" hangingPunct="1"/>
              <a:endParaRPr lang="zh-CN" altLang="en-US" sz="1000" b="1">
                <a:latin typeface="Times New Roman" panose="02020603050405020304" pitchFamily="18" charset="0"/>
              </a:endParaRPr>
            </a:p>
            <a:p>
              <a:pPr algn="just" eaLnBrk="1" hangingPunct="1"/>
              <a:endParaRPr lang="zh-CN" altLang="en-US" sz="1000" b="1">
                <a:latin typeface="Times New Roman" panose="02020603050405020304" pitchFamily="18" charset="0"/>
              </a:endParaRPr>
            </a:p>
            <a:p>
              <a:pPr algn="just" eaLnBrk="1" hangingPunct="1"/>
              <a:endParaRPr lang="zh-CN" altLang="en-US" sz="1000" b="1">
                <a:latin typeface="Times New Roman" panose="02020603050405020304" pitchFamily="18" charset="0"/>
              </a:endParaRPr>
            </a:p>
            <a:p>
              <a:pPr algn="just" eaLnBrk="1" hangingPunct="1"/>
              <a:endParaRPr lang="zh-CN" altLang="en-US" sz="1000" b="1">
                <a:latin typeface="Times New Roman" panose="02020603050405020304" pitchFamily="18" charset="0"/>
              </a:endParaRPr>
            </a:p>
            <a:p>
              <a:pPr eaLnBrk="1" hangingPunct="1"/>
              <a:endParaRPr lang="zh-CN" altLang="en-US" sz="2400" b="1">
                <a:latin typeface="Times New Roman" panose="02020603050405020304" pitchFamily="18" charset="0"/>
              </a:endParaRPr>
            </a:p>
          </p:txBody>
        </p:sp>
        <p:sp>
          <p:nvSpPr>
            <p:cNvPr id="42052" name="Line 88"/>
            <p:cNvSpPr>
              <a:spLocks noChangeShapeType="1"/>
            </p:cNvSpPr>
            <p:nvPr/>
          </p:nvSpPr>
          <p:spPr bwMode="auto">
            <a:xfrm flipV="1">
              <a:off x="2516" y="2962"/>
              <a:ext cx="571" cy="1"/>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42053" name="Text Box 89"/>
            <p:cNvSpPr txBox="1">
              <a:spLocks noChangeArrowheads="1"/>
            </p:cNvSpPr>
            <p:nvPr/>
          </p:nvSpPr>
          <p:spPr bwMode="auto">
            <a:xfrm>
              <a:off x="1587" y="3521"/>
              <a:ext cx="233" cy="568"/>
            </a:xfrm>
            <a:prstGeom prst="rect">
              <a:avLst/>
            </a:prstGeom>
            <a:solidFill>
              <a:srgbClr val="FFFFFF"/>
            </a:solidFill>
            <a:ln w="9525">
              <a:solidFill>
                <a:srgbClr val="000000"/>
              </a:solidFill>
              <a:miter lim="800000"/>
            </a:ln>
          </p:spPr>
          <p:txBody>
            <a:bodyPr vert="eaVert" lIns="54000" rIns="54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00" b="1">
                  <a:latin typeface="楷体_GB2312" pitchFamily="49" charset="-122"/>
                  <a:ea typeface="楷体_GB2312" pitchFamily="49" charset="-122"/>
                </a:rPr>
                <a:t>责任方式</a:t>
              </a:r>
              <a:endParaRPr lang="zh-CN" altLang="en-US" sz="1000" b="1">
                <a:latin typeface="楷体_GB2312" pitchFamily="49" charset="-122"/>
                <a:ea typeface="楷体_GB2312" pitchFamily="49" charset="-122"/>
              </a:endParaRPr>
            </a:p>
            <a:p>
              <a:pPr eaLnBrk="1" hangingPunct="1"/>
              <a:r>
                <a:rPr lang="zh-CN" altLang="en-US" sz="1000" b="1">
                  <a:latin typeface="Times New Roman" panose="02020603050405020304" pitchFamily="18" charset="0"/>
                </a:rPr>
                <a:t>过程方式与</a:t>
              </a:r>
              <a:endParaRPr lang="zh-CN" altLang="en-US" sz="1000" b="1">
                <a:latin typeface="Times New Roman" panose="02020603050405020304" pitchFamily="18" charset="0"/>
              </a:endParaRPr>
            </a:p>
          </p:txBody>
        </p:sp>
        <p:sp>
          <p:nvSpPr>
            <p:cNvPr id="42054" name="Text Box 90"/>
            <p:cNvSpPr txBox="1">
              <a:spLocks noChangeArrowheads="1"/>
            </p:cNvSpPr>
            <p:nvPr/>
          </p:nvSpPr>
          <p:spPr bwMode="auto">
            <a:xfrm>
              <a:off x="2013" y="3022"/>
              <a:ext cx="504" cy="358"/>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500" b="1">
                <a:latin typeface="Times New Roman" panose="02020603050405020304" pitchFamily="18" charset="0"/>
              </a:endParaRPr>
            </a:p>
            <a:p>
              <a:pPr algn="ctr" eaLnBrk="1" hangingPunct="1"/>
              <a:r>
                <a:rPr lang="zh-CN" altLang="en-US" sz="1000" b="1">
                  <a:latin typeface="Times New Roman" panose="02020603050405020304" pitchFamily="18" charset="0"/>
                </a:rPr>
                <a:t>三阶段划分</a:t>
              </a:r>
              <a:endParaRPr lang="en-US" altLang="zh-CN" sz="1000" b="1">
                <a:latin typeface="Times New Roman" panose="02020603050405020304" pitchFamily="18" charset="0"/>
              </a:endParaRPr>
            </a:p>
          </p:txBody>
        </p:sp>
        <p:sp>
          <p:nvSpPr>
            <p:cNvPr id="42055" name="Text Box 91"/>
            <p:cNvSpPr txBox="1">
              <a:spLocks noChangeArrowheads="1"/>
            </p:cNvSpPr>
            <p:nvPr/>
          </p:nvSpPr>
          <p:spPr bwMode="auto">
            <a:xfrm>
              <a:off x="2014" y="2691"/>
              <a:ext cx="503" cy="331"/>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500" b="1">
                <a:latin typeface="Times New Roman" panose="02020603050405020304" pitchFamily="18" charset="0"/>
              </a:endParaRPr>
            </a:p>
            <a:p>
              <a:pPr algn="ctr" eaLnBrk="1" hangingPunct="1"/>
              <a:r>
                <a:rPr lang="zh-CN" altLang="en-US" sz="1000" b="1">
                  <a:latin typeface="Times New Roman" panose="02020603050405020304" pitchFamily="18" charset="0"/>
                </a:rPr>
                <a:t>四阶段划分</a:t>
              </a:r>
              <a:endParaRPr lang="en-US" altLang="zh-CN" sz="1000" b="1">
                <a:latin typeface="Times New Roman" panose="02020603050405020304" pitchFamily="18" charset="0"/>
              </a:endParaRPr>
            </a:p>
          </p:txBody>
        </p:sp>
        <p:sp>
          <p:nvSpPr>
            <p:cNvPr id="42056" name="Text Box 92"/>
            <p:cNvSpPr txBox="1">
              <a:spLocks noChangeArrowheads="1"/>
            </p:cNvSpPr>
            <p:nvPr/>
          </p:nvSpPr>
          <p:spPr bwMode="auto">
            <a:xfrm>
              <a:off x="1820" y="3521"/>
              <a:ext cx="697" cy="318"/>
            </a:xfrm>
            <a:prstGeom prst="rect">
              <a:avLst/>
            </a:prstGeom>
            <a:solidFill>
              <a:srgbClr val="FFFFFF"/>
            </a:solidFill>
            <a:ln w="9525">
              <a:solidFill>
                <a:srgbClr val="000000"/>
              </a:solidFill>
              <a:miter lim="800000"/>
            </a:ln>
          </p:spPr>
          <p:txBody>
            <a:bodyPr lIns="18000" r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endParaRPr lang="en-US" altLang="zh-CN" sz="1000" b="1">
                <a:latin typeface="楷体_GB2312" pitchFamily="49" charset="-122"/>
                <a:ea typeface="楷体_GB2312" pitchFamily="49" charset="-122"/>
              </a:endParaRPr>
            </a:p>
            <a:p>
              <a:pPr algn="just" eaLnBrk="1" hangingPunct="1"/>
              <a:r>
                <a:rPr lang="zh-CN" altLang="en-US" sz="1000" b="1">
                  <a:latin typeface="楷体_GB2312" pitchFamily="49" charset="-122"/>
                  <a:ea typeface="楷体_GB2312" pitchFamily="49" charset="-122"/>
                </a:rPr>
                <a:t>  项目全过程管理</a:t>
              </a:r>
              <a:endParaRPr lang="zh-CN" altLang="en-US" sz="2400" b="1">
                <a:latin typeface="Times New Roman" panose="02020603050405020304" pitchFamily="18" charset="0"/>
              </a:endParaRPr>
            </a:p>
          </p:txBody>
        </p:sp>
        <p:sp>
          <p:nvSpPr>
            <p:cNvPr id="42057" name="Text Box 93"/>
            <p:cNvSpPr txBox="1">
              <a:spLocks noChangeArrowheads="1"/>
            </p:cNvSpPr>
            <p:nvPr/>
          </p:nvSpPr>
          <p:spPr bwMode="auto">
            <a:xfrm>
              <a:off x="1820" y="3839"/>
              <a:ext cx="697" cy="251"/>
            </a:xfrm>
            <a:prstGeom prst="rect">
              <a:avLst/>
            </a:prstGeom>
            <a:solidFill>
              <a:srgbClr val="FFFFFF"/>
            </a:solidFill>
            <a:ln w="9525">
              <a:solidFill>
                <a:srgbClr val="000000"/>
              </a:solidFill>
              <a:miter lim="800000"/>
            </a:ln>
          </p:spPr>
          <p:txBody>
            <a:bodyPr lIns="18000" r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00" b="1">
                  <a:latin typeface="楷体_GB2312" pitchFamily="49" charset="-122"/>
                  <a:ea typeface="楷体_GB2312" pitchFamily="49" charset="-122"/>
                </a:rPr>
                <a:t>  建造全过程管理</a:t>
              </a:r>
              <a:endParaRPr lang="zh-CN" altLang="en-US" sz="2400" b="1">
                <a:latin typeface="Times New Roman" panose="02020603050405020304" pitchFamily="18" charset="0"/>
              </a:endParaRPr>
            </a:p>
          </p:txBody>
        </p:sp>
        <p:sp>
          <p:nvSpPr>
            <p:cNvPr id="42058" name="Rectangle 94"/>
            <p:cNvSpPr>
              <a:spLocks noChangeArrowheads="1"/>
            </p:cNvSpPr>
            <p:nvPr/>
          </p:nvSpPr>
          <p:spPr bwMode="auto">
            <a:xfrm>
              <a:off x="2516" y="3521"/>
              <a:ext cx="1954" cy="320"/>
            </a:xfrm>
            <a:prstGeom prst="rect">
              <a:avLst/>
            </a:prstGeom>
            <a:solidFill>
              <a:srgbClr val="FFFFFF"/>
            </a:solidFill>
            <a:ln w="9525">
              <a:solidFill>
                <a:srgbClr val="000000"/>
              </a:solidFill>
              <a:miter lim="800000"/>
            </a:ln>
          </p:spPr>
          <p:txBody>
            <a:bodyPr/>
            <a:lstStyle/>
            <a:p>
              <a:endParaRPr lang="zh-CN" altLang="en-US" b="1"/>
            </a:p>
          </p:txBody>
        </p:sp>
        <p:sp>
          <p:nvSpPr>
            <p:cNvPr id="42059" name="Rectangle 95"/>
            <p:cNvSpPr>
              <a:spLocks noChangeArrowheads="1"/>
            </p:cNvSpPr>
            <p:nvPr/>
          </p:nvSpPr>
          <p:spPr bwMode="auto">
            <a:xfrm>
              <a:off x="2516" y="3841"/>
              <a:ext cx="1953" cy="248"/>
            </a:xfrm>
            <a:prstGeom prst="rect">
              <a:avLst/>
            </a:prstGeom>
            <a:solidFill>
              <a:srgbClr val="FFFFFF"/>
            </a:solidFill>
            <a:ln w="9525">
              <a:solidFill>
                <a:srgbClr val="000000"/>
              </a:solidFill>
              <a:miter lim="800000"/>
            </a:ln>
          </p:spPr>
          <p:txBody>
            <a:bodyPr/>
            <a:lstStyle/>
            <a:p>
              <a:endParaRPr lang="zh-CN" altLang="en-US" b="1"/>
            </a:p>
          </p:txBody>
        </p:sp>
        <p:sp>
          <p:nvSpPr>
            <p:cNvPr id="42060" name="Text Box 96"/>
            <p:cNvSpPr txBox="1">
              <a:spLocks noChangeArrowheads="1"/>
            </p:cNvSpPr>
            <p:nvPr/>
          </p:nvSpPr>
          <p:spPr bwMode="auto">
            <a:xfrm>
              <a:off x="1432" y="1918"/>
              <a:ext cx="1007"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a:latin typeface="楷体_GB2312" pitchFamily="49" charset="-122"/>
                  <a:ea typeface="楷体_GB2312" pitchFamily="49" charset="-122"/>
                </a:rPr>
                <a:t>交付图纸，下达开工命令</a:t>
              </a:r>
              <a:endParaRPr lang="zh-CN" altLang="en-US" sz="2400" b="1">
                <a:latin typeface="Times New Roman" panose="02020603050405020304" pitchFamily="18" charset="0"/>
              </a:endParaRPr>
            </a:p>
          </p:txBody>
        </p:sp>
        <p:sp>
          <p:nvSpPr>
            <p:cNvPr id="42061" name="Line 97"/>
            <p:cNvSpPr>
              <a:spLocks noChangeShapeType="1"/>
            </p:cNvSpPr>
            <p:nvPr/>
          </p:nvSpPr>
          <p:spPr bwMode="auto">
            <a:xfrm flipV="1">
              <a:off x="2543" y="3747"/>
              <a:ext cx="408"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2062" name="Line 98"/>
            <p:cNvSpPr>
              <a:spLocks noChangeShapeType="1"/>
            </p:cNvSpPr>
            <p:nvPr/>
          </p:nvSpPr>
          <p:spPr bwMode="auto">
            <a:xfrm flipV="1">
              <a:off x="2865" y="3747"/>
              <a:ext cx="1346" cy="3"/>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63" name="Line 99"/>
            <p:cNvSpPr>
              <a:spLocks noChangeShapeType="1"/>
            </p:cNvSpPr>
            <p:nvPr/>
          </p:nvSpPr>
          <p:spPr bwMode="auto">
            <a:xfrm flipV="1">
              <a:off x="4219" y="3745"/>
              <a:ext cx="246" cy="2"/>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2064" name="Line 100"/>
            <p:cNvSpPr>
              <a:spLocks noChangeShapeType="1"/>
            </p:cNvSpPr>
            <p:nvPr/>
          </p:nvSpPr>
          <p:spPr bwMode="auto">
            <a:xfrm flipV="1">
              <a:off x="3065" y="4023"/>
              <a:ext cx="326" cy="7"/>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2065" name="Line 101"/>
            <p:cNvSpPr>
              <a:spLocks noChangeShapeType="1"/>
            </p:cNvSpPr>
            <p:nvPr/>
          </p:nvSpPr>
          <p:spPr bwMode="auto">
            <a:xfrm flipV="1">
              <a:off x="3228" y="4025"/>
              <a:ext cx="1017" cy="5"/>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66" name="Line 102"/>
            <p:cNvSpPr>
              <a:spLocks noChangeShapeType="1"/>
            </p:cNvSpPr>
            <p:nvPr/>
          </p:nvSpPr>
          <p:spPr bwMode="auto">
            <a:xfrm flipV="1">
              <a:off x="4245" y="4029"/>
              <a:ext cx="233" cy="1"/>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2067" name="Line 103"/>
            <p:cNvSpPr>
              <a:spLocks noChangeShapeType="1"/>
            </p:cNvSpPr>
            <p:nvPr/>
          </p:nvSpPr>
          <p:spPr bwMode="auto">
            <a:xfrm flipH="1">
              <a:off x="4143" y="2668"/>
              <a:ext cx="5" cy="1548"/>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2068" name="Line 104"/>
            <p:cNvSpPr>
              <a:spLocks noChangeShapeType="1"/>
            </p:cNvSpPr>
            <p:nvPr/>
          </p:nvSpPr>
          <p:spPr bwMode="auto">
            <a:xfrm>
              <a:off x="4472" y="2610"/>
              <a:ext cx="0" cy="1558"/>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2069" name="Line 105"/>
            <p:cNvSpPr>
              <a:spLocks noChangeShapeType="1"/>
            </p:cNvSpPr>
            <p:nvPr/>
          </p:nvSpPr>
          <p:spPr bwMode="auto">
            <a:xfrm flipH="1">
              <a:off x="3059" y="2670"/>
              <a:ext cx="2" cy="1546"/>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2070" name="Line 106"/>
            <p:cNvSpPr>
              <a:spLocks noChangeShapeType="1"/>
            </p:cNvSpPr>
            <p:nvPr/>
          </p:nvSpPr>
          <p:spPr bwMode="auto">
            <a:xfrm>
              <a:off x="3446" y="2663"/>
              <a:ext cx="0" cy="1542"/>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2071" name="Text Box 107"/>
            <p:cNvSpPr txBox="1">
              <a:spLocks noChangeArrowheads="1"/>
            </p:cNvSpPr>
            <p:nvPr/>
          </p:nvSpPr>
          <p:spPr bwMode="auto">
            <a:xfrm>
              <a:off x="2982" y="3607"/>
              <a:ext cx="1166" cy="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10800" rIns="381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6000"/>
                </a:lnSpc>
              </a:pPr>
              <a:r>
                <a:rPr lang="en-US" altLang="zh-CN" sz="900" b="1">
                  <a:latin typeface="黑体" panose="02010609060101010101" pitchFamily="49" charset="-122"/>
                  <a:ea typeface="黑体" panose="02010609060101010101" pitchFamily="49" charset="-122"/>
                </a:rPr>
                <a:t>PM/PMC/</a:t>
              </a:r>
              <a:r>
                <a:rPr lang="zh-CN" altLang="en-US" sz="900" b="1">
                  <a:latin typeface="黑体" panose="02010609060101010101" pitchFamily="49" charset="-122"/>
                  <a:ea typeface="黑体" panose="02010609060101010101" pitchFamily="49" charset="-122"/>
                </a:rPr>
                <a:t>全过程管理咨询</a:t>
              </a:r>
              <a:r>
                <a:rPr lang="en-US" altLang="zh-CN" sz="900" b="1">
                  <a:latin typeface="黑体" panose="02010609060101010101" pitchFamily="49" charset="-122"/>
                  <a:ea typeface="黑体" panose="02010609060101010101" pitchFamily="49" charset="-122"/>
                </a:rPr>
                <a:t>/</a:t>
              </a:r>
              <a:r>
                <a:rPr lang="zh-CN" altLang="en-US" sz="900" b="1">
                  <a:latin typeface="黑体" panose="02010609060101010101" pitchFamily="49" charset="-122"/>
                  <a:ea typeface="黑体" panose="02010609060101010101" pitchFamily="49" charset="-122"/>
                </a:rPr>
                <a:t>承包代建</a:t>
              </a:r>
              <a:endParaRPr lang="en-US" altLang="zh-CN" sz="2400" b="1">
                <a:latin typeface="黑体" panose="02010609060101010101" pitchFamily="49" charset="-122"/>
                <a:ea typeface="黑体" panose="02010609060101010101" pitchFamily="49" charset="-122"/>
              </a:endParaRPr>
            </a:p>
          </p:txBody>
        </p:sp>
        <p:sp>
          <p:nvSpPr>
            <p:cNvPr id="42072" name="Text Box 109"/>
            <p:cNvSpPr txBox="1">
              <a:spLocks noChangeArrowheads="1"/>
            </p:cNvSpPr>
            <p:nvPr/>
          </p:nvSpPr>
          <p:spPr bwMode="auto">
            <a:xfrm>
              <a:off x="3193" y="3860"/>
              <a:ext cx="1056"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10800" rIns="381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6000"/>
                </a:lnSpc>
              </a:pPr>
              <a:r>
                <a:rPr lang="en-US" altLang="zh-CN" sz="900" b="1">
                  <a:latin typeface="黑体" panose="02010609060101010101" pitchFamily="49" charset="-122"/>
                  <a:ea typeface="黑体" panose="02010609060101010101" pitchFamily="49" charset="-122"/>
                </a:rPr>
                <a:t>CM/MC/</a:t>
              </a:r>
              <a:r>
                <a:rPr lang="zh-CN" altLang="en-US" sz="900" b="1">
                  <a:latin typeface="黑体" panose="02010609060101010101" pitchFamily="49" charset="-122"/>
                  <a:ea typeface="黑体" panose="02010609060101010101" pitchFamily="49" charset="-122"/>
                </a:rPr>
                <a:t>分阶段管理咨询</a:t>
              </a:r>
              <a:r>
                <a:rPr lang="en-US" altLang="zh-CN" sz="900" b="1">
                  <a:latin typeface="黑体" panose="02010609060101010101" pitchFamily="49" charset="-122"/>
                  <a:ea typeface="黑体" panose="02010609060101010101" pitchFamily="49" charset="-122"/>
                </a:rPr>
                <a:t>/</a:t>
              </a:r>
              <a:r>
                <a:rPr lang="zh-CN" altLang="en-US" sz="900" b="1">
                  <a:latin typeface="黑体" panose="02010609060101010101" pitchFamily="49" charset="-122"/>
                  <a:ea typeface="黑体" panose="02010609060101010101" pitchFamily="49" charset="-122"/>
                </a:rPr>
                <a:t>承包代建</a:t>
              </a:r>
              <a:endParaRPr lang="en-US" altLang="zh-CN" sz="2400" b="1">
                <a:latin typeface="黑体" panose="02010609060101010101" pitchFamily="49" charset="-122"/>
                <a:ea typeface="黑体" panose="02010609060101010101" pitchFamily="49" charset="-122"/>
              </a:endParaRPr>
            </a:p>
          </p:txBody>
        </p:sp>
      </p:grpSp>
      <p:sp>
        <p:nvSpPr>
          <p:cNvPr id="41988" name="Rectangle 112"/>
          <p:cNvSpPr>
            <a:spLocks noChangeArrowheads="1"/>
          </p:cNvSpPr>
          <p:nvPr/>
        </p:nvSpPr>
        <p:spPr bwMode="auto">
          <a:xfrm>
            <a:off x="357188" y="142875"/>
            <a:ext cx="8786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400" b="1"/>
              <a:t>（四）各类</a:t>
            </a:r>
            <a:r>
              <a:rPr lang="zh-CN" altLang="zh-CN" sz="2400" b="1"/>
              <a:t>工程项目管理</a:t>
            </a:r>
            <a:r>
              <a:rPr lang="zh-CN" altLang="en-US" sz="2400" b="1"/>
              <a:t>过程与责任</a:t>
            </a:r>
            <a:r>
              <a:rPr lang="zh-CN" altLang="zh-CN" sz="2400" b="1"/>
              <a:t>方式的表</a:t>
            </a:r>
            <a:r>
              <a:rPr lang="zh-CN" altLang="en-US" sz="2400" b="1"/>
              <a:t>述</a:t>
            </a:r>
            <a:endParaRPr lang="en-US" altLang="zh-CN" sz="2400" b="1"/>
          </a:p>
          <a:p>
            <a:r>
              <a:rPr lang="en-US" altLang="zh-CN" sz="2400" b="1"/>
              <a:t>    </a:t>
            </a:r>
            <a:r>
              <a:rPr lang="en-US" altLang="zh-CN" sz="2000" b="1"/>
              <a:t>1</a:t>
            </a:r>
            <a:r>
              <a:rPr lang="zh-CN" altLang="en-US" sz="2000" b="1"/>
              <a:t>、其他管理过程表述方式（六、五、四、三阶段划分的关系）</a:t>
            </a:r>
            <a:endParaRPr lang="en-US" altLang="zh-CN" sz="2000" b="1"/>
          </a:p>
        </p:txBody>
      </p:sp>
      <p:sp>
        <p:nvSpPr>
          <p:cNvPr id="41989" name="Line 46"/>
          <p:cNvSpPr>
            <a:spLocks noChangeShapeType="1"/>
          </p:cNvSpPr>
          <p:nvPr/>
        </p:nvSpPr>
        <p:spPr bwMode="auto">
          <a:xfrm>
            <a:off x="5372100" y="2825750"/>
            <a:ext cx="0" cy="969963"/>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pic>
        <p:nvPicPr>
          <p:cNvPr id="41990" name="Picture 88" descr="C:\Users\lenovo\Desktop\工程建设项目全过程管理的阶段划分的四种方式.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981075"/>
            <a:ext cx="9144000" cy="568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4"/>
          <p:cNvSpPr>
            <a:spLocks noChangeArrowheads="1"/>
          </p:cNvSpPr>
          <p:nvPr/>
        </p:nvSpPr>
        <p:spPr bwMode="auto">
          <a:xfrm>
            <a:off x="176213" y="373063"/>
            <a:ext cx="885666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zh-CN" altLang="en-US" sz="2600"/>
              <a:t>	</a:t>
            </a:r>
            <a:endParaRPr lang="zh-CN" altLang="en-US" sz="2600"/>
          </a:p>
        </p:txBody>
      </p:sp>
      <p:grpSp>
        <p:nvGrpSpPr>
          <p:cNvPr id="43011" name="Group 111"/>
          <p:cNvGrpSpPr/>
          <p:nvPr/>
        </p:nvGrpSpPr>
        <p:grpSpPr bwMode="auto">
          <a:xfrm>
            <a:off x="1095375" y="1104900"/>
            <a:ext cx="7458075" cy="5092700"/>
            <a:chOff x="1200" y="619"/>
            <a:chExt cx="4086" cy="3597"/>
          </a:xfrm>
        </p:grpSpPr>
        <p:sp>
          <p:nvSpPr>
            <p:cNvPr id="43014" name="Line 36"/>
            <p:cNvSpPr>
              <a:spLocks noChangeShapeType="1"/>
            </p:cNvSpPr>
            <p:nvPr/>
          </p:nvSpPr>
          <p:spPr bwMode="auto">
            <a:xfrm>
              <a:off x="2517" y="2516"/>
              <a:ext cx="2185"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15" name="Text Box 60"/>
            <p:cNvSpPr txBox="1">
              <a:spLocks noChangeArrowheads="1"/>
            </p:cNvSpPr>
            <p:nvPr/>
          </p:nvSpPr>
          <p:spPr bwMode="auto">
            <a:xfrm>
              <a:off x="4589" y="1783"/>
              <a:ext cx="697" cy="2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u="sng">
                  <a:latin typeface="楷体_GB2312" pitchFamily="49" charset="-122"/>
                  <a:ea typeface="楷体_GB2312" pitchFamily="49" charset="-122"/>
                </a:rPr>
                <a:t>移交用户</a:t>
              </a:r>
              <a:endParaRPr lang="zh-CN" altLang="en-US" sz="1000" b="1" u="sng">
                <a:latin typeface="楷体_GB2312" pitchFamily="49" charset="-122"/>
                <a:ea typeface="楷体_GB2312" pitchFamily="49" charset="-122"/>
              </a:endParaRPr>
            </a:p>
            <a:p>
              <a:pPr algn="just" eaLnBrk="1" hangingPunct="1">
                <a:lnSpc>
                  <a:spcPct val="96000"/>
                </a:lnSpc>
              </a:pPr>
              <a:r>
                <a:rPr lang="zh-CN" altLang="en-US" sz="1000" b="1" u="sng">
                  <a:latin typeface="楷体_GB2312" pitchFamily="49" charset="-122"/>
                  <a:ea typeface="楷体_GB2312" pitchFamily="49" charset="-122"/>
                </a:rPr>
                <a:t>及质量保修</a:t>
              </a:r>
              <a:endParaRPr lang="zh-CN" altLang="en-US" sz="2400" b="1"/>
            </a:p>
          </p:txBody>
        </p:sp>
        <p:sp>
          <p:nvSpPr>
            <p:cNvPr id="43016" name="Text Box 87"/>
            <p:cNvSpPr txBox="1">
              <a:spLocks noChangeArrowheads="1"/>
            </p:cNvSpPr>
            <p:nvPr/>
          </p:nvSpPr>
          <p:spPr bwMode="auto">
            <a:xfrm>
              <a:off x="2921" y="619"/>
              <a:ext cx="1085" cy="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u="sng">
                  <a:latin typeface="楷体_GB2312" pitchFamily="49" charset="-122"/>
                  <a:ea typeface="楷体_GB2312" pitchFamily="49" charset="-122"/>
                </a:rPr>
                <a:t>初步功能策划及立项决策</a:t>
              </a:r>
              <a:endParaRPr lang="zh-CN" altLang="en-US" sz="2400" b="1"/>
            </a:p>
          </p:txBody>
        </p:sp>
        <p:sp>
          <p:nvSpPr>
            <p:cNvPr id="43017" name="Text Box 27"/>
            <p:cNvSpPr txBox="1">
              <a:spLocks noChangeArrowheads="1"/>
            </p:cNvSpPr>
            <p:nvPr/>
          </p:nvSpPr>
          <p:spPr bwMode="auto">
            <a:xfrm>
              <a:off x="1587" y="805"/>
              <a:ext cx="465"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a:latin typeface="楷体_GB2312" pitchFamily="49" charset="-122"/>
                  <a:ea typeface="楷体_GB2312" pitchFamily="49" charset="-122"/>
                </a:rPr>
                <a:t>项目阶段</a:t>
              </a:r>
              <a:endParaRPr lang="zh-CN" altLang="en-US" sz="2400" b="1"/>
            </a:p>
          </p:txBody>
        </p:sp>
        <p:sp>
          <p:nvSpPr>
            <p:cNvPr id="43018" name="Text Box 28"/>
            <p:cNvSpPr txBox="1">
              <a:spLocks noChangeArrowheads="1"/>
            </p:cNvSpPr>
            <p:nvPr/>
          </p:nvSpPr>
          <p:spPr bwMode="auto">
            <a:xfrm>
              <a:off x="1200" y="805"/>
              <a:ext cx="310" cy="146"/>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b="1"/>
            </a:p>
          </p:txBody>
        </p:sp>
        <p:sp>
          <p:nvSpPr>
            <p:cNvPr id="43019" name="Text Box 29"/>
            <p:cNvSpPr txBox="1">
              <a:spLocks noChangeArrowheads="1"/>
            </p:cNvSpPr>
            <p:nvPr/>
          </p:nvSpPr>
          <p:spPr bwMode="auto">
            <a:xfrm>
              <a:off x="1432" y="1055"/>
              <a:ext cx="852"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a:latin typeface="楷体_GB2312" pitchFamily="49" charset="-122"/>
                  <a:ea typeface="楷体_GB2312" pitchFamily="49" charset="-122"/>
                </a:rPr>
                <a:t>可交付成果</a:t>
              </a:r>
              <a:r>
                <a:rPr lang="en-US" altLang="zh-CN" sz="1000" b="1">
                  <a:latin typeface="楷体_GB2312" pitchFamily="49" charset="-122"/>
                  <a:ea typeface="楷体_GB2312" pitchFamily="49" charset="-122"/>
                </a:rPr>
                <a:t>/</a:t>
              </a:r>
              <a:r>
                <a:rPr lang="zh-CN" altLang="en-US" sz="1000" b="1">
                  <a:latin typeface="楷体_GB2312" pitchFamily="49" charset="-122"/>
                  <a:ea typeface="楷体_GB2312" pitchFamily="49" charset="-122"/>
                </a:rPr>
                <a:t>里程碑</a:t>
              </a:r>
              <a:endParaRPr lang="zh-CN" altLang="en-US" sz="2400" b="1">
                <a:ea typeface="楷体_GB2312" pitchFamily="49" charset="-122"/>
              </a:endParaRPr>
            </a:p>
          </p:txBody>
        </p:sp>
        <p:sp>
          <p:nvSpPr>
            <p:cNvPr id="43020" name="Text Box 30"/>
            <p:cNvSpPr txBox="1">
              <a:spLocks noChangeArrowheads="1"/>
            </p:cNvSpPr>
            <p:nvPr/>
          </p:nvSpPr>
          <p:spPr bwMode="auto">
            <a:xfrm>
              <a:off x="1432" y="1239"/>
              <a:ext cx="620"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a:latin typeface="楷体_GB2312" pitchFamily="49" charset="-122"/>
                  <a:ea typeface="楷体_GB2312" pitchFamily="49" charset="-122"/>
                </a:rPr>
                <a:t>提出项目投资概念</a:t>
              </a:r>
              <a:endParaRPr lang="zh-CN" altLang="en-US" sz="2400" b="1"/>
            </a:p>
          </p:txBody>
        </p:sp>
        <p:sp>
          <p:nvSpPr>
            <p:cNvPr id="43021" name="Text Box 31"/>
            <p:cNvSpPr txBox="1">
              <a:spLocks noChangeArrowheads="1"/>
            </p:cNvSpPr>
            <p:nvPr/>
          </p:nvSpPr>
          <p:spPr bwMode="auto">
            <a:xfrm>
              <a:off x="1432" y="1427"/>
              <a:ext cx="852" cy="1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a:latin typeface="楷体_GB2312" pitchFamily="49" charset="-122"/>
                  <a:ea typeface="楷体_GB2312" pitchFamily="49" charset="-122"/>
                </a:rPr>
                <a:t>批复项目建议书</a:t>
              </a:r>
              <a:endParaRPr lang="zh-CN" altLang="en-US" sz="2400" b="1"/>
            </a:p>
          </p:txBody>
        </p:sp>
        <p:sp>
          <p:nvSpPr>
            <p:cNvPr id="43022" name="Text Box 32"/>
            <p:cNvSpPr txBox="1">
              <a:spLocks noChangeArrowheads="1"/>
            </p:cNvSpPr>
            <p:nvPr/>
          </p:nvSpPr>
          <p:spPr bwMode="auto">
            <a:xfrm>
              <a:off x="1432" y="1616"/>
              <a:ext cx="930"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a:latin typeface="楷体_GB2312" pitchFamily="49" charset="-122"/>
                  <a:ea typeface="楷体_GB2312" pitchFamily="49" charset="-122"/>
                </a:rPr>
                <a:t>批复可行性研究报告</a:t>
              </a:r>
              <a:endParaRPr lang="zh-CN" altLang="en-US" sz="2400" b="1"/>
            </a:p>
          </p:txBody>
        </p:sp>
        <p:sp>
          <p:nvSpPr>
            <p:cNvPr id="43023" name="Text Box 33"/>
            <p:cNvSpPr txBox="1">
              <a:spLocks noChangeArrowheads="1"/>
            </p:cNvSpPr>
            <p:nvPr/>
          </p:nvSpPr>
          <p:spPr bwMode="auto">
            <a:xfrm>
              <a:off x="1432" y="1992"/>
              <a:ext cx="465" cy="1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a:latin typeface="楷体_GB2312" pitchFamily="49" charset="-122"/>
                  <a:ea typeface="楷体_GB2312" pitchFamily="49" charset="-122"/>
                </a:rPr>
                <a:t>竣工验收</a:t>
              </a:r>
              <a:endParaRPr lang="zh-CN" altLang="en-US" sz="2400" b="1"/>
            </a:p>
          </p:txBody>
        </p:sp>
        <p:sp>
          <p:nvSpPr>
            <p:cNvPr id="43024" name="Text Box 34"/>
            <p:cNvSpPr txBox="1">
              <a:spLocks noChangeArrowheads="1"/>
            </p:cNvSpPr>
            <p:nvPr/>
          </p:nvSpPr>
          <p:spPr bwMode="auto">
            <a:xfrm>
              <a:off x="1432" y="2180"/>
              <a:ext cx="698" cy="1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a:latin typeface="楷体_GB2312" pitchFamily="49" charset="-122"/>
                  <a:ea typeface="楷体_GB2312" pitchFamily="49" charset="-122"/>
                </a:rPr>
                <a:t>结束质量保修期</a:t>
              </a:r>
              <a:endParaRPr lang="zh-CN" altLang="en-US" sz="2400" b="1"/>
            </a:p>
          </p:txBody>
        </p:sp>
        <p:sp>
          <p:nvSpPr>
            <p:cNvPr id="43025" name="Line 35"/>
            <p:cNvSpPr>
              <a:spLocks noChangeShapeType="1"/>
            </p:cNvSpPr>
            <p:nvPr/>
          </p:nvSpPr>
          <p:spPr bwMode="auto">
            <a:xfrm>
              <a:off x="2517" y="805"/>
              <a:ext cx="0" cy="171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26" name="Text Box 37"/>
            <p:cNvSpPr txBox="1">
              <a:spLocks noChangeArrowheads="1"/>
            </p:cNvSpPr>
            <p:nvPr/>
          </p:nvSpPr>
          <p:spPr bwMode="auto">
            <a:xfrm>
              <a:off x="2517" y="867"/>
              <a:ext cx="310" cy="169"/>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1000" b="1"/>
                <a:t>①</a:t>
              </a:r>
              <a:endParaRPr lang="en-US" altLang="zh-CN" sz="2400" b="1"/>
            </a:p>
          </p:txBody>
        </p:sp>
        <p:sp>
          <p:nvSpPr>
            <p:cNvPr id="43027" name="Text Box 38"/>
            <p:cNvSpPr txBox="1">
              <a:spLocks noChangeArrowheads="1"/>
            </p:cNvSpPr>
            <p:nvPr/>
          </p:nvSpPr>
          <p:spPr bwMode="auto">
            <a:xfrm>
              <a:off x="2827" y="1136"/>
              <a:ext cx="232" cy="142"/>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1000" b="1"/>
                <a:t>②</a:t>
              </a:r>
              <a:endParaRPr lang="en-US" altLang="zh-CN" sz="2400" b="1"/>
            </a:p>
          </p:txBody>
        </p:sp>
        <p:sp>
          <p:nvSpPr>
            <p:cNvPr id="43028" name="Text Box 39"/>
            <p:cNvSpPr txBox="1">
              <a:spLocks noChangeArrowheads="1"/>
            </p:cNvSpPr>
            <p:nvPr/>
          </p:nvSpPr>
          <p:spPr bwMode="auto">
            <a:xfrm>
              <a:off x="3059" y="1425"/>
              <a:ext cx="387" cy="14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1000" b="1"/>
                <a:t>③</a:t>
              </a:r>
              <a:endParaRPr lang="en-US" altLang="zh-CN" sz="2400" b="1"/>
            </a:p>
          </p:txBody>
        </p:sp>
        <p:sp>
          <p:nvSpPr>
            <p:cNvPr id="43029" name="Text Box 40"/>
            <p:cNvSpPr txBox="1">
              <a:spLocks noChangeArrowheads="1"/>
            </p:cNvSpPr>
            <p:nvPr/>
          </p:nvSpPr>
          <p:spPr bwMode="auto">
            <a:xfrm>
              <a:off x="4143" y="2104"/>
              <a:ext cx="318" cy="13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1000" b="1"/>
                <a:t>⑥</a:t>
              </a:r>
              <a:endParaRPr lang="en-US" altLang="zh-CN" sz="2400" b="1"/>
            </a:p>
          </p:txBody>
        </p:sp>
        <p:sp>
          <p:nvSpPr>
            <p:cNvPr id="43030" name="Text Box 41"/>
            <p:cNvSpPr txBox="1">
              <a:spLocks noChangeArrowheads="1"/>
            </p:cNvSpPr>
            <p:nvPr/>
          </p:nvSpPr>
          <p:spPr bwMode="auto">
            <a:xfrm>
              <a:off x="3541" y="1827"/>
              <a:ext cx="604" cy="182"/>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1000" b="1"/>
                <a:t>⑤</a:t>
              </a:r>
              <a:endParaRPr lang="en-US" altLang="zh-CN" sz="2400" b="1"/>
            </a:p>
          </p:txBody>
        </p:sp>
        <p:sp>
          <p:nvSpPr>
            <p:cNvPr id="43031" name="Text Box 42"/>
            <p:cNvSpPr txBox="1">
              <a:spLocks noChangeArrowheads="1"/>
            </p:cNvSpPr>
            <p:nvPr/>
          </p:nvSpPr>
          <p:spPr bwMode="auto">
            <a:xfrm>
              <a:off x="3446" y="1681"/>
              <a:ext cx="366" cy="146"/>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1000" b="1"/>
                <a:t>④</a:t>
              </a:r>
              <a:endParaRPr lang="en-US" altLang="zh-CN" sz="2400" b="1"/>
            </a:p>
          </p:txBody>
        </p:sp>
        <p:sp>
          <p:nvSpPr>
            <p:cNvPr id="43032" name="Line 43"/>
            <p:cNvSpPr>
              <a:spLocks noChangeShapeType="1"/>
            </p:cNvSpPr>
            <p:nvPr/>
          </p:nvSpPr>
          <p:spPr bwMode="auto">
            <a:xfrm>
              <a:off x="2827" y="1012"/>
              <a:ext cx="0" cy="1508"/>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3033" name="Line 44"/>
            <p:cNvSpPr>
              <a:spLocks noChangeShapeType="1"/>
            </p:cNvSpPr>
            <p:nvPr/>
          </p:nvSpPr>
          <p:spPr bwMode="auto">
            <a:xfrm>
              <a:off x="3059" y="1301"/>
              <a:ext cx="0" cy="1219"/>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3034" name="Line 45"/>
            <p:cNvSpPr>
              <a:spLocks noChangeShapeType="1"/>
            </p:cNvSpPr>
            <p:nvPr/>
          </p:nvSpPr>
          <p:spPr bwMode="auto">
            <a:xfrm>
              <a:off x="3446" y="1527"/>
              <a:ext cx="0" cy="993"/>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3035" name="Line 46"/>
            <p:cNvSpPr>
              <a:spLocks noChangeShapeType="1"/>
            </p:cNvSpPr>
            <p:nvPr/>
          </p:nvSpPr>
          <p:spPr bwMode="auto">
            <a:xfrm flipH="1">
              <a:off x="3801" y="2004"/>
              <a:ext cx="5" cy="516"/>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3036" name="Line 47"/>
            <p:cNvSpPr>
              <a:spLocks noChangeShapeType="1"/>
            </p:cNvSpPr>
            <p:nvPr/>
          </p:nvSpPr>
          <p:spPr bwMode="auto">
            <a:xfrm>
              <a:off x="4143" y="2004"/>
              <a:ext cx="0" cy="579"/>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3037" name="Line 48"/>
            <p:cNvSpPr>
              <a:spLocks noChangeShapeType="1"/>
            </p:cNvSpPr>
            <p:nvPr/>
          </p:nvSpPr>
          <p:spPr bwMode="auto">
            <a:xfrm>
              <a:off x="4461" y="2251"/>
              <a:ext cx="0" cy="294"/>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3038" name="AutoShape 49"/>
            <p:cNvSpPr>
              <a:spLocks noChangeArrowheads="1"/>
            </p:cNvSpPr>
            <p:nvPr/>
          </p:nvSpPr>
          <p:spPr bwMode="auto">
            <a:xfrm>
              <a:off x="4376" y="2532"/>
              <a:ext cx="155" cy="126"/>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6</a:t>
              </a:r>
              <a:endParaRPr lang="en-US" altLang="zh-CN" sz="2400" b="1"/>
            </a:p>
          </p:txBody>
        </p:sp>
        <p:sp>
          <p:nvSpPr>
            <p:cNvPr id="43039" name="Line 50"/>
            <p:cNvSpPr>
              <a:spLocks noChangeShapeType="1"/>
            </p:cNvSpPr>
            <p:nvPr/>
          </p:nvSpPr>
          <p:spPr bwMode="auto">
            <a:xfrm flipV="1">
              <a:off x="2672" y="720"/>
              <a:ext cx="279" cy="14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40" name="Line 51"/>
            <p:cNvSpPr>
              <a:spLocks noChangeShapeType="1"/>
            </p:cNvSpPr>
            <p:nvPr/>
          </p:nvSpPr>
          <p:spPr bwMode="auto">
            <a:xfrm flipV="1">
              <a:off x="2982" y="977"/>
              <a:ext cx="370" cy="14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41" name="Line 52"/>
            <p:cNvSpPr>
              <a:spLocks noChangeShapeType="1"/>
            </p:cNvSpPr>
            <p:nvPr/>
          </p:nvSpPr>
          <p:spPr bwMode="auto">
            <a:xfrm flipV="1">
              <a:off x="3228" y="1301"/>
              <a:ext cx="236" cy="126"/>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42" name="Line 53"/>
            <p:cNvSpPr>
              <a:spLocks noChangeShapeType="1"/>
            </p:cNvSpPr>
            <p:nvPr/>
          </p:nvSpPr>
          <p:spPr bwMode="auto">
            <a:xfrm flipV="1">
              <a:off x="3601" y="1565"/>
              <a:ext cx="211" cy="12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43" name="Line 54"/>
            <p:cNvSpPr>
              <a:spLocks noChangeShapeType="1"/>
            </p:cNvSpPr>
            <p:nvPr/>
          </p:nvSpPr>
          <p:spPr bwMode="auto">
            <a:xfrm flipV="1">
              <a:off x="3908" y="1710"/>
              <a:ext cx="195" cy="11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44" name="Line 55"/>
            <p:cNvSpPr>
              <a:spLocks noChangeShapeType="1"/>
            </p:cNvSpPr>
            <p:nvPr/>
          </p:nvSpPr>
          <p:spPr bwMode="auto">
            <a:xfrm flipV="1">
              <a:off x="4376" y="2004"/>
              <a:ext cx="267" cy="10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45" name="Text Box 56"/>
            <p:cNvSpPr txBox="1">
              <a:spLocks noChangeArrowheads="1"/>
            </p:cNvSpPr>
            <p:nvPr/>
          </p:nvSpPr>
          <p:spPr bwMode="auto">
            <a:xfrm>
              <a:off x="3352" y="840"/>
              <a:ext cx="1162"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u="sng">
                  <a:latin typeface="楷体_GB2312" pitchFamily="49" charset="-122"/>
                  <a:ea typeface="楷体_GB2312" pitchFamily="49" charset="-122"/>
                </a:rPr>
                <a:t>详尽功能论证、方案设计、</a:t>
              </a:r>
              <a:endParaRPr lang="zh-CN" altLang="en-US" sz="1000" b="1" u="sng">
                <a:latin typeface="楷体_GB2312" pitchFamily="49" charset="-122"/>
                <a:ea typeface="楷体_GB2312" pitchFamily="49" charset="-122"/>
              </a:endParaRPr>
            </a:p>
            <a:p>
              <a:pPr algn="just" eaLnBrk="1" hangingPunct="1">
                <a:lnSpc>
                  <a:spcPct val="96000"/>
                </a:lnSpc>
              </a:pPr>
              <a:r>
                <a:rPr lang="zh-CN" altLang="en-US" sz="1000" b="1" u="sng">
                  <a:latin typeface="楷体_GB2312" pitchFamily="49" charset="-122"/>
                  <a:ea typeface="楷体_GB2312" pitchFamily="49" charset="-122"/>
                </a:rPr>
                <a:t>可研及投资审定决策</a:t>
              </a:r>
              <a:endParaRPr lang="zh-CN" altLang="en-US" sz="2400" b="1"/>
            </a:p>
          </p:txBody>
        </p:sp>
        <p:sp>
          <p:nvSpPr>
            <p:cNvPr id="43046" name="Text Box 57"/>
            <p:cNvSpPr txBox="1">
              <a:spLocks noChangeArrowheads="1"/>
            </p:cNvSpPr>
            <p:nvPr/>
          </p:nvSpPr>
          <p:spPr bwMode="auto">
            <a:xfrm>
              <a:off x="3464" y="1176"/>
              <a:ext cx="746" cy="1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u="sng">
                  <a:latin typeface="楷体_GB2312" pitchFamily="49" charset="-122"/>
                  <a:ea typeface="楷体_GB2312" pitchFamily="49" charset="-122"/>
                </a:rPr>
                <a:t>工程设计与计划</a:t>
              </a:r>
              <a:endParaRPr lang="zh-CN" altLang="en-US" sz="1000" b="1" u="sng">
                <a:latin typeface="楷体_GB2312" pitchFamily="49" charset="-122"/>
                <a:ea typeface="楷体_GB2312" pitchFamily="49" charset="-122"/>
              </a:endParaRPr>
            </a:p>
          </p:txBody>
        </p:sp>
        <p:sp>
          <p:nvSpPr>
            <p:cNvPr id="43047" name="Text Box 58"/>
            <p:cNvSpPr txBox="1">
              <a:spLocks noChangeArrowheads="1"/>
            </p:cNvSpPr>
            <p:nvPr/>
          </p:nvSpPr>
          <p:spPr bwMode="auto">
            <a:xfrm>
              <a:off x="3782" y="1456"/>
              <a:ext cx="465" cy="1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u="sng">
                  <a:latin typeface="楷体_GB2312" pitchFamily="49" charset="-122"/>
                  <a:ea typeface="楷体_GB2312" pitchFamily="49" charset="-122"/>
                </a:rPr>
                <a:t>采购</a:t>
              </a:r>
              <a:endParaRPr lang="zh-CN" altLang="en-US" sz="2400" b="1"/>
            </a:p>
          </p:txBody>
        </p:sp>
        <p:sp>
          <p:nvSpPr>
            <p:cNvPr id="43048" name="Text Box 59"/>
            <p:cNvSpPr txBox="1">
              <a:spLocks noChangeArrowheads="1"/>
            </p:cNvSpPr>
            <p:nvPr/>
          </p:nvSpPr>
          <p:spPr bwMode="auto">
            <a:xfrm>
              <a:off x="4103" y="1593"/>
              <a:ext cx="464" cy="1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u="sng">
                  <a:latin typeface="楷体_GB2312" pitchFamily="49" charset="-122"/>
                  <a:ea typeface="楷体_GB2312" pitchFamily="49" charset="-122"/>
                </a:rPr>
                <a:t>施工</a:t>
              </a:r>
              <a:endParaRPr lang="zh-CN" altLang="en-US" sz="2400" b="1"/>
            </a:p>
          </p:txBody>
        </p:sp>
        <p:sp>
          <p:nvSpPr>
            <p:cNvPr id="43049" name="Text Box 61"/>
            <p:cNvSpPr txBox="1">
              <a:spLocks noChangeArrowheads="1"/>
            </p:cNvSpPr>
            <p:nvPr/>
          </p:nvSpPr>
          <p:spPr bwMode="auto">
            <a:xfrm>
              <a:off x="3059" y="2691"/>
              <a:ext cx="387" cy="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6000"/>
                </a:lnSpc>
              </a:pPr>
              <a:r>
                <a:rPr lang="zh-CN" altLang="en-US" sz="900" b="1">
                  <a:latin typeface="楷体_GB2312" pitchFamily="49" charset="-122"/>
                  <a:ea typeface="楷体_GB2312" pitchFamily="49" charset="-122"/>
                </a:rPr>
                <a:t>工程设计</a:t>
              </a:r>
              <a:endParaRPr lang="en-US" altLang="zh-CN" sz="900" b="1">
                <a:latin typeface="楷体_GB2312" pitchFamily="49" charset="-122"/>
                <a:ea typeface="楷体_GB2312" pitchFamily="49" charset="-122"/>
              </a:endParaRPr>
            </a:p>
            <a:p>
              <a:pPr algn="ctr" eaLnBrk="1" hangingPunct="1">
                <a:lnSpc>
                  <a:spcPct val="96000"/>
                </a:lnSpc>
              </a:pPr>
              <a:r>
                <a:rPr lang="zh-CN" altLang="en-US" sz="900" b="1">
                  <a:latin typeface="楷体_GB2312" pitchFamily="49" charset="-122"/>
                  <a:ea typeface="楷体_GB2312" pitchFamily="49" charset="-122"/>
                </a:rPr>
                <a:t>与计划</a:t>
              </a:r>
              <a:endParaRPr lang="zh-CN" altLang="en-US" sz="2400" b="1"/>
            </a:p>
          </p:txBody>
        </p:sp>
        <p:sp>
          <p:nvSpPr>
            <p:cNvPr id="43050" name="Text Box 62"/>
            <p:cNvSpPr txBox="1">
              <a:spLocks noChangeArrowheads="1"/>
            </p:cNvSpPr>
            <p:nvPr/>
          </p:nvSpPr>
          <p:spPr bwMode="auto">
            <a:xfrm>
              <a:off x="4163" y="2759"/>
              <a:ext cx="368" cy="1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050" rIns="1905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900" b="1">
                  <a:latin typeface="楷体_GB2312" pitchFamily="49" charset="-122"/>
                  <a:ea typeface="楷体_GB2312" pitchFamily="49" charset="-122"/>
                </a:rPr>
                <a:t>质量保修</a:t>
              </a:r>
              <a:endParaRPr lang="zh-CN" altLang="en-US" sz="2400" b="1"/>
            </a:p>
          </p:txBody>
        </p:sp>
        <p:sp>
          <p:nvSpPr>
            <p:cNvPr id="43051" name="AutoShape 63"/>
            <p:cNvSpPr>
              <a:spLocks noChangeArrowheads="1"/>
            </p:cNvSpPr>
            <p:nvPr/>
          </p:nvSpPr>
          <p:spPr bwMode="auto">
            <a:xfrm>
              <a:off x="2439" y="2532"/>
              <a:ext cx="155" cy="126"/>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1</a:t>
              </a:r>
              <a:endParaRPr lang="en-US" altLang="zh-CN" sz="2400" b="1"/>
            </a:p>
          </p:txBody>
        </p:sp>
        <p:sp>
          <p:nvSpPr>
            <p:cNvPr id="43052" name="AutoShape 64"/>
            <p:cNvSpPr>
              <a:spLocks noChangeArrowheads="1"/>
            </p:cNvSpPr>
            <p:nvPr/>
          </p:nvSpPr>
          <p:spPr bwMode="auto">
            <a:xfrm>
              <a:off x="2749" y="2532"/>
              <a:ext cx="155" cy="126"/>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2</a:t>
              </a:r>
              <a:endParaRPr lang="en-US" altLang="zh-CN" sz="2400" b="1"/>
            </a:p>
          </p:txBody>
        </p:sp>
        <p:sp>
          <p:nvSpPr>
            <p:cNvPr id="43053" name="AutoShape 65"/>
            <p:cNvSpPr>
              <a:spLocks noChangeArrowheads="1"/>
            </p:cNvSpPr>
            <p:nvPr/>
          </p:nvSpPr>
          <p:spPr bwMode="auto">
            <a:xfrm>
              <a:off x="2982" y="2532"/>
              <a:ext cx="154" cy="126"/>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3</a:t>
              </a:r>
              <a:endParaRPr lang="en-US" altLang="zh-CN" sz="2400" b="1"/>
            </a:p>
          </p:txBody>
        </p:sp>
        <p:sp>
          <p:nvSpPr>
            <p:cNvPr id="43054" name="AutoShape 66"/>
            <p:cNvSpPr>
              <a:spLocks noChangeArrowheads="1"/>
            </p:cNvSpPr>
            <p:nvPr/>
          </p:nvSpPr>
          <p:spPr bwMode="auto">
            <a:xfrm>
              <a:off x="3369" y="2532"/>
              <a:ext cx="155" cy="126"/>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4</a:t>
              </a:r>
              <a:endParaRPr lang="en-US" altLang="zh-CN" sz="2400" b="1"/>
            </a:p>
          </p:txBody>
        </p:sp>
        <p:sp>
          <p:nvSpPr>
            <p:cNvPr id="43055" name="AutoShape 67"/>
            <p:cNvSpPr>
              <a:spLocks noChangeArrowheads="1"/>
            </p:cNvSpPr>
            <p:nvPr/>
          </p:nvSpPr>
          <p:spPr bwMode="auto">
            <a:xfrm>
              <a:off x="4066" y="2532"/>
              <a:ext cx="155" cy="126"/>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5</a:t>
              </a:r>
              <a:endParaRPr lang="en-US" altLang="zh-CN" sz="2400" b="1"/>
            </a:p>
          </p:txBody>
        </p:sp>
        <p:sp>
          <p:nvSpPr>
            <p:cNvPr id="43056" name="Line 68"/>
            <p:cNvSpPr>
              <a:spLocks noChangeShapeType="1"/>
            </p:cNvSpPr>
            <p:nvPr/>
          </p:nvSpPr>
          <p:spPr bwMode="auto">
            <a:xfrm flipV="1">
              <a:off x="3029" y="2959"/>
              <a:ext cx="432" cy="3"/>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43057" name="Line 69"/>
            <p:cNvSpPr>
              <a:spLocks noChangeShapeType="1"/>
            </p:cNvSpPr>
            <p:nvPr/>
          </p:nvSpPr>
          <p:spPr bwMode="auto">
            <a:xfrm>
              <a:off x="4163" y="2960"/>
              <a:ext cx="296" cy="3"/>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43058" name="Line 70"/>
            <p:cNvSpPr>
              <a:spLocks noChangeShapeType="1"/>
            </p:cNvSpPr>
            <p:nvPr/>
          </p:nvSpPr>
          <p:spPr bwMode="auto">
            <a:xfrm>
              <a:off x="3459" y="2962"/>
              <a:ext cx="697" cy="0"/>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43059" name="Text Box 71"/>
            <p:cNvSpPr txBox="1">
              <a:spLocks noChangeArrowheads="1"/>
            </p:cNvSpPr>
            <p:nvPr/>
          </p:nvSpPr>
          <p:spPr bwMode="auto">
            <a:xfrm>
              <a:off x="2599" y="2759"/>
              <a:ext cx="387" cy="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900" b="1">
                  <a:latin typeface="楷体_GB2312" pitchFamily="49" charset="-122"/>
                  <a:ea typeface="楷体_GB2312" pitchFamily="49" charset="-122"/>
                </a:rPr>
                <a:t>项目决策</a:t>
              </a:r>
              <a:endParaRPr lang="zh-CN" altLang="en-US" sz="2400" b="1"/>
            </a:p>
          </p:txBody>
        </p:sp>
        <p:sp>
          <p:nvSpPr>
            <p:cNvPr id="43060" name="Text Box 72"/>
            <p:cNvSpPr txBox="1">
              <a:spLocks noChangeArrowheads="1"/>
            </p:cNvSpPr>
            <p:nvPr/>
          </p:nvSpPr>
          <p:spPr bwMode="auto">
            <a:xfrm>
              <a:off x="3625" y="2759"/>
              <a:ext cx="310" cy="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6000"/>
                </a:lnSpc>
              </a:pPr>
              <a:r>
                <a:rPr lang="zh-CN" altLang="en-US" sz="900" b="1">
                  <a:latin typeface="楷体_GB2312" pitchFamily="49" charset="-122"/>
                  <a:ea typeface="楷体_GB2312" pitchFamily="49" charset="-122"/>
                </a:rPr>
                <a:t>施  工</a:t>
              </a:r>
              <a:endParaRPr lang="zh-CN" altLang="en-US" sz="2400" b="1"/>
            </a:p>
          </p:txBody>
        </p:sp>
        <p:sp>
          <p:nvSpPr>
            <p:cNvPr id="43061" name="Text Box 73"/>
            <p:cNvSpPr txBox="1">
              <a:spLocks noChangeArrowheads="1"/>
            </p:cNvSpPr>
            <p:nvPr/>
          </p:nvSpPr>
          <p:spPr bwMode="auto">
            <a:xfrm>
              <a:off x="4159" y="3169"/>
              <a:ext cx="352"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050" rIns="1905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6000"/>
                </a:lnSpc>
              </a:pPr>
              <a:r>
                <a:rPr lang="zh-CN" altLang="en-US" sz="900" b="1">
                  <a:latin typeface="楷体_GB2312" pitchFamily="49" charset="-122"/>
                  <a:ea typeface="楷体_GB2312" pitchFamily="49" charset="-122"/>
                </a:rPr>
                <a:t>后期管理</a:t>
              </a:r>
              <a:endParaRPr lang="zh-CN" altLang="en-US" sz="2400" b="1"/>
            </a:p>
          </p:txBody>
        </p:sp>
        <p:sp>
          <p:nvSpPr>
            <p:cNvPr id="43062" name="Text Box 74"/>
            <p:cNvSpPr txBox="1">
              <a:spLocks noChangeArrowheads="1"/>
            </p:cNvSpPr>
            <p:nvPr/>
          </p:nvSpPr>
          <p:spPr bwMode="auto">
            <a:xfrm>
              <a:off x="3270" y="3155"/>
              <a:ext cx="542" cy="1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6000"/>
                </a:lnSpc>
              </a:pPr>
              <a:r>
                <a:rPr lang="zh-CN" altLang="en-US" sz="900" b="1">
                  <a:latin typeface="楷体_GB2312" pitchFamily="49" charset="-122"/>
                  <a:ea typeface="楷体_GB2312" pitchFamily="49" charset="-122"/>
                </a:rPr>
                <a:t>建设期管理</a:t>
              </a:r>
              <a:endParaRPr lang="zh-CN" altLang="en-US" sz="2400" b="1"/>
            </a:p>
          </p:txBody>
        </p:sp>
        <p:sp>
          <p:nvSpPr>
            <p:cNvPr id="43063" name="Text Box 75"/>
            <p:cNvSpPr txBox="1">
              <a:spLocks noChangeArrowheads="1"/>
            </p:cNvSpPr>
            <p:nvPr/>
          </p:nvSpPr>
          <p:spPr bwMode="auto">
            <a:xfrm>
              <a:off x="2594" y="3151"/>
              <a:ext cx="465" cy="1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900" b="1">
                  <a:latin typeface="楷体_GB2312" pitchFamily="49" charset="-122"/>
                  <a:ea typeface="楷体_GB2312" pitchFamily="49" charset="-122"/>
                </a:rPr>
                <a:t>前期管理</a:t>
              </a:r>
              <a:endParaRPr lang="zh-CN" altLang="en-US" sz="2400" b="1"/>
            </a:p>
          </p:txBody>
        </p:sp>
        <p:sp>
          <p:nvSpPr>
            <p:cNvPr id="43064" name="Line 76"/>
            <p:cNvSpPr>
              <a:spLocks noChangeShapeType="1"/>
            </p:cNvSpPr>
            <p:nvPr/>
          </p:nvSpPr>
          <p:spPr bwMode="auto">
            <a:xfrm>
              <a:off x="2517" y="3343"/>
              <a:ext cx="542" cy="0"/>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43065" name="Line 77"/>
            <p:cNvSpPr>
              <a:spLocks noChangeShapeType="1"/>
            </p:cNvSpPr>
            <p:nvPr/>
          </p:nvSpPr>
          <p:spPr bwMode="auto">
            <a:xfrm>
              <a:off x="3059" y="3343"/>
              <a:ext cx="1084" cy="0"/>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43066" name="Line 78"/>
            <p:cNvSpPr>
              <a:spLocks noChangeShapeType="1"/>
            </p:cNvSpPr>
            <p:nvPr/>
          </p:nvSpPr>
          <p:spPr bwMode="auto">
            <a:xfrm flipV="1">
              <a:off x="4143" y="3339"/>
              <a:ext cx="334" cy="4"/>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43067" name="AutoShape 79"/>
            <p:cNvSpPr>
              <a:spLocks noChangeArrowheads="1"/>
            </p:cNvSpPr>
            <p:nvPr/>
          </p:nvSpPr>
          <p:spPr bwMode="auto">
            <a:xfrm>
              <a:off x="1200" y="1239"/>
              <a:ext cx="153" cy="156"/>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1</a:t>
              </a:r>
              <a:endParaRPr lang="en-US" altLang="zh-CN" sz="2400" b="1"/>
            </a:p>
          </p:txBody>
        </p:sp>
        <p:sp>
          <p:nvSpPr>
            <p:cNvPr id="43068" name="AutoShape 80"/>
            <p:cNvSpPr>
              <a:spLocks noChangeArrowheads="1"/>
            </p:cNvSpPr>
            <p:nvPr/>
          </p:nvSpPr>
          <p:spPr bwMode="auto">
            <a:xfrm>
              <a:off x="1200" y="1427"/>
              <a:ext cx="146" cy="118"/>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2</a:t>
              </a:r>
              <a:endParaRPr lang="en-US" altLang="zh-CN" sz="2400" b="1"/>
            </a:p>
          </p:txBody>
        </p:sp>
        <p:sp>
          <p:nvSpPr>
            <p:cNvPr id="43069" name="AutoShape 81"/>
            <p:cNvSpPr>
              <a:spLocks noChangeArrowheads="1"/>
            </p:cNvSpPr>
            <p:nvPr/>
          </p:nvSpPr>
          <p:spPr bwMode="auto">
            <a:xfrm>
              <a:off x="1200" y="1616"/>
              <a:ext cx="157" cy="145"/>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3</a:t>
              </a:r>
              <a:endParaRPr lang="en-US" altLang="zh-CN" sz="2400" b="1"/>
            </a:p>
          </p:txBody>
        </p:sp>
        <p:sp>
          <p:nvSpPr>
            <p:cNvPr id="43070" name="AutoShape 82"/>
            <p:cNvSpPr>
              <a:spLocks noChangeArrowheads="1"/>
            </p:cNvSpPr>
            <p:nvPr/>
          </p:nvSpPr>
          <p:spPr bwMode="auto">
            <a:xfrm>
              <a:off x="1200" y="1804"/>
              <a:ext cx="155" cy="148"/>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4</a:t>
              </a:r>
              <a:endParaRPr lang="en-US" altLang="zh-CN" sz="2400" b="1"/>
            </a:p>
          </p:txBody>
        </p:sp>
        <p:sp>
          <p:nvSpPr>
            <p:cNvPr id="43071" name="AutoShape 83"/>
            <p:cNvSpPr>
              <a:spLocks noChangeArrowheads="1"/>
            </p:cNvSpPr>
            <p:nvPr/>
          </p:nvSpPr>
          <p:spPr bwMode="auto">
            <a:xfrm>
              <a:off x="1200" y="1992"/>
              <a:ext cx="161" cy="148"/>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5</a:t>
              </a:r>
              <a:endParaRPr lang="en-US" altLang="zh-CN" sz="2400" b="1"/>
            </a:p>
          </p:txBody>
        </p:sp>
        <p:sp>
          <p:nvSpPr>
            <p:cNvPr id="43072" name="AutoShape 84"/>
            <p:cNvSpPr>
              <a:spLocks noChangeArrowheads="1"/>
            </p:cNvSpPr>
            <p:nvPr/>
          </p:nvSpPr>
          <p:spPr bwMode="auto">
            <a:xfrm>
              <a:off x="1200" y="1050"/>
              <a:ext cx="155" cy="126"/>
            </a:xfrm>
            <a:prstGeom prst="triangle">
              <a:avLst>
                <a:gd name="adj" fmla="val 50000"/>
              </a:avLst>
            </a:prstGeom>
            <a:solidFill>
              <a:srgbClr val="FFFFFF"/>
            </a:solidFill>
            <a:ln w="9525">
              <a:solidFill>
                <a:srgbClr val="000000"/>
              </a:solidFill>
              <a:miter lim="800000"/>
            </a:ln>
          </p:spPr>
          <p:txBody>
            <a:bodyPr lIns="0" tIns="0" rIns="0" bIns="0"/>
            <a:lstStyle/>
            <a:p>
              <a:endParaRPr lang="zh-CN" altLang="en-US" sz="2400" b="1"/>
            </a:p>
          </p:txBody>
        </p:sp>
        <p:sp>
          <p:nvSpPr>
            <p:cNvPr id="43073" name="AutoShape 85"/>
            <p:cNvSpPr>
              <a:spLocks noChangeArrowheads="1"/>
            </p:cNvSpPr>
            <p:nvPr/>
          </p:nvSpPr>
          <p:spPr bwMode="auto">
            <a:xfrm>
              <a:off x="1200" y="2180"/>
              <a:ext cx="161" cy="142"/>
            </a:xfrm>
            <a:prstGeom prst="triangle">
              <a:avLst>
                <a:gd name="adj" fmla="val 50000"/>
              </a:avLst>
            </a:prstGeom>
            <a:solidFill>
              <a:srgbClr val="FFFFFF"/>
            </a:solidFill>
            <a:ln w="9525">
              <a:solidFill>
                <a:srgbClr val="000000"/>
              </a:solidFill>
              <a:miter lim="800000"/>
            </a:ln>
          </p:spPr>
          <p:txBody>
            <a:bodyPr lIns="0" tIns="0" rIns="0" bIns="0"/>
            <a:lstStyle/>
            <a:p>
              <a:pPr algn="ctr"/>
              <a:r>
                <a:rPr lang="en-US" altLang="zh-CN" sz="600" b="1"/>
                <a:t>6</a:t>
              </a:r>
              <a:endParaRPr lang="en-US" altLang="zh-CN" sz="2400" b="1"/>
            </a:p>
          </p:txBody>
        </p:sp>
        <p:sp>
          <p:nvSpPr>
            <p:cNvPr id="43074" name="Text Box 86"/>
            <p:cNvSpPr txBox="1">
              <a:spLocks noChangeArrowheads="1"/>
            </p:cNvSpPr>
            <p:nvPr/>
          </p:nvSpPr>
          <p:spPr bwMode="auto">
            <a:xfrm>
              <a:off x="1742" y="2689"/>
              <a:ext cx="265" cy="691"/>
            </a:xfrm>
            <a:prstGeom prst="rect">
              <a:avLst/>
            </a:prstGeom>
            <a:solidFill>
              <a:srgbClr val="FFFFFF"/>
            </a:solidFill>
            <a:ln w="9525">
              <a:solidFill>
                <a:srgbClr val="000000"/>
              </a:solidFill>
              <a:miter lim="800000"/>
            </a:ln>
          </p:spPr>
          <p:txBody>
            <a:bodyPr vert="eaVert"/>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00" b="1">
                  <a:latin typeface="楷体_GB2312" pitchFamily="49" charset="-122"/>
                  <a:ea typeface="楷体_GB2312" pitchFamily="49" charset="-122"/>
                </a:rPr>
                <a:t>其他表达方式</a:t>
              </a:r>
              <a:endParaRPr lang="zh-CN" altLang="en-US" sz="1000" b="1">
                <a:latin typeface="楷体_GB2312" pitchFamily="49" charset="-122"/>
                <a:ea typeface="楷体_GB2312" pitchFamily="49" charset="-122"/>
              </a:endParaRPr>
            </a:p>
            <a:p>
              <a:pPr algn="just" eaLnBrk="1" hangingPunct="1"/>
              <a:r>
                <a:rPr lang="zh-CN" altLang="en-US" sz="1000" b="1">
                  <a:latin typeface="楷体_GB2312" pitchFamily="49" charset="-122"/>
                  <a:ea typeface="楷体_GB2312" pitchFamily="49" charset="-122"/>
                </a:rPr>
                <a:t>项目阶段划分</a:t>
              </a:r>
              <a:endParaRPr lang="zh-CN" altLang="en-US" sz="1000" b="1"/>
            </a:p>
            <a:p>
              <a:pPr algn="just" eaLnBrk="1" hangingPunct="1"/>
              <a:endParaRPr lang="zh-CN" altLang="en-US" sz="1000" b="1"/>
            </a:p>
            <a:p>
              <a:pPr algn="just" eaLnBrk="1" hangingPunct="1"/>
              <a:endParaRPr lang="zh-CN" altLang="en-US" sz="1000" b="1"/>
            </a:p>
            <a:p>
              <a:pPr algn="just" eaLnBrk="1" hangingPunct="1"/>
              <a:endParaRPr lang="zh-CN" altLang="en-US" sz="1000" b="1"/>
            </a:p>
            <a:p>
              <a:pPr algn="just" eaLnBrk="1" hangingPunct="1"/>
              <a:endParaRPr lang="zh-CN" altLang="en-US" sz="1000" b="1"/>
            </a:p>
            <a:p>
              <a:pPr algn="just" eaLnBrk="1" hangingPunct="1"/>
              <a:endParaRPr lang="zh-CN" altLang="en-US" sz="1000" b="1"/>
            </a:p>
            <a:p>
              <a:pPr eaLnBrk="1" hangingPunct="1"/>
              <a:endParaRPr lang="zh-CN" altLang="en-US" sz="2400" b="1"/>
            </a:p>
          </p:txBody>
        </p:sp>
        <p:sp>
          <p:nvSpPr>
            <p:cNvPr id="43075" name="Line 88"/>
            <p:cNvSpPr>
              <a:spLocks noChangeShapeType="1"/>
            </p:cNvSpPr>
            <p:nvPr/>
          </p:nvSpPr>
          <p:spPr bwMode="auto">
            <a:xfrm flipV="1">
              <a:off x="2516" y="2962"/>
              <a:ext cx="571" cy="1"/>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43076" name="Text Box 89"/>
            <p:cNvSpPr txBox="1">
              <a:spLocks noChangeArrowheads="1"/>
            </p:cNvSpPr>
            <p:nvPr/>
          </p:nvSpPr>
          <p:spPr bwMode="auto">
            <a:xfrm>
              <a:off x="1510" y="3521"/>
              <a:ext cx="310" cy="569"/>
            </a:xfrm>
            <a:prstGeom prst="rect">
              <a:avLst/>
            </a:prstGeom>
            <a:solidFill>
              <a:srgbClr val="FFFFFF"/>
            </a:solidFill>
            <a:ln w="9525">
              <a:solidFill>
                <a:srgbClr val="000000"/>
              </a:solidFill>
              <a:miter lim="800000"/>
            </a:ln>
          </p:spPr>
          <p:txBody>
            <a:bodyPr vert="eaVert" lIns="54000" rIns="54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00" b="1">
                  <a:latin typeface="楷体_GB2312" pitchFamily="49" charset="-122"/>
                  <a:ea typeface="楷体_GB2312" pitchFamily="49" charset="-122"/>
                </a:rPr>
                <a:t>时间方式</a:t>
              </a:r>
              <a:endParaRPr lang="zh-CN" altLang="en-US" sz="1000" b="1">
                <a:latin typeface="楷体_GB2312" pitchFamily="49" charset="-122"/>
                <a:ea typeface="楷体_GB2312" pitchFamily="49" charset="-122"/>
              </a:endParaRPr>
            </a:p>
            <a:p>
              <a:pPr algn="just" eaLnBrk="1" hangingPunct="1"/>
              <a:r>
                <a:rPr lang="zh-CN" altLang="en-US" sz="1000" b="1">
                  <a:latin typeface="楷体_GB2312" pitchFamily="49" charset="-122"/>
                  <a:ea typeface="楷体_GB2312" pitchFamily="49" charset="-122"/>
                </a:rPr>
                <a:t>工程管理</a:t>
              </a:r>
              <a:endParaRPr lang="zh-CN" altLang="en-US" sz="1000" b="1">
                <a:latin typeface="楷体_GB2312" pitchFamily="49" charset="-122"/>
                <a:ea typeface="楷体_GB2312" pitchFamily="49" charset="-122"/>
              </a:endParaRPr>
            </a:p>
            <a:p>
              <a:pPr eaLnBrk="1" hangingPunct="1"/>
              <a:endParaRPr lang="zh-CN" altLang="en-US" sz="2400" b="1"/>
            </a:p>
          </p:txBody>
        </p:sp>
        <p:sp>
          <p:nvSpPr>
            <p:cNvPr id="43077" name="Text Box 90"/>
            <p:cNvSpPr txBox="1">
              <a:spLocks noChangeArrowheads="1"/>
            </p:cNvSpPr>
            <p:nvPr/>
          </p:nvSpPr>
          <p:spPr bwMode="auto">
            <a:xfrm>
              <a:off x="2013" y="3022"/>
              <a:ext cx="504" cy="358"/>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500" b="1"/>
            </a:p>
            <a:p>
              <a:pPr algn="ctr" eaLnBrk="1" hangingPunct="1"/>
              <a:r>
                <a:rPr lang="zh-CN" altLang="en-US" sz="1000" b="1"/>
                <a:t>三阶段划分</a:t>
              </a:r>
              <a:endParaRPr lang="en-US" altLang="zh-CN" sz="1000" b="1"/>
            </a:p>
          </p:txBody>
        </p:sp>
        <p:sp>
          <p:nvSpPr>
            <p:cNvPr id="43078" name="Text Box 91"/>
            <p:cNvSpPr txBox="1">
              <a:spLocks noChangeArrowheads="1"/>
            </p:cNvSpPr>
            <p:nvPr/>
          </p:nvSpPr>
          <p:spPr bwMode="auto">
            <a:xfrm>
              <a:off x="2014" y="2691"/>
              <a:ext cx="503" cy="331"/>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500" b="1"/>
            </a:p>
            <a:p>
              <a:pPr algn="ctr" eaLnBrk="1" hangingPunct="1"/>
              <a:r>
                <a:rPr lang="zh-CN" altLang="en-US" sz="1000" b="1"/>
                <a:t>四阶段划分</a:t>
              </a:r>
              <a:endParaRPr lang="en-US" altLang="zh-CN" sz="1000" b="1"/>
            </a:p>
          </p:txBody>
        </p:sp>
        <p:sp>
          <p:nvSpPr>
            <p:cNvPr id="43079" name="Text Box 92"/>
            <p:cNvSpPr txBox="1">
              <a:spLocks noChangeArrowheads="1"/>
            </p:cNvSpPr>
            <p:nvPr/>
          </p:nvSpPr>
          <p:spPr bwMode="auto">
            <a:xfrm>
              <a:off x="1820" y="3521"/>
              <a:ext cx="697" cy="318"/>
            </a:xfrm>
            <a:prstGeom prst="rect">
              <a:avLst/>
            </a:prstGeom>
            <a:solidFill>
              <a:srgbClr val="FFFFFF"/>
            </a:solidFill>
            <a:ln w="9525">
              <a:solidFill>
                <a:srgbClr val="000000"/>
              </a:solidFill>
              <a:miter lim="800000"/>
            </a:ln>
          </p:spPr>
          <p:txBody>
            <a:bodyPr lIns="18000" r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b="1">
                  <a:latin typeface="楷体_GB2312" pitchFamily="49" charset="-122"/>
                  <a:ea typeface="楷体_GB2312" pitchFamily="49" charset="-122"/>
                </a:rPr>
                <a:t>项目全过程管理</a:t>
              </a:r>
              <a:endParaRPr lang="en-US" altLang="zh-CN" sz="1000" b="1">
                <a:latin typeface="楷体_GB2312" pitchFamily="49" charset="-122"/>
                <a:ea typeface="楷体_GB2312" pitchFamily="49" charset="-122"/>
              </a:endParaRPr>
            </a:p>
            <a:p>
              <a:pPr algn="ctr" eaLnBrk="1" hangingPunct="1"/>
              <a:r>
                <a:rPr lang="zh-CN" altLang="en-US" sz="1000" b="1">
                  <a:ea typeface="楷体_GB2312" pitchFamily="49" charset="-122"/>
                </a:rPr>
                <a:t>及管理承包</a:t>
              </a:r>
              <a:endParaRPr lang="zh-CN" altLang="en-US" sz="2400" b="1"/>
            </a:p>
          </p:txBody>
        </p:sp>
        <p:sp>
          <p:nvSpPr>
            <p:cNvPr id="43080" name="Text Box 93"/>
            <p:cNvSpPr txBox="1">
              <a:spLocks noChangeArrowheads="1"/>
            </p:cNvSpPr>
            <p:nvPr/>
          </p:nvSpPr>
          <p:spPr bwMode="auto">
            <a:xfrm>
              <a:off x="1820" y="3839"/>
              <a:ext cx="697" cy="251"/>
            </a:xfrm>
            <a:prstGeom prst="rect">
              <a:avLst/>
            </a:prstGeom>
            <a:solidFill>
              <a:srgbClr val="FFFFFF"/>
            </a:solidFill>
            <a:ln w="9525">
              <a:solidFill>
                <a:srgbClr val="000000"/>
              </a:solidFill>
              <a:miter lim="800000"/>
            </a:ln>
          </p:spPr>
          <p:txBody>
            <a:bodyPr lIns="18000" r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b="1">
                  <a:latin typeface="楷体_GB2312" pitchFamily="49" charset="-122"/>
                  <a:ea typeface="楷体_GB2312" pitchFamily="49" charset="-122"/>
                </a:rPr>
                <a:t>建造全过程管理</a:t>
              </a:r>
              <a:endParaRPr lang="en-US" altLang="zh-CN" sz="1000" b="1">
                <a:latin typeface="楷体_GB2312" pitchFamily="49" charset="-122"/>
                <a:ea typeface="楷体_GB2312" pitchFamily="49" charset="-122"/>
              </a:endParaRPr>
            </a:p>
            <a:p>
              <a:pPr algn="ctr" eaLnBrk="1" hangingPunct="1"/>
              <a:r>
                <a:rPr lang="zh-CN" altLang="en-US" sz="1000" b="1">
                  <a:ea typeface="楷体_GB2312" pitchFamily="49" charset="-122"/>
                </a:rPr>
                <a:t>及管理承包</a:t>
              </a:r>
              <a:endParaRPr lang="zh-CN" altLang="en-US" sz="2400" b="1"/>
            </a:p>
          </p:txBody>
        </p:sp>
        <p:sp>
          <p:nvSpPr>
            <p:cNvPr id="43081" name="Rectangle 94"/>
            <p:cNvSpPr>
              <a:spLocks noChangeArrowheads="1"/>
            </p:cNvSpPr>
            <p:nvPr/>
          </p:nvSpPr>
          <p:spPr bwMode="auto">
            <a:xfrm>
              <a:off x="2516" y="3521"/>
              <a:ext cx="1954" cy="320"/>
            </a:xfrm>
            <a:prstGeom prst="rect">
              <a:avLst/>
            </a:prstGeom>
            <a:solidFill>
              <a:srgbClr val="FFFFFF"/>
            </a:solidFill>
            <a:ln w="9525">
              <a:solidFill>
                <a:srgbClr val="000000"/>
              </a:solidFill>
              <a:miter lim="800000"/>
            </a:ln>
          </p:spPr>
          <p:txBody>
            <a:bodyPr/>
            <a:lstStyle/>
            <a:p>
              <a:endParaRPr lang="zh-CN" altLang="en-US" b="1"/>
            </a:p>
          </p:txBody>
        </p:sp>
        <p:sp>
          <p:nvSpPr>
            <p:cNvPr id="43082" name="Rectangle 95"/>
            <p:cNvSpPr>
              <a:spLocks noChangeArrowheads="1"/>
            </p:cNvSpPr>
            <p:nvPr/>
          </p:nvSpPr>
          <p:spPr bwMode="auto">
            <a:xfrm>
              <a:off x="2516" y="3841"/>
              <a:ext cx="1953" cy="248"/>
            </a:xfrm>
            <a:prstGeom prst="rect">
              <a:avLst/>
            </a:prstGeom>
            <a:solidFill>
              <a:srgbClr val="FFFFFF"/>
            </a:solidFill>
            <a:ln w="9525">
              <a:solidFill>
                <a:srgbClr val="000000"/>
              </a:solidFill>
              <a:miter lim="800000"/>
            </a:ln>
          </p:spPr>
          <p:txBody>
            <a:bodyPr/>
            <a:lstStyle/>
            <a:p>
              <a:endParaRPr lang="zh-CN" altLang="en-US" b="1"/>
            </a:p>
          </p:txBody>
        </p:sp>
        <p:sp>
          <p:nvSpPr>
            <p:cNvPr id="43083" name="Text Box 96"/>
            <p:cNvSpPr txBox="1">
              <a:spLocks noChangeArrowheads="1"/>
            </p:cNvSpPr>
            <p:nvPr/>
          </p:nvSpPr>
          <p:spPr bwMode="auto">
            <a:xfrm>
              <a:off x="1432" y="1829"/>
              <a:ext cx="1007"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rIns="381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96000"/>
                </a:lnSpc>
              </a:pPr>
              <a:r>
                <a:rPr lang="zh-CN" altLang="en-US" sz="1000" b="1">
                  <a:latin typeface="楷体_GB2312" pitchFamily="49" charset="-122"/>
                  <a:ea typeface="楷体_GB2312" pitchFamily="49" charset="-122"/>
                </a:rPr>
                <a:t>交付图纸，下达开工命令</a:t>
              </a:r>
              <a:endParaRPr lang="zh-CN" altLang="en-US" sz="2400" b="1"/>
            </a:p>
          </p:txBody>
        </p:sp>
        <p:sp>
          <p:nvSpPr>
            <p:cNvPr id="43084" name="Line 97"/>
            <p:cNvSpPr>
              <a:spLocks noChangeShapeType="1"/>
            </p:cNvSpPr>
            <p:nvPr/>
          </p:nvSpPr>
          <p:spPr bwMode="auto">
            <a:xfrm flipV="1">
              <a:off x="2543" y="3700"/>
              <a:ext cx="408"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3085" name="Line 98"/>
            <p:cNvSpPr>
              <a:spLocks noChangeShapeType="1"/>
            </p:cNvSpPr>
            <p:nvPr/>
          </p:nvSpPr>
          <p:spPr bwMode="auto">
            <a:xfrm flipV="1">
              <a:off x="2865" y="3699"/>
              <a:ext cx="1346" cy="3"/>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86" name="Line 99"/>
            <p:cNvSpPr>
              <a:spLocks noChangeShapeType="1"/>
            </p:cNvSpPr>
            <p:nvPr/>
          </p:nvSpPr>
          <p:spPr bwMode="auto">
            <a:xfrm flipV="1">
              <a:off x="4219" y="3700"/>
              <a:ext cx="246" cy="2"/>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3087" name="Line 100"/>
            <p:cNvSpPr>
              <a:spLocks noChangeShapeType="1"/>
            </p:cNvSpPr>
            <p:nvPr/>
          </p:nvSpPr>
          <p:spPr bwMode="auto">
            <a:xfrm flipV="1">
              <a:off x="3077" y="4048"/>
              <a:ext cx="168"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3088" name="Line 101"/>
            <p:cNvSpPr>
              <a:spLocks noChangeShapeType="1"/>
            </p:cNvSpPr>
            <p:nvPr/>
          </p:nvSpPr>
          <p:spPr bwMode="auto">
            <a:xfrm flipV="1">
              <a:off x="3223" y="4041"/>
              <a:ext cx="1017" cy="5"/>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89" name="Line 102"/>
            <p:cNvSpPr>
              <a:spLocks noChangeShapeType="1"/>
            </p:cNvSpPr>
            <p:nvPr/>
          </p:nvSpPr>
          <p:spPr bwMode="auto">
            <a:xfrm flipV="1">
              <a:off x="4245" y="3970"/>
              <a:ext cx="233" cy="1"/>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3090" name="Line 103"/>
            <p:cNvSpPr>
              <a:spLocks noChangeShapeType="1"/>
            </p:cNvSpPr>
            <p:nvPr/>
          </p:nvSpPr>
          <p:spPr bwMode="auto">
            <a:xfrm flipH="1">
              <a:off x="4143" y="2668"/>
              <a:ext cx="5" cy="1548"/>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3091" name="Line 104"/>
            <p:cNvSpPr>
              <a:spLocks noChangeShapeType="1"/>
            </p:cNvSpPr>
            <p:nvPr/>
          </p:nvSpPr>
          <p:spPr bwMode="auto">
            <a:xfrm>
              <a:off x="4472" y="2610"/>
              <a:ext cx="0" cy="1558"/>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3092" name="Line 105"/>
            <p:cNvSpPr>
              <a:spLocks noChangeShapeType="1"/>
            </p:cNvSpPr>
            <p:nvPr/>
          </p:nvSpPr>
          <p:spPr bwMode="auto">
            <a:xfrm flipH="1">
              <a:off x="3059" y="2670"/>
              <a:ext cx="2" cy="1546"/>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3093" name="Line 106"/>
            <p:cNvSpPr>
              <a:spLocks noChangeShapeType="1"/>
            </p:cNvSpPr>
            <p:nvPr/>
          </p:nvSpPr>
          <p:spPr bwMode="auto">
            <a:xfrm>
              <a:off x="3446" y="2663"/>
              <a:ext cx="0" cy="1542"/>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3094" name="Text Box 107"/>
            <p:cNvSpPr txBox="1">
              <a:spLocks noChangeArrowheads="1"/>
            </p:cNvSpPr>
            <p:nvPr/>
          </p:nvSpPr>
          <p:spPr bwMode="auto">
            <a:xfrm>
              <a:off x="2592" y="3583"/>
              <a:ext cx="1893"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10800" rIns="381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6000"/>
                </a:lnSpc>
              </a:pPr>
              <a:r>
                <a:rPr lang="en-US" altLang="zh-CN" sz="900" b="1">
                  <a:latin typeface="黑体" panose="02010609060101010101" pitchFamily="49" charset="-122"/>
                  <a:ea typeface="黑体" panose="02010609060101010101" pitchFamily="49" charset="-122"/>
                </a:rPr>
                <a:t>PM</a:t>
              </a:r>
              <a:r>
                <a:rPr lang="zh-CN" altLang="en-US" sz="900" b="1">
                  <a:latin typeface="黑体" panose="02010609060101010101" pitchFamily="49" charset="-122"/>
                  <a:ea typeface="黑体" panose="02010609060101010101" pitchFamily="49" charset="-122"/>
                </a:rPr>
                <a:t>（项目全过程管理）</a:t>
              </a:r>
              <a:r>
                <a:rPr lang="en-US" altLang="zh-CN" sz="900" b="1">
                  <a:latin typeface="黑体" panose="02010609060101010101" pitchFamily="49" charset="-122"/>
                  <a:ea typeface="黑体" panose="02010609060101010101" pitchFamily="49" charset="-122"/>
                </a:rPr>
                <a:t>/PMC</a:t>
              </a:r>
              <a:r>
                <a:rPr lang="zh-CN" altLang="en-US" sz="900" b="1">
                  <a:latin typeface="黑体" panose="02010609060101010101" pitchFamily="49" charset="-122"/>
                  <a:ea typeface="黑体" panose="02010609060101010101" pitchFamily="49" charset="-122"/>
                </a:rPr>
                <a:t>（项目全过程管理承包）</a:t>
              </a:r>
              <a:r>
                <a:rPr lang="en-US" altLang="zh-CN" sz="900" b="1">
                  <a:latin typeface="黑体" panose="02010609060101010101" pitchFamily="49" charset="-122"/>
                  <a:ea typeface="黑体" panose="02010609060101010101" pitchFamily="49" charset="-122"/>
                </a:rPr>
                <a:t>/</a:t>
              </a:r>
              <a:r>
                <a:rPr lang="zh-CN" altLang="en-US" sz="900" b="1">
                  <a:latin typeface="黑体" panose="02010609060101010101" pitchFamily="49" charset="-122"/>
                  <a:ea typeface="黑体" panose="02010609060101010101" pitchFamily="49" charset="-122"/>
                </a:rPr>
                <a:t>全过程代建</a:t>
              </a:r>
              <a:endParaRPr lang="en-US" altLang="zh-CN" sz="2400" b="1">
                <a:latin typeface="黑体" panose="02010609060101010101" pitchFamily="49" charset="-122"/>
                <a:ea typeface="黑体" panose="02010609060101010101" pitchFamily="49" charset="-122"/>
              </a:endParaRPr>
            </a:p>
          </p:txBody>
        </p:sp>
        <p:sp>
          <p:nvSpPr>
            <p:cNvPr id="43095" name="Text Box 109"/>
            <p:cNvSpPr txBox="1">
              <a:spLocks noChangeArrowheads="1"/>
            </p:cNvSpPr>
            <p:nvPr/>
          </p:nvSpPr>
          <p:spPr bwMode="auto">
            <a:xfrm>
              <a:off x="2710" y="3888"/>
              <a:ext cx="1736"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10800" rIns="381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6000"/>
                </a:lnSpc>
              </a:pPr>
              <a:r>
                <a:rPr lang="en-US" altLang="zh-CN" sz="900" b="1">
                  <a:latin typeface="黑体" panose="02010609060101010101" pitchFamily="49" charset="-122"/>
                  <a:ea typeface="黑体" panose="02010609060101010101" pitchFamily="49" charset="-122"/>
                </a:rPr>
                <a:t>CM</a:t>
              </a:r>
              <a:r>
                <a:rPr lang="zh-CN" altLang="en-US" sz="900" b="1">
                  <a:latin typeface="黑体" panose="02010609060101010101" pitchFamily="49" charset="-122"/>
                  <a:ea typeface="黑体" panose="02010609060101010101" pitchFamily="49" charset="-122"/>
                </a:rPr>
                <a:t>（建造全过程）</a:t>
              </a:r>
              <a:r>
                <a:rPr lang="en-US" altLang="zh-CN" sz="900" b="1">
                  <a:latin typeface="黑体" panose="02010609060101010101" pitchFamily="49" charset="-122"/>
                  <a:ea typeface="黑体" panose="02010609060101010101" pitchFamily="49" charset="-122"/>
                </a:rPr>
                <a:t>/MC</a:t>
              </a:r>
              <a:r>
                <a:rPr lang="zh-CN" altLang="en-US" sz="900" b="1">
                  <a:latin typeface="黑体" panose="02010609060101010101" pitchFamily="49" charset="-122"/>
                  <a:ea typeface="黑体" panose="02010609060101010101" pitchFamily="49" charset="-122"/>
                </a:rPr>
                <a:t>（建造全过程管理承包）</a:t>
              </a:r>
              <a:r>
                <a:rPr lang="en-US" altLang="zh-CN" sz="900" b="1">
                  <a:latin typeface="黑体" panose="02010609060101010101" pitchFamily="49" charset="-122"/>
                  <a:ea typeface="黑体" panose="02010609060101010101" pitchFamily="49" charset="-122"/>
                </a:rPr>
                <a:t>/</a:t>
              </a:r>
              <a:r>
                <a:rPr lang="zh-CN" altLang="en-US" sz="900" b="1">
                  <a:latin typeface="黑体" panose="02010609060101010101" pitchFamily="49" charset="-122"/>
                  <a:ea typeface="黑体" panose="02010609060101010101" pitchFamily="49" charset="-122"/>
                </a:rPr>
                <a:t>分阶段代建</a:t>
              </a:r>
              <a:endParaRPr lang="en-US" altLang="zh-CN" sz="2400" b="1">
                <a:latin typeface="黑体" panose="02010609060101010101" pitchFamily="49" charset="-122"/>
                <a:ea typeface="黑体" panose="02010609060101010101" pitchFamily="49" charset="-122"/>
              </a:endParaRPr>
            </a:p>
          </p:txBody>
        </p:sp>
      </p:grpSp>
      <p:sp>
        <p:nvSpPr>
          <p:cNvPr id="43012" name="Rectangle 112"/>
          <p:cNvSpPr>
            <a:spLocks noChangeArrowheads="1"/>
          </p:cNvSpPr>
          <p:nvPr/>
        </p:nvSpPr>
        <p:spPr bwMode="auto">
          <a:xfrm>
            <a:off x="755650" y="260350"/>
            <a:ext cx="8255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400" b="1" dirty="0"/>
              <a:t>（四）各类</a:t>
            </a:r>
            <a:r>
              <a:rPr lang="zh-CN" altLang="zh-CN" sz="2400" b="1" dirty="0"/>
              <a:t>工程项目管理</a:t>
            </a:r>
            <a:r>
              <a:rPr lang="zh-CN" altLang="en-US" sz="2400" b="1" dirty="0"/>
              <a:t>过程与责任</a:t>
            </a:r>
            <a:r>
              <a:rPr lang="zh-CN" altLang="zh-CN" sz="2400" b="1" dirty="0"/>
              <a:t>方式的表</a:t>
            </a:r>
            <a:r>
              <a:rPr lang="zh-CN" altLang="en-US" sz="2400" b="1" dirty="0"/>
              <a:t>述</a:t>
            </a:r>
            <a:endParaRPr lang="en-US" altLang="zh-CN" sz="2400" b="1" dirty="0"/>
          </a:p>
          <a:p>
            <a:r>
              <a:rPr lang="en-US" altLang="zh-CN" sz="2000" b="1" dirty="0"/>
              <a:t>    2</a:t>
            </a:r>
            <a:r>
              <a:rPr lang="zh-CN" altLang="en-US" sz="2000" b="1" dirty="0"/>
              <a:t>、项目全过程管理单位需了解的管理过程与管理责任方式表述</a:t>
            </a:r>
            <a:endParaRPr lang="en-US" altLang="zh-CN" sz="2000" b="1" dirty="0"/>
          </a:p>
        </p:txBody>
      </p:sp>
      <p:sp>
        <p:nvSpPr>
          <p:cNvPr id="43013" name="Line 46"/>
          <p:cNvSpPr>
            <a:spLocks noChangeShapeType="1"/>
          </p:cNvSpPr>
          <p:nvPr/>
        </p:nvSpPr>
        <p:spPr bwMode="auto">
          <a:xfrm>
            <a:off x="5372100" y="2825750"/>
            <a:ext cx="0" cy="969963"/>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457200" y="274638"/>
            <a:ext cx="8218488" cy="850900"/>
          </a:xfrm>
        </p:spPr>
        <p:txBody>
          <a:bodyPr>
            <a:normAutofit fontScale="90000"/>
          </a:bodyPr>
          <a:lstStyle/>
          <a:p>
            <a:r>
              <a:rPr lang="zh-CN" altLang="en-US" sz="2800" b="1" smtClean="0"/>
              <a:t>一、 党、国家与</a:t>
            </a:r>
            <a:r>
              <a:rPr lang="zh-CN" altLang="zh-CN" sz="2800" b="1" smtClean="0"/>
              <a:t>住建部关于建筑业改革</a:t>
            </a:r>
            <a:r>
              <a:rPr lang="zh-CN" altLang="en-US" sz="2800" b="1" smtClean="0"/>
              <a:t>与转型</a:t>
            </a:r>
            <a:r>
              <a:rPr lang="zh-CN" altLang="zh-CN" sz="2800" b="1" smtClean="0"/>
              <a:t>的</a:t>
            </a:r>
            <a:br>
              <a:rPr lang="en-US" altLang="zh-CN" sz="2800" b="1" smtClean="0"/>
            </a:br>
            <a:r>
              <a:rPr lang="zh-CN" altLang="en-US" sz="2800" b="1" smtClean="0"/>
              <a:t>基本思路</a:t>
            </a:r>
            <a:endParaRPr lang="zh-CN" altLang="en-US" sz="2800" smtClean="0"/>
          </a:p>
        </p:txBody>
      </p:sp>
      <p:sp>
        <p:nvSpPr>
          <p:cNvPr id="7171" name="内容占位符 2"/>
          <p:cNvSpPr>
            <a:spLocks noGrp="1"/>
          </p:cNvSpPr>
          <p:nvPr>
            <p:ph idx="1"/>
          </p:nvPr>
        </p:nvSpPr>
        <p:spPr>
          <a:xfrm>
            <a:off x="395288" y="1341438"/>
            <a:ext cx="8280400" cy="5111750"/>
          </a:xfrm>
        </p:spPr>
        <p:txBody>
          <a:bodyPr/>
          <a:lstStyle/>
          <a:p>
            <a:pPr marL="0" indent="0">
              <a:buFont typeface="Arial" panose="020B0604020202020204" pitchFamily="34" charset="0"/>
              <a:buNone/>
            </a:pPr>
            <a:r>
              <a:rPr lang="zh-CN" altLang="en-US" sz="2000" b="1" smtClean="0"/>
              <a:t>    我国各个行业的发展及兴衰无一不与社会的发展及党和国家出台的政策方针密切相关，尤其是一个新行业最初的发展更是如此，如建筑业中的监理行业与造价咨询行业以往的诞生与发展就是明显的例证：“建筑法”规定了“建设单位不得自行监理”，催生了极大规模的建设监理行业；而建设部规定的初设图纸的设计单位需要负责初设概算的的编制，但施工图的设计单位却无须负责施工图预算的编制，这就为由造价咨询单位负责工程量清单及以施工图预算为基础的最高投标限价</a:t>
            </a:r>
            <a:r>
              <a:rPr lang="en-US" altLang="zh-CN" sz="2000" b="1" smtClean="0"/>
              <a:t>/</a:t>
            </a:r>
            <a:r>
              <a:rPr lang="zh-CN" altLang="en-US" sz="2000" b="1" smtClean="0"/>
              <a:t>标底的编制预留了巨大的生存空间。</a:t>
            </a:r>
            <a:endParaRPr lang="en-US" altLang="zh-CN" sz="2000" b="1" smtClean="0"/>
          </a:p>
          <a:p>
            <a:pPr marL="0" indent="0">
              <a:buFont typeface="Arial" panose="020B0604020202020204" pitchFamily="34" charset="0"/>
              <a:buNone/>
            </a:pPr>
            <a:r>
              <a:rPr lang="en-US" altLang="zh-CN" sz="2000" b="1" smtClean="0"/>
              <a:t>    </a:t>
            </a:r>
            <a:r>
              <a:rPr lang="zh-CN" altLang="en-US" sz="2000" b="1" smtClean="0"/>
              <a:t>所以近期在建筑业改革与转型的新形势下，关注国家政策方针的变化对于咨询行业各类企业而言都是及其必要的。</a:t>
            </a:r>
            <a:endParaRPr lang="en-US" altLang="zh-CN" sz="2000" b="1" smtClean="0"/>
          </a:p>
          <a:p>
            <a:pPr marL="0" indent="0">
              <a:buFont typeface="Arial" panose="020B0604020202020204" pitchFamily="34" charset="0"/>
              <a:buNone/>
            </a:pPr>
            <a:r>
              <a:rPr lang="en-US" altLang="zh-CN" sz="2000" b="1" smtClean="0"/>
              <a:t>    </a:t>
            </a:r>
            <a:r>
              <a:rPr lang="zh-CN" altLang="en-US" sz="2000" b="1" smtClean="0"/>
              <a:t>我们的关注点：众所周知，近期建筑业改革与转型的大方向是两个、小方向是一个，两个大方向分别为：继续“推行工程建设项目全过程管理</a:t>
            </a:r>
            <a:r>
              <a:rPr lang="en-US" altLang="zh-CN" sz="2000" b="1" smtClean="0"/>
              <a:t>/</a:t>
            </a:r>
            <a:r>
              <a:rPr lang="zh-CN" altLang="en-US" sz="2000" b="1" smtClean="0"/>
              <a:t>咨询”、“采用工程总承包的项目组织实施方式”；而一个小方向则是 </a:t>
            </a:r>
            <a:r>
              <a:rPr lang="en-US" altLang="zh-CN" sz="2000" b="1" smtClean="0"/>
              <a:t>“</a:t>
            </a:r>
            <a:r>
              <a:rPr lang="zh-CN" altLang="en-US" sz="2000" b="1" smtClean="0"/>
              <a:t>试行建筑师负责制</a:t>
            </a:r>
            <a:r>
              <a:rPr lang="en-US" altLang="zh-CN" sz="2000" b="1" smtClean="0"/>
              <a:t>”</a:t>
            </a:r>
            <a:r>
              <a:rPr lang="zh-CN" altLang="en-US" sz="2000" b="1" smtClean="0"/>
              <a:t>。之所以称之为 “大”与“小”的方向，是因为前者被纳入党中央国务院的政策性文件进行推动，而后者尚属于以住建部及下属司局发布的文件进行的推动。</a:t>
            </a:r>
            <a:endParaRPr lang="zh-CN" altLang="en-US" sz="2000" b="1"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07950" y="96838"/>
            <a:ext cx="463550"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p>
            <a:pPr marL="342900" indent="-342900">
              <a:lnSpc>
                <a:spcPct val="80000"/>
              </a:lnSpc>
              <a:spcBef>
                <a:spcPct val="20000"/>
              </a:spcBef>
            </a:pPr>
            <a:r>
              <a:rPr lang="zh-CN" altLang="en-US" sz="2400" b="1"/>
              <a:t>（五）</a:t>
            </a:r>
            <a:r>
              <a:rPr lang="zh-CN" altLang="zh-CN" sz="2400" b="1"/>
              <a:t>工程项目不同的参与人及</a:t>
            </a:r>
            <a:r>
              <a:rPr lang="zh-CN" altLang="en-US" sz="2400" b="1"/>
              <a:t>各自</a:t>
            </a:r>
            <a:r>
              <a:rPr lang="zh-CN" altLang="zh-CN" sz="2400" b="1"/>
              <a:t>的参与周</a:t>
            </a:r>
            <a:r>
              <a:rPr lang="zh-CN" altLang="en-US" sz="2400" b="1"/>
              <a:t>期</a:t>
            </a:r>
            <a:endParaRPr lang="zh-CN" altLang="zh-CN" sz="2400"/>
          </a:p>
        </p:txBody>
      </p:sp>
      <p:grpSp>
        <p:nvGrpSpPr>
          <p:cNvPr id="2" name="Group 248"/>
          <p:cNvGrpSpPr/>
          <p:nvPr/>
        </p:nvGrpSpPr>
        <p:grpSpPr bwMode="auto">
          <a:xfrm>
            <a:off x="415924" y="96838"/>
            <a:ext cx="8499657" cy="6741368"/>
            <a:chOff x="688" y="126"/>
            <a:chExt cx="5211" cy="4343"/>
          </a:xfrm>
          <a:scene3d>
            <a:camera prst="orthographicFront">
              <a:rot lat="0" lon="0" rev="0"/>
            </a:camera>
            <a:lightRig rig="threePt" dir="t"/>
          </a:scene3d>
        </p:grpSpPr>
        <p:sp>
          <p:nvSpPr>
            <p:cNvPr id="24582" name="Text Box 249"/>
            <p:cNvSpPr txBox="1">
              <a:spLocks noChangeArrowheads="1"/>
            </p:cNvSpPr>
            <p:nvPr/>
          </p:nvSpPr>
          <p:spPr bwMode="auto">
            <a:xfrm>
              <a:off x="2877" y="126"/>
              <a:ext cx="900" cy="136"/>
            </a:xfrm>
            <a:prstGeom prst="rect">
              <a:avLst/>
            </a:prstGeom>
            <a:noFill/>
            <a:ln w="9525">
              <a:noFill/>
              <a:miter lim="800000"/>
            </a:ln>
          </p:spPr>
          <p:txBody>
            <a:bodyPr lIns="0" tIns="0" rIns="0" bIns="0"/>
            <a:lstStyle/>
            <a:p>
              <a:pPr algn="just" eaLnBrk="0" hangingPunct="0">
                <a:spcBef>
                  <a:spcPct val="50000"/>
                </a:spcBef>
                <a:defRPr/>
              </a:pPr>
              <a:r>
                <a:rPr lang="zh-CN" altLang="en-US" sz="1000" b="1" dirty="0">
                  <a:solidFill>
                    <a:srgbClr val="000000"/>
                  </a:solidFill>
                  <a:latin typeface="宋体" panose="02010600030101010101" pitchFamily="2" charset="-122"/>
                </a:rPr>
                <a:t>工程设计与计划阶段</a:t>
              </a:r>
              <a:endParaRPr lang="zh-CN" altLang="en-US" sz="1600" b="1" dirty="0">
                <a:solidFill>
                  <a:srgbClr val="000000"/>
                </a:solidFill>
                <a:latin typeface="Times New Roman" panose="02020603050405020304" pitchFamily="18" charset="0"/>
              </a:endParaRPr>
            </a:p>
          </p:txBody>
        </p:sp>
        <p:sp>
          <p:nvSpPr>
            <p:cNvPr id="24583" name="Text Box 250"/>
            <p:cNvSpPr txBox="1">
              <a:spLocks noChangeArrowheads="1"/>
            </p:cNvSpPr>
            <p:nvPr/>
          </p:nvSpPr>
          <p:spPr bwMode="auto">
            <a:xfrm>
              <a:off x="3914" y="126"/>
              <a:ext cx="741" cy="136"/>
            </a:xfrm>
            <a:prstGeom prst="rect">
              <a:avLst/>
            </a:prstGeom>
            <a:noFill/>
            <a:ln w="9525">
              <a:noFill/>
              <a:miter lim="800000"/>
            </a:ln>
          </p:spPr>
          <p:txBody>
            <a:bodyPr lIns="0" tIns="0" rIns="0" bIns="0"/>
            <a:lstStyle/>
            <a:p>
              <a:pPr algn="ctr" eaLnBrk="0" hangingPunct="0">
                <a:spcBef>
                  <a:spcPct val="50000"/>
                </a:spcBef>
                <a:defRPr/>
              </a:pPr>
              <a:r>
                <a:rPr lang="zh-CN" altLang="en-US" sz="1000" b="1" dirty="0">
                  <a:solidFill>
                    <a:srgbClr val="000000"/>
                  </a:solidFill>
                  <a:latin typeface="宋体" panose="02010600030101010101" pitchFamily="2" charset="-122"/>
                </a:rPr>
                <a:t>施工阶段</a:t>
              </a:r>
              <a:endParaRPr lang="zh-CN" altLang="en-US" sz="1600" b="1" dirty="0">
                <a:solidFill>
                  <a:srgbClr val="000000"/>
                </a:solidFill>
                <a:latin typeface="Times New Roman" panose="02020603050405020304" pitchFamily="18" charset="0"/>
              </a:endParaRPr>
            </a:p>
          </p:txBody>
        </p:sp>
        <p:sp>
          <p:nvSpPr>
            <p:cNvPr id="24584" name="Text Box 251"/>
            <p:cNvSpPr txBox="1">
              <a:spLocks noChangeArrowheads="1"/>
            </p:cNvSpPr>
            <p:nvPr/>
          </p:nvSpPr>
          <p:spPr bwMode="auto">
            <a:xfrm>
              <a:off x="2179" y="126"/>
              <a:ext cx="612" cy="136"/>
            </a:xfrm>
            <a:prstGeom prst="rect">
              <a:avLst/>
            </a:prstGeom>
            <a:noFill/>
            <a:ln w="9525">
              <a:noFill/>
              <a:miter lim="800000"/>
            </a:ln>
          </p:spPr>
          <p:txBody>
            <a:bodyPr lIns="0" tIns="0" rIns="0" bIns="0"/>
            <a:lstStyle/>
            <a:p>
              <a:pPr algn="just" eaLnBrk="0" hangingPunct="0">
                <a:spcBef>
                  <a:spcPct val="50000"/>
                </a:spcBef>
                <a:defRPr/>
              </a:pPr>
              <a:r>
                <a:rPr lang="zh-CN" altLang="en-US" sz="1000" b="1" dirty="0">
                  <a:solidFill>
                    <a:srgbClr val="000000"/>
                  </a:solidFill>
                  <a:latin typeface="宋体" panose="02010600030101010101" pitchFamily="2" charset="-122"/>
                </a:rPr>
                <a:t>策划决策阶段</a:t>
              </a:r>
              <a:endParaRPr lang="zh-CN" altLang="en-US" sz="1600" b="1" dirty="0">
                <a:solidFill>
                  <a:srgbClr val="000000"/>
                </a:solidFill>
                <a:latin typeface="Times New Roman" panose="02020603050405020304" pitchFamily="18" charset="0"/>
              </a:endParaRPr>
            </a:p>
          </p:txBody>
        </p:sp>
        <p:grpSp>
          <p:nvGrpSpPr>
            <p:cNvPr id="3" name="Group 252"/>
            <p:cNvGrpSpPr/>
            <p:nvPr/>
          </p:nvGrpSpPr>
          <p:grpSpPr bwMode="auto">
            <a:xfrm>
              <a:off x="688" y="126"/>
              <a:ext cx="5077" cy="3427"/>
              <a:chOff x="688" y="126"/>
              <a:chExt cx="5077" cy="3427"/>
            </a:xfrm>
          </p:grpSpPr>
          <p:sp>
            <p:nvSpPr>
              <p:cNvPr id="24589" name="Text Box 253"/>
              <p:cNvSpPr txBox="1">
                <a:spLocks noChangeArrowheads="1"/>
              </p:cNvSpPr>
              <p:nvPr/>
            </p:nvSpPr>
            <p:spPr bwMode="auto">
              <a:xfrm>
                <a:off x="688" y="993"/>
                <a:ext cx="4392" cy="212"/>
              </a:xfrm>
              <a:prstGeom prst="rect">
                <a:avLst/>
              </a:prstGeom>
              <a:noFill/>
              <a:ln w="9525">
                <a:noFill/>
                <a:miter lim="800000"/>
              </a:ln>
            </p:spPr>
            <p:txBody>
              <a:bodyPr>
                <a:spAutoFit/>
              </a:bodyPr>
              <a:lstStyle/>
              <a:p>
                <a:pPr eaLnBrk="0" hangingPunct="0">
                  <a:spcBef>
                    <a:spcPct val="50000"/>
                  </a:spcBef>
                  <a:defRPr/>
                </a:pPr>
                <a:endParaRPr lang="zh-CN" altLang="en-US" sz="1600" b="1">
                  <a:solidFill>
                    <a:srgbClr val="000000"/>
                  </a:solidFill>
                  <a:latin typeface="Times New Roman" panose="02020603050405020304" pitchFamily="18" charset="0"/>
                </a:endParaRPr>
              </a:p>
            </p:txBody>
          </p:sp>
          <p:sp>
            <p:nvSpPr>
              <p:cNvPr id="24590" name="Line 254"/>
              <p:cNvSpPr>
                <a:spLocks noChangeShapeType="1"/>
              </p:cNvSpPr>
              <p:nvPr/>
            </p:nvSpPr>
            <p:spPr bwMode="auto">
              <a:xfrm>
                <a:off x="2032" y="311"/>
                <a:ext cx="3562" cy="0"/>
              </a:xfrm>
              <a:prstGeom prst="line">
                <a:avLst/>
              </a:prstGeom>
              <a:noFill/>
              <a:ln w="9525">
                <a:solidFill>
                  <a:srgbClr val="000000"/>
                </a:solidFill>
                <a:round/>
              </a:ln>
            </p:spPr>
            <p:txBody>
              <a:bodyPr/>
              <a:lstStyle/>
              <a:p>
                <a:pPr>
                  <a:defRPr/>
                </a:pPr>
                <a:endParaRPr lang="zh-CN" altLang="en-US"/>
              </a:p>
            </p:txBody>
          </p:sp>
          <p:sp>
            <p:nvSpPr>
              <p:cNvPr id="24591" name="Line 255"/>
              <p:cNvSpPr>
                <a:spLocks noChangeShapeType="1"/>
              </p:cNvSpPr>
              <p:nvPr/>
            </p:nvSpPr>
            <p:spPr bwMode="auto">
              <a:xfrm flipH="1">
                <a:off x="2012" y="171"/>
                <a:ext cx="20" cy="3110"/>
              </a:xfrm>
              <a:prstGeom prst="line">
                <a:avLst/>
              </a:prstGeom>
              <a:noFill/>
              <a:ln w="9525">
                <a:solidFill>
                  <a:srgbClr val="000000"/>
                </a:solidFill>
                <a:round/>
              </a:ln>
            </p:spPr>
            <p:txBody>
              <a:bodyPr/>
              <a:lstStyle/>
              <a:p>
                <a:pPr>
                  <a:defRPr/>
                </a:pPr>
                <a:endParaRPr lang="zh-CN" altLang="en-US"/>
              </a:p>
            </p:txBody>
          </p:sp>
          <p:sp>
            <p:nvSpPr>
              <p:cNvPr id="24592" name="Line 256"/>
              <p:cNvSpPr>
                <a:spLocks noChangeShapeType="1"/>
              </p:cNvSpPr>
              <p:nvPr/>
            </p:nvSpPr>
            <p:spPr bwMode="auto">
              <a:xfrm flipH="1">
                <a:off x="5588" y="171"/>
                <a:ext cx="9" cy="3156"/>
              </a:xfrm>
              <a:prstGeom prst="line">
                <a:avLst/>
              </a:prstGeom>
              <a:noFill/>
              <a:ln w="9525">
                <a:solidFill>
                  <a:srgbClr val="000000"/>
                </a:solidFill>
                <a:round/>
              </a:ln>
            </p:spPr>
            <p:txBody>
              <a:bodyPr/>
              <a:lstStyle/>
              <a:p>
                <a:pPr>
                  <a:defRPr/>
                </a:pPr>
                <a:endParaRPr lang="zh-CN" altLang="en-US"/>
              </a:p>
            </p:txBody>
          </p:sp>
          <p:sp>
            <p:nvSpPr>
              <p:cNvPr id="24593" name="AutoShape 257"/>
              <p:cNvSpPr/>
              <p:nvPr/>
            </p:nvSpPr>
            <p:spPr bwMode="auto">
              <a:xfrm rot="5400000">
                <a:off x="2419" y="-194"/>
                <a:ext cx="118" cy="891"/>
              </a:xfrm>
              <a:prstGeom prst="leftBrace">
                <a:avLst>
                  <a:gd name="adj1" fmla="val 62924"/>
                  <a:gd name="adj2" fmla="val 50000"/>
                </a:avLst>
              </a:prstGeom>
              <a:noFill/>
              <a:ln w="9525">
                <a:solidFill>
                  <a:srgbClr val="000000"/>
                </a:solidFill>
                <a:round/>
              </a:ln>
            </p:spPr>
            <p:txBody>
              <a:bodyPr lIns="0" tIns="0" rIns="0" bIns="0"/>
              <a:lstStyle/>
              <a:p>
                <a:pPr>
                  <a:defRPr/>
                </a:pPr>
                <a:endParaRPr lang="zh-CN" altLang="en-US" b="1"/>
              </a:p>
            </p:txBody>
          </p:sp>
          <p:sp>
            <p:nvSpPr>
              <p:cNvPr id="24594" name="AutoShape 258"/>
              <p:cNvSpPr/>
              <p:nvPr/>
            </p:nvSpPr>
            <p:spPr bwMode="auto">
              <a:xfrm rot="5400000">
                <a:off x="3186" y="-70"/>
                <a:ext cx="118" cy="643"/>
              </a:xfrm>
              <a:prstGeom prst="leftBrace">
                <a:avLst>
                  <a:gd name="adj1" fmla="val 45410"/>
                  <a:gd name="adj2" fmla="val 50000"/>
                </a:avLst>
              </a:prstGeom>
              <a:noFill/>
              <a:ln w="9525">
                <a:solidFill>
                  <a:srgbClr val="000000"/>
                </a:solidFill>
                <a:round/>
              </a:ln>
            </p:spPr>
            <p:txBody>
              <a:bodyPr lIns="0" tIns="0" rIns="0" bIns="0"/>
              <a:lstStyle/>
              <a:p>
                <a:pPr>
                  <a:defRPr/>
                </a:pPr>
                <a:endParaRPr lang="zh-CN" altLang="en-US" b="1"/>
              </a:p>
            </p:txBody>
          </p:sp>
          <p:sp>
            <p:nvSpPr>
              <p:cNvPr id="24595" name="AutoShape 259"/>
              <p:cNvSpPr/>
              <p:nvPr/>
            </p:nvSpPr>
            <p:spPr bwMode="auto">
              <a:xfrm rot="5400000">
                <a:off x="4274" y="-515"/>
                <a:ext cx="118" cy="1533"/>
              </a:xfrm>
              <a:prstGeom prst="leftBrace">
                <a:avLst>
                  <a:gd name="adj1" fmla="val 108263"/>
                  <a:gd name="adj2" fmla="val 50000"/>
                </a:avLst>
              </a:prstGeom>
              <a:noFill/>
              <a:ln w="9525">
                <a:solidFill>
                  <a:srgbClr val="000000"/>
                </a:solidFill>
                <a:round/>
              </a:ln>
            </p:spPr>
            <p:txBody>
              <a:bodyPr lIns="0" tIns="0" rIns="0" bIns="0"/>
              <a:lstStyle/>
              <a:p>
                <a:pPr>
                  <a:defRPr/>
                </a:pPr>
                <a:endParaRPr lang="zh-CN" altLang="en-US" b="1"/>
              </a:p>
            </p:txBody>
          </p:sp>
          <p:sp>
            <p:nvSpPr>
              <p:cNvPr id="24596" name="AutoShape 260"/>
              <p:cNvSpPr/>
              <p:nvPr/>
            </p:nvSpPr>
            <p:spPr bwMode="auto">
              <a:xfrm rot="5400000">
                <a:off x="5297" y="25"/>
                <a:ext cx="90" cy="478"/>
              </a:xfrm>
              <a:prstGeom prst="leftBrace">
                <a:avLst>
                  <a:gd name="adj1" fmla="val 36261"/>
                  <a:gd name="adj2" fmla="val 50000"/>
                </a:avLst>
              </a:prstGeom>
              <a:noFill/>
              <a:ln w="9525">
                <a:solidFill>
                  <a:srgbClr val="000000"/>
                </a:solidFill>
                <a:round/>
              </a:ln>
            </p:spPr>
            <p:txBody>
              <a:bodyPr lIns="0" tIns="0" rIns="0" bIns="0"/>
              <a:lstStyle/>
              <a:p>
                <a:pPr>
                  <a:defRPr/>
                </a:pPr>
                <a:endParaRPr lang="zh-CN" altLang="en-US" b="1"/>
              </a:p>
            </p:txBody>
          </p:sp>
          <p:sp>
            <p:nvSpPr>
              <p:cNvPr id="24597" name="AutoShape 261"/>
              <p:cNvSpPr/>
              <p:nvPr/>
            </p:nvSpPr>
            <p:spPr bwMode="auto">
              <a:xfrm rot="5482713">
                <a:off x="2733" y="204"/>
                <a:ext cx="82" cy="297"/>
              </a:xfrm>
              <a:prstGeom prst="rightBrace">
                <a:avLst>
                  <a:gd name="adj1" fmla="val 30183"/>
                  <a:gd name="adj2" fmla="val 50000"/>
                </a:avLst>
              </a:prstGeom>
              <a:noFill/>
              <a:ln w="9525">
                <a:solidFill>
                  <a:srgbClr val="000000"/>
                </a:solidFill>
                <a:round/>
              </a:ln>
            </p:spPr>
            <p:txBody>
              <a:bodyPr lIns="0" tIns="0" rIns="0" bIns="0"/>
              <a:lstStyle/>
              <a:p>
                <a:pPr>
                  <a:defRPr/>
                </a:pPr>
                <a:endParaRPr lang="zh-CN" altLang="en-US" b="1"/>
              </a:p>
            </p:txBody>
          </p:sp>
          <p:sp>
            <p:nvSpPr>
              <p:cNvPr id="24598" name="AutoShape 262"/>
              <p:cNvSpPr/>
              <p:nvPr/>
            </p:nvSpPr>
            <p:spPr bwMode="auto">
              <a:xfrm rot="5482713">
                <a:off x="3030" y="204"/>
                <a:ext cx="83" cy="297"/>
              </a:xfrm>
              <a:prstGeom prst="rightBrace">
                <a:avLst>
                  <a:gd name="adj1" fmla="val 29819"/>
                  <a:gd name="adj2" fmla="val 50000"/>
                </a:avLst>
              </a:prstGeom>
              <a:noFill/>
              <a:ln w="9525">
                <a:solidFill>
                  <a:srgbClr val="000000"/>
                </a:solidFill>
                <a:round/>
              </a:ln>
            </p:spPr>
            <p:txBody>
              <a:bodyPr lIns="0" tIns="0" rIns="0" bIns="0"/>
              <a:lstStyle/>
              <a:p>
                <a:pPr>
                  <a:defRPr/>
                </a:pPr>
                <a:endParaRPr lang="zh-CN" altLang="en-US" b="1"/>
              </a:p>
            </p:txBody>
          </p:sp>
          <p:sp>
            <p:nvSpPr>
              <p:cNvPr id="24599" name="AutoShape 263"/>
              <p:cNvSpPr/>
              <p:nvPr/>
            </p:nvSpPr>
            <p:spPr bwMode="auto">
              <a:xfrm rot="5400000">
                <a:off x="3368" y="190"/>
                <a:ext cx="43" cy="336"/>
              </a:xfrm>
              <a:prstGeom prst="rightBrace">
                <a:avLst>
                  <a:gd name="adj1" fmla="val 65116"/>
                  <a:gd name="adj2" fmla="val 50000"/>
                </a:avLst>
              </a:prstGeom>
              <a:noFill/>
              <a:ln w="9525">
                <a:solidFill>
                  <a:srgbClr val="000000"/>
                </a:solidFill>
                <a:round/>
              </a:ln>
            </p:spPr>
            <p:txBody>
              <a:bodyPr lIns="0" tIns="0" rIns="0" bIns="0"/>
              <a:lstStyle/>
              <a:p>
                <a:pPr>
                  <a:defRPr/>
                </a:pPr>
                <a:endParaRPr lang="zh-CN" altLang="en-US" b="1"/>
              </a:p>
            </p:txBody>
          </p:sp>
          <p:sp>
            <p:nvSpPr>
              <p:cNvPr id="24600" name="Line 264"/>
              <p:cNvSpPr>
                <a:spLocks noChangeShapeType="1"/>
              </p:cNvSpPr>
              <p:nvPr/>
            </p:nvSpPr>
            <p:spPr bwMode="auto">
              <a:xfrm flipH="1">
                <a:off x="2630" y="349"/>
                <a:ext cx="2" cy="2932"/>
              </a:xfrm>
              <a:prstGeom prst="line">
                <a:avLst/>
              </a:prstGeom>
              <a:noFill/>
              <a:ln w="9525">
                <a:solidFill>
                  <a:srgbClr val="000000"/>
                </a:solidFill>
                <a:prstDash val="lgDashDot"/>
                <a:round/>
              </a:ln>
            </p:spPr>
            <p:txBody>
              <a:bodyPr/>
              <a:lstStyle/>
              <a:p>
                <a:pPr>
                  <a:defRPr/>
                </a:pPr>
                <a:endParaRPr lang="zh-CN" altLang="en-US"/>
              </a:p>
            </p:txBody>
          </p:sp>
          <p:sp>
            <p:nvSpPr>
              <p:cNvPr id="24601" name="Line 265"/>
              <p:cNvSpPr>
                <a:spLocks noChangeShapeType="1"/>
              </p:cNvSpPr>
              <p:nvPr/>
            </p:nvSpPr>
            <p:spPr bwMode="auto">
              <a:xfrm>
                <a:off x="3224" y="351"/>
                <a:ext cx="0" cy="2752"/>
              </a:xfrm>
              <a:prstGeom prst="line">
                <a:avLst/>
              </a:prstGeom>
              <a:noFill/>
              <a:ln w="9525">
                <a:solidFill>
                  <a:srgbClr val="000000"/>
                </a:solidFill>
                <a:prstDash val="lgDashDot"/>
                <a:round/>
              </a:ln>
            </p:spPr>
            <p:txBody>
              <a:bodyPr/>
              <a:lstStyle/>
              <a:p>
                <a:pPr>
                  <a:defRPr/>
                </a:pPr>
                <a:endParaRPr lang="zh-CN" altLang="en-US"/>
              </a:p>
            </p:txBody>
          </p:sp>
          <p:sp>
            <p:nvSpPr>
              <p:cNvPr id="24602" name="Line 266"/>
              <p:cNvSpPr>
                <a:spLocks noChangeShapeType="1"/>
              </p:cNvSpPr>
              <p:nvPr/>
            </p:nvSpPr>
            <p:spPr bwMode="auto">
              <a:xfrm>
                <a:off x="2039" y="1152"/>
                <a:ext cx="3562" cy="0"/>
              </a:xfrm>
              <a:prstGeom prst="line">
                <a:avLst/>
              </a:prstGeom>
              <a:noFill/>
              <a:ln w="22225">
                <a:solidFill>
                  <a:srgbClr val="000000"/>
                </a:solidFill>
                <a:round/>
                <a:headEnd type="arrow" w="med" len="med"/>
                <a:tailEnd type="arrow" w="med" len="med"/>
              </a:ln>
            </p:spPr>
            <p:txBody>
              <a:bodyPr/>
              <a:lstStyle/>
              <a:p>
                <a:pPr>
                  <a:defRPr/>
                </a:pPr>
                <a:endParaRPr lang="zh-CN" altLang="en-US"/>
              </a:p>
            </p:txBody>
          </p:sp>
          <p:sp>
            <p:nvSpPr>
              <p:cNvPr id="24603" name="Line 267"/>
              <p:cNvSpPr>
                <a:spLocks noChangeShapeType="1"/>
              </p:cNvSpPr>
              <p:nvPr/>
            </p:nvSpPr>
            <p:spPr bwMode="auto">
              <a:xfrm flipV="1">
                <a:off x="3167" y="1476"/>
                <a:ext cx="2134" cy="3"/>
              </a:xfrm>
              <a:prstGeom prst="line">
                <a:avLst/>
              </a:prstGeom>
              <a:noFill/>
              <a:ln w="22225">
                <a:solidFill>
                  <a:srgbClr val="000000"/>
                </a:solidFill>
                <a:round/>
              </a:ln>
            </p:spPr>
            <p:txBody>
              <a:bodyPr/>
              <a:lstStyle/>
              <a:p>
                <a:pPr>
                  <a:defRPr/>
                </a:pPr>
                <a:endParaRPr lang="zh-CN" altLang="en-US"/>
              </a:p>
            </p:txBody>
          </p:sp>
          <p:sp>
            <p:nvSpPr>
              <p:cNvPr id="24604" name="Line 268"/>
              <p:cNvSpPr>
                <a:spLocks noChangeShapeType="1"/>
              </p:cNvSpPr>
              <p:nvPr/>
            </p:nvSpPr>
            <p:spPr bwMode="auto">
              <a:xfrm>
                <a:off x="2630" y="2083"/>
                <a:ext cx="939" cy="0"/>
              </a:xfrm>
              <a:prstGeom prst="line">
                <a:avLst/>
              </a:prstGeom>
              <a:noFill/>
              <a:ln w="22225">
                <a:solidFill>
                  <a:srgbClr val="000000"/>
                </a:solidFill>
                <a:round/>
                <a:headEnd type="arrow" w="med" len="med"/>
                <a:tailEnd type="arrow" w="med" len="med"/>
              </a:ln>
            </p:spPr>
            <p:txBody>
              <a:bodyPr/>
              <a:lstStyle/>
              <a:p>
                <a:pPr>
                  <a:defRPr/>
                </a:pPr>
                <a:endParaRPr lang="zh-CN" altLang="en-US"/>
              </a:p>
            </p:txBody>
          </p:sp>
          <p:sp>
            <p:nvSpPr>
              <p:cNvPr id="24605" name="Line 269"/>
              <p:cNvSpPr>
                <a:spLocks noChangeShapeType="1"/>
              </p:cNvSpPr>
              <p:nvPr/>
            </p:nvSpPr>
            <p:spPr bwMode="auto">
              <a:xfrm flipV="1">
                <a:off x="2918" y="1480"/>
                <a:ext cx="259" cy="2"/>
              </a:xfrm>
              <a:prstGeom prst="line">
                <a:avLst/>
              </a:prstGeom>
              <a:noFill/>
              <a:ln w="22225">
                <a:solidFill>
                  <a:srgbClr val="000000"/>
                </a:solidFill>
                <a:prstDash val="dash"/>
                <a:round/>
                <a:headEnd type="arrow" w="med" len="med"/>
              </a:ln>
            </p:spPr>
            <p:txBody>
              <a:bodyPr/>
              <a:lstStyle/>
              <a:p>
                <a:pPr>
                  <a:defRPr/>
                </a:pPr>
                <a:endParaRPr lang="zh-CN" altLang="en-US"/>
              </a:p>
            </p:txBody>
          </p:sp>
          <p:sp>
            <p:nvSpPr>
              <p:cNvPr id="24606" name="Line 270"/>
              <p:cNvSpPr>
                <a:spLocks noChangeShapeType="1"/>
              </p:cNvSpPr>
              <p:nvPr/>
            </p:nvSpPr>
            <p:spPr bwMode="auto">
              <a:xfrm>
                <a:off x="5301" y="1476"/>
                <a:ext cx="297" cy="0"/>
              </a:xfrm>
              <a:prstGeom prst="line">
                <a:avLst/>
              </a:prstGeom>
              <a:noFill/>
              <a:ln w="22225">
                <a:solidFill>
                  <a:srgbClr val="000000"/>
                </a:solidFill>
                <a:prstDash val="dash"/>
                <a:round/>
                <a:tailEnd type="arrow" w="med" len="med"/>
              </a:ln>
            </p:spPr>
            <p:txBody>
              <a:bodyPr/>
              <a:lstStyle/>
              <a:p>
                <a:pPr>
                  <a:defRPr/>
                </a:pPr>
                <a:endParaRPr lang="zh-CN" altLang="en-US"/>
              </a:p>
            </p:txBody>
          </p:sp>
          <p:sp>
            <p:nvSpPr>
              <p:cNvPr id="24607" name="Line 271"/>
              <p:cNvSpPr>
                <a:spLocks noChangeShapeType="1"/>
              </p:cNvSpPr>
              <p:nvPr/>
            </p:nvSpPr>
            <p:spPr bwMode="auto">
              <a:xfrm>
                <a:off x="2039" y="1908"/>
                <a:ext cx="3562" cy="0"/>
              </a:xfrm>
              <a:prstGeom prst="line">
                <a:avLst/>
              </a:prstGeom>
              <a:noFill/>
              <a:ln w="22225">
                <a:solidFill>
                  <a:srgbClr val="000000"/>
                </a:solidFill>
                <a:prstDash val="dash"/>
                <a:round/>
                <a:headEnd type="arrow" w="med" len="med"/>
                <a:tailEnd type="arrow" w="med" len="med"/>
              </a:ln>
            </p:spPr>
            <p:txBody>
              <a:bodyPr/>
              <a:lstStyle/>
              <a:p>
                <a:pPr>
                  <a:defRPr/>
                </a:pPr>
                <a:endParaRPr lang="zh-CN" altLang="en-US"/>
              </a:p>
            </p:txBody>
          </p:sp>
          <p:sp>
            <p:nvSpPr>
              <p:cNvPr id="24608" name="Line 272"/>
              <p:cNvSpPr>
                <a:spLocks noChangeShapeType="1"/>
              </p:cNvSpPr>
              <p:nvPr/>
            </p:nvSpPr>
            <p:spPr bwMode="auto">
              <a:xfrm>
                <a:off x="2637" y="1300"/>
                <a:ext cx="2671" cy="0"/>
              </a:xfrm>
              <a:prstGeom prst="line">
                <a:avLst/>
              </a:prstGeom>
              <a:noFill/>
              <a:ln w="22225">
                <a:solidFill>
                  <a:srgbClr val="000000"/>
                </a:solidFill>
                <a:round/>
              </a:ln>
            </p:spPr>
            <p:txBody>
              <a:bodyPr/>
              <a:lstStyle/>
              <a:p>
                <a:pPr>
                  <a:defRPr/>
                </a:pPr>
                <a:endParaRPr lang="zh-CN" altLang="en-US"/>
              </a:p>
            </p:txBody>
          </p:sp>
          <p:sp>
            <p:nvSpPr>
              <p:cNvPr id="24609" name="Line 273"/>
              <p:cNvSpPr>
                <a:spLocks noChangeShapeType="1"/>
              </p:cNvSpPr>
              <p:nvPr/>
            </p:nvSpPr>
            <p:spPr bwMode="auto">
              <a:xfrm>
                <a:off x="2039" y="1303"/>
                <a:ext cx="594" cy="0"/>
              </a:xfrm>
              <a:prstGeom prst="line">
                <a:avLst/>
              </a:prstGeom>
              <a:noFill/>
              <a:ln w="22225">
                <a:solidFill>
                  <a:srgbClr val="000000"/>
                </a:solidFill>
                <a:prstDash val="dash"/>
                <a:round/>
                <a:headEnd type="arrow" w="med" len="med"/>
              </a:ln>
            </p:spPr>
            <p:txBody>
              <a:bodyPr/>
              <a:lstStyle/>
              <a:p>
                <a:pPr>
                  <a:defRPr/>
                </a:pPr>
                <a:endParaRPr lang="zh-CN" altLang="en-US"/>
              </a:p>
            </p:txBody>
          </p:sp>
          <p:sp>
            <p:nvSpPr>
              <p:cNvPr id="24610" name="Line 274"/>
              <p:cNvSpPr>
                <a:spLocks noChangeShapeType="1"/>
              </p:cNvSpPr>
              <p:nvPr/>
            </p:nvSpPr>
            <p:spPr bwMode="auto">
              <a:xfrm>
                <a:off x="5299" y="1301"/>
                <a:ext cx="296" cy="0"/>
              </a:xfrm>
              <a:prstGeom prst="line">
                <a:avLst/>
              </a:prstGeom>
              <a:noFill/>
              <a:ln w="22225">
                <a:solidFill>
                  <a:srgbClr val="000000"/>
                </a:solidFill>
                <a:prstDash val="dash"/>
                <a:round/>
                <a:tailEnd type="arrow" w="med" len="med"/>
              </a:ln>
            </p:spPr>
            <p:txBody>
              <a:bodyPr/>
              <a:lstStyle/>
              <a:p>
                <a:pPr>
                  <a:defRPr/>
                </a:pPr>
                <a:endParaRPr lang="zh-CN" altLang="en-US"/>
              </a:p>
            </p:txBody>
          </p:sp>
          <p:sp>
            <p:nvSpPr>
              <p:cNvPr id="24611" name="Line 275"/>
              <p:cNvSpPr>
                <a:spLocks noChangeShapeType="1"/>
              </p:cNvSpPr>
              <p:nvPr/>
            </p:nvSpPr>
            <p:spPr bwMode="auto">
              <a:xfrm>
                <a:off x="2332" y="2083"/>
                <a:ext cx="297" cy="0"/>
              </a:xfrm>
              <a:prstGeom prst="line">
                <a:avLst/>
              </a:prstGeom>
              <a:noFill/>
              <a:ln w="22225">
                <a:solidFill>
                  <a:srgbClr val="000000"/>
                </a:solidFill>
                <a:prstDash val="dash"/>
                <a:round/>
                <a:headEnd type="arrow" w="med" len="med"/>
              </a:ln>
            </p:spPr>
            <p:txBody>
              <a:bodyPr/>
              <a:lstStyle/>
              <a:p>
                <a:pPr>
                  <a:defRPr/>
                </a:pPr>
                <a:endParaRPr lang="zh-CN" altLang="en-US"/>
              </a:p>
            </p:txBody>
          </p:sp>
          <p:sp>
            <p:nvSpPr>
              <p:cNvPr id="24612" name="Line 276"/>
              <p:cNvSpPr>
                <a:spLocks noChangeShapeType="1"/>
              </p:cNvSpPr>
              <p:nvPr/>
            </p:nvSpPr>
            <p:spPr bwMode="auto">
              <a:xfrm>
                <a:off x="5286" y="3106"/>
                <a:ext cx="327" cy="3"/>
              </a:xfrm>
              <a:prstGeom prst="line">
                <a:avLst/>
              </a:prstGeom>
              <a:noFill/>
              <a:ln w="22225">
                <a:solidFill>
                  <a:srgbClr val="000000"/>
                </a:solidFill>
                <a:prstDash val="dash"/>
                <a:round/>
                <a:tailEnd type="arrow" w="med" len="med"/>
              </a:ln>
            </p:spPr>
            <p:txBody>
              <a:bodyPr/>
              <a:lstStyle/>
              <a:p>
                <a:pPr>
                  <a:defRPr/>
                </a:pPr>
                <a:endParaRPr lang="zh-CN" altLang="en-US"/>
              </a:p>
            </p:txBody>
          </p:sp>
          <p:sp>
            <p:nvSpPr>
              <p:cNvPr id="24613" name="Line 277"/>
              <p:cNvSpPr>
                <a:spLocks noChangeShapeType="1"/>
              </p:cNvSpPr>
              <p:nvPr/>
            </p:nvSpPr>
            <p:spPr bwMode="auto">
              <a:xfrm>
                <a:off x="2971" y="3104"/>
                <a:ext cx="2258" cy="1"/>
              </a:xfrm>
              <a:prstGeom prst="line">
                <a:avLst/>
              </a:prstGeom>
              <a:noFill/>
              <a:ln w="22225">
                <a:solidFill>
                  <a:srgbClr val="000000"/>
                </a:solidFill>
                <a:round/>
                <a:headEnd type="arrow" w="med" len="med"/>
                <a:tailEnd type="arrow" w="med" len="med"/>
              </a:ln>
            </p:spPr>
            <p:txBody>
              <a:bodyPr/>
              <a:lstStyle/>
              <a:p>
                <a:pPr>
                  <a:defRPr/>
                </a:pPr>
                <a:endParaRPr lang="zh-CN" altLang="en-US"/>
              </a:p>
            </p:txBody>
          </p:sp>
          <p:sp>
            <p:nvSpPr>
              <p:cNvPr id="24614" name="Line 278"/>
              <p:cNvSpPr>
                <a:spLocks noChangeShapeType="1"/>
              </p:cNvSpPr>
              <p:nvPr/>
            </p:nvSpPr>
            <p:spPr bwMode="auto">
              <a:xfrm>
                <a:off x="3569" y="2083"/>
                <a:ext cx="1548" cy="0"/>
              </a:xfrm>
              <a:prstGeom prst="line">
                <a:avLst/>
              </a:prstGeom>
              <a:noFill/>
              <a:ln w="22225">
                <a:solidFill>
                  <a:srgbClr val="000000"/>
                </a:solidFill>
                <a:prstDash val="dash"/>
                <a:round/>
                <a:tailEnd type="arrow" w="med" len="med"/>
              </a:ln>
            </p:spPr>
            <p:txBody>
              <a:bodyPr/>
              <a:lstStyle/>
              <a:p>
                <a:pPr>
                  <a:defRPr/>
                </a:pPr>
                <a:endParaRPr lang="zh-CN" altLang="en-US"/>
              </a:p>
            </p:txBody>
          </p:sp>
          <p:sp>
            <p:nvSpPr>
              <p:cNvPr id="24615" name="Line 279"/>
              <p:cNvSpPr>
                <a:spLocks noChangeShapeType="1"/>
              </p:cNvSpPr>
              <p:nvPr/>
            </p:nvSpPr>
            <p:spPr bwMode="auto">
              <a:xfrm rot="21420000">
                <a:off x="5118" y="2728"/>
                <a:ext cx="480" cy="29"/>
              </a:xfrm>
              <a:prstGeom prst="line">
                <a:avLst/>
              </a:prstGeom>
              <a:noFill/>
              <a:ln w="22225">
                <a:solidFill>
                  <a:srgbClr val="000000"/>
                </a:solidFill>
                <a:prstDash val="dash"/>
                <a:round/>
                <a:tailEnd type="arrow" w="med" len="med"/>
              </a:ln>
            </p:spPr>
            <p:txBody>
              <a:bodyPr/>
              <a:lstStyle/>
              <a:p>
                <a:pPr>
                  <a:defRPr/>
                </a:pPr>
                <a:endParaRPr lang="zh-CN" altLang="en-US"/>
              </a:p>
            </p:txBody>
          </p:sp>
          <p:sp>
            <p:nvSpPr>
              <p:cNvPr id="24617" name="Line 281"/>
              <p:cNvSpPr>
                <a:spLocks noChangeShapeType="1"/>
              </p:cNvSpPr>
              <p:nvPr/>
            </p:nvSpPr>
            <p:spPr bwMode="auto">
              <a:xfrm>
                <a:off x="3287" y="2909"/>
                <a:ext cx="1828" cy="0"/>
              </a:xfrm>
              <a:prstGeom prst="line">
                <a:avLst/>
              </a:prstGeom>
              <a:noFill/>
              <a:ln w="22225">
                <a:solidFill>
                  <a:srgbClr val="000000"/>
                </a:solidFill>
                <a:round/>
                <a:headEnd type="arrow" w="med" len="med"/>
                <a:tailEnd type="arrow" w="med" len="med"/>
              </a:ln>
            </p:spPr>
            <p:txBody>
              <a:bodyPr/>
              <a:lstStyle/>
              <a:p>
                <a:pPr>
                  <a:defRPr/>
                </a:pPr>
                <a:endParaRPr lang="zh-CN" altLang="en-US"/>
              </a:p>
            </p:txBody>
          </p:sp>
          <p:sp>
            <p:nvSpPr>
              <p:cNvPr id="24618" name="Line 282"/>
              <p:cNvSpPr>
                <a:spLocks noChangeShapeType="1"/>
              </p:cNvSpPr>
              <p:nvPr/>
            </p:nvSpPr>
            <p:spPr bwMode="auto">
              <a:xfrm>
                <a:off x="2332" y="2023"/>
                <a:ext cx="0" cy="119"/>
              </a:xfrm>
              <a:prstGeom prst="line">
                <a:avLst/>
              </a:prstGeom>
              <a:noFill/>
              <a:ln w="9525">
                <a:solidFill>
                  <a:srgbClr val="000000"/>
                </a:solidFill>
                <a:round/>
              </a:ln>
            </p:spPr>
            <p:txBody>
              <a:bodyPr/>
              <a:lstStyle/>
              <a:p>
                <a:pPr>
                  <a:defRPr/>
                </a:pPr>
                <a:endParaRPr lang="zh-CN" altLang="en-US"/>
              </a:p>
            </p:txBody>
          </p:sp>
          <p:sp>
            <p:nvSpPr>
              <p:cNvPr id="24619" name="Line 283"/>
              <p:cNvSpPr>
                <a:spLocks noChangeShapeType="1"/>
              </p:cNvSpPr>
              <p:nvPr/>
            </p:nvSpPr>
            <p:spPr bwMode="auto">
              <a:xfrm>
                <a:off x="5113" y="2909"/>
                <a:ext cx="494" cy="0"/>
              </a:xfrm>
              <a:prstGeom prst="line">
                <a:avLst/>
              </a:prstGeom>
              <a:noFill/>
              <a:ln w="22225">
                <a:solidFill>
                  <a:srgbClr val="000000"/>
                </a:solidFill>
                <a:prstDash val="dash"/>
                <a:round/>
                <a:tailEnd type="arrow" w="med" len="med"/>
              </a:ln>
            </p:spPr>
            <p:txBody>
              <a:bodyPr/>
              <a:lstStyle/>
              <a:p>
                <a:pPr>
                  <a:defRPr/>
                </a:pPr>
                <a:endParaRPr lang="zh-CN" altLang="en-US"/>
              </a:p>
            </p:txBody>
          </p:sp>
          <p:sp>
            <p:nvSpPr>
              <p:cNvPr id="24620" name="Line 284"/>
              <p:cNvSpPr>
                <a:spLocks noChangeShapeType="1"/>
              </p:cNvSpPr>
              <p:nvPr/>
            </p:nvSpPr>
            <p:spPr bwMode="auto">
              <a:xfrm>
                <a:off x="5100" y="351"/>
                <a:ext cx="0" cy="2777"/>
              </a:xfrm>
              <a:prstGeom prst="line">
                <a:avLst/>
              </a:prstGeom>
              <a:noFill/>
              <a:ln w="9525">
                <a:solidFill>
                  <a:srgbClr val="000000"/>
                </a:solidFill>
                <a:prstDash val="lgDashDot"/>
                <a:round/>
              </a:ln>
            </p:spPr>
            <p:txBody>
              <a:bodyPr/>
              <a:lstStyle/>
              <a:p>
                <a:pPr>
                  <a:defRPr/>
                </a:pPr>
                <a:endParaRPr lang="zh-CN" altLang="en-US"/>
              </a:p>
            </p:txBody>
          </p:sp>
          <p:sp>
            <p:nvSpPr>
              <p:cNvPr id="24621" name="Text Box 285"/>
              <p:cNvSpPr txBox="1">
                <a:spLocks noChangeArrowheads="1"/>
              </p:cNvSpPr>
              <p:nvPr/>
            </p:nvSpPr>
            <p:spPr bwMode="auto">
              <a:xfrm>
                <a:off x="2642" y="389"/>
                <a:ext cx="277" cy="86"/>
              </a:xfrm>
              <a:prstGeom prst="rect">
                <a:avLst/>
              </a:prstGeom>
              <a:noFill/>
              <a:ln w="9525">
                <a:noFill/>
                <a:miter lim="800000"/>
              </a:ln>
            </p:spPr>
            <p:txBody>
              <a:bodyPr lIns="0" tIns="0" rIns="0" bIns="0"/>
              <a:lstStyle/>
              <a:p>
                <a:pPr algn="just" eaLnBrk="0" hangingPunct="0">
                  <a:spcBef>
                    <a:spcPct val="50000"/>
                  </a:spcBef>
                  <a:defRPr/>
                </a:pPr>
                <a:r>
                  <a:rPr lang="zh-CN" altLang="en-US" sz="800" b="1" dirty="0">
                    <a:solidFill>
                      <a:srgbClr val="000000"/>
                    </a:solidFill>
                    <a:latin typeface="宋体" panose="02010600030101010101" pitchFamily="2" charset="-122"/>
                  </a:rPr>
                  <a:t>方案设计</a:t>
                </a:r>
                <a:endParaRPr lang="zh-CN" altLang="en-US" sz="1600" b="1" dirty="0">
                  <a:solidFill>
                    <a:srgbClr val="000000"/>
                  </a:solidFill>
                  <a:latin typeface="Times New Roman" panose="02020603050405020304" pitchFamily="18" charset="0"/>
                </a:endParaRPr>
              </a:p>
            </p:txBody>
          </p:sp>
          <p:sp>
            <p:nvSpPr>
              <p:cNvPr id="24622" name="Text Box 286"/>
              <p:cNvSpPr txBox="1">
                <a:spLocks noChangeArrowheads="1"/>
              </p:cNvSpPr>
              <p:nvPr/>
            </p:nvSpPr>
            <p:spPr bwMode="auto">
              <a:xfrm>
                <a:off x="2951" y="396"/>
                <a:ext cx="405" cy="142"/>
              </a:xfrm>
              <a:prstGeom prst="rect">
                <a:avLst/>
              </a:prstGeom>
              <a:noFill/>
              <a:ln w="9525">
                <a:noFill/>
                <a:miter lim="800000"/>
              </a:ln>
            </p:spPr>
            <p:txBody>
              <a:bodyPr lIns="0" tIns="0" rIns="0" bIns="0"/>
              <a:lstStyle/>
              <a:p>
                <a:pPr algn="just" eaLnBrk="0" hangingPunct="0">
                  <a:spcBef>
                    <a:spcPct val="50000"/>
                  </a:spcBef>
                  <a:defRPr/>
                </a:pPr>
                <a:r>
                  <a:rPr lang="zh-CN" altLang="en-US" sz="800" b="1">
                    <a:solidFill>
                      <a:srgbClr val="000000"/>
                    </a:solidFill>
                    <a:latin typeface="宋体" panose="02010600030101010101" pitchFamily="2" charset="-122"/>
                  </a:rPr>
                  <a:t>初步设计</a:t>
                </a:r>
                <a:endParaRPr lang="zh-CN" altLang="en-US" sz="1600" b="1">
                  <a:solidFill>
                    <a:srgbClr val="000000"/>
                  </a:solidFill>
                  <a:latin typeface="Times New Roman" panose="02020603050405020304" pitchFamily="18" charset="0"/>
                </a:endParaRPr>
              </a:p>
            </p:txBody>
          </p:sp>
          <p:sp>
            <p:nvSpPr>
              <p:cNvPr id="24623" name="Text Box 287"/>
              <p:cNvSpPr txBox="1">
                <a:spLocks noChangeArrowheads="1"/>
              </p:cNvSpPr>
              <p:nvPr/>
            </p:nvSpPr>
            <p:spPr bwMode="auto">
              <a:xfrm>
                <a:off x="3259" y="390"/>
                <a:ext cx="469" cy="85"/>
              </a:xfrm>
              <a:prstGeom prst="rect">
                <a:avLst/>
              </a:prstGeom>
              <a:noFill/>
              <a:ln w="9525">
                <a:noFill/>
                <a:miter lim="800000"/>
              </a:ln>
            </p:spPr>
            <p:txBody>
              <a:bodyPr lIns="0" tIns="0" rIns="0" bIns="0"/>
              <a:lstStyle/>
              <a:p>
                <a:pPr algn="just" eaLnBrk="0" hangingPunct="0">
                  <a:spcBef>
                    <a:spcPct val="50000"/>
                  </a:spcBef>
                  <a:defRPr/>
                </a:pPr>
                <a:r>
                  <a:rPr lang="zh-CN" altLang="en-US" sz="800" b="1">
                    <a:solidFill>
                      <a:srgbClr val="000000"/>
                    </a:solidFill>
                    <a:latin typeface="宋体" panose="02010600030101010101" pitchFamily="2" charset="-122"/>
                  </a:rPr>
                  <a:t>施工图设计</a:t>
                </a:r>
                <a:endParaRPr lang="zh-CN" altLang="en-US" sz="1600" b="1">
                  <a:solidFill>
                    <a:srgbClr val="000000"/>
                  </a:solidFill>
                  <a:latin typeface="Times New Roman" panose="02020603050405020304" pitchFamily="18" charset="0"/>
                </a:endParaRPr>
              </a:p>
            </p:txBody>
          </p:sp>
          <p:sp>
            <p:nvSpPr>
              <p:cNvPr id="24624" name="Line 288"/>
              <p:cNvSpPr>
                <a:spLocks noChangeShapeType="1"/>
              </p:cNvSpPr>
              <p:nvPr/>
            </p:nvSpPr>
            <p:spPr bwMode="auto">
              <a:xfrm flipH="1">
                <a:off x="2916" y="343"/>
                <a:ext cx="24" cy="2984"/>
              </a:xfrm>
              <a:prstGeom prst="line">
                <a:avLst/>
              </a:prstGeom>
              <a:noFill/>
              <a:ln w="9525">
                <a:solidFill>
                  <a:srgbClr val="000000"/>
                </a:solidFill>
                <a:prstDash val="lgDashDot"/>
                <a:round/>
              </a:ln>
            </p:spPr>
            <p:txBody>
              <a:bodyPr/>
              <a:lstStyle/>
              <a:p>
                <a:pPr>
                  <a:defRPr/>
                </a:pPr>
                <a:endParaRPr lang="zh-CN" altLang="en-US"/>
              </a:p>
            </p:txBody>
          </p:sp>
          <p:sp>
            <p:nvSpPr>
              <p:cNvPr id="24625" name="Text Box 289"/>
              <p:cNvSpPr txBox="1">
                <a:spLocks noChangeArrowheads="1"/>
              </p:cNvSpPr>
              <p:nvPr/>
            </p:nvSpPr>
            <p:spPr bwMode="auto">
              <a:xfrm>
                <a:off x="924" y="362"/>
                <a:ext cx="960" cy="282"/>
              </a:xfrm>
              <a:prstGeom prst="rect">
                <a:avLst/>
              </a:prstGeom>
              <a:noFill/>
              <a:ln w="9525">
                <a:noFill/>
                <a:miter lim="800000"/>
              </a:ln>
            </p:spPr>
            <p:txBody>
              <a:bodyPr lIns="0" tIns="0" rIns="0" bIns="0"/>
              <a:lstStyle/>
              <a:p>
                <a:pPr algn="just" eaLnBrk="0" hangingPunct="0">
                  <a:spcBef>
                    <a:spcPct val="50000"/>
                  </a:spcBef>
                  <a:defRPr/>
                </a:pPr>
                <a:r>
                  <a:rPr lang="zh-CN" altLang="en-US" sz="900" b="1">
                    <a:solidFill>
                      <a:srgbClr val="000000"/>
                    </a:solidFill>
                    <a:latin typeface="宋体" panose="02010600030101010101" pitchFamily="2" charset="-122"/>
                  </a:rPr>
                  <a:t>国内项目设计一般过程：</a:t>
                </a:r>
                <a:endParaRPr lang="zh-CN" altLang="en-US" sz="900" b="1">
                  <a:solidFill>
                    <a:srgbClr val="000000"/>
                  </a:solidFill>
                  <a:latin typeface="宋体" panose="02010600030101010101" pitchFamily="2" charset="-122"/>
                </a:endParaRPr>
              </a:p>
              <a:p>
                <a:pPr algn="just" eaLnBrk="0" hangingPunct="0">
                  <a:spcBef>
                    <a:spcPct val="50000"/>
                  </a:spcBef>
                  <a:defRPr/>
                </a:pPr>
                <a:r>
                  <a:rPr lang="zh-CN" altLang="en-US" sz="900" b="1">
                    <a:solidFill>
                      <a:srgbClr val="000000"/>
                    </a:solidFill>
                    <a:latin typeface="宋体" panose="02010600030101010101" pitchFamily="2" charset="-122"/>
                  </a:rPr>
                  <a:t>国外项目设计一般过程：</a:t>
                </a:r>
                <a:endParaRPr lang="zh-CN" altLang="en-US" sz="900" b="1">
                  <a:solidFill>
                    <a:srgbClr val="000000"/>
                  </a:solidFill>
                  <a:latin typeface="宋体" panose="02010600030101010101" pitchFamily="2" charset="-122"/>
                </a:endParaRPr>
              </a:p>
              <a:p>
                <a:pPr algn="ctr" eaLnBrk="0" hangingPunct="0">
                  <a:spcBef>
                    <a:spcPct val="50000"/>
                  </a:spcBef>
                  <a:defRPr/>
                </a:pPr>
                <a:endParaRPr lang="zh-CN" altLang="en-US" sz="1600" b="1">
                  <a:solidFill>
                    <a:srgbClr val="000000"/>
                  </a:solidFill>
                  <a:latin typeface="Times New Roman" panose="02020603050405020304" pitchFamily="18" charset="0"/>
                </a:endParaRPr>
              </a:p>
            </p:txBody>
          </p:sp>
          <p:sp>
            <p:nvSpPr>
              <p:cNvPr id="24626" name="Text Box 290"/>
              <p:cNvSpPr txBox="1">
                <a:spLocks noChangeArrowheads="1"/>
              </p:cNvSpPr>
              <p:nvPr/>
            </p:nvSpPr>
            <p:spPr bwMode="auto">
              <a:xfrm>
                <a:off x="3447" y="718"/>
                <a:ext cx="129" cy="208"/>
              </a:xfrm>
              <a:prstGeom prst="rect">
                <a:avLst/>
              </a:prstGeom>
              <a:noFill/>
              <a:ln w="9525">
                <a:noFill/>
                <a:miter lim="800000"/>
              </a:ln>
            </p:spPr>
            <p:txBody>
              <a:bodyPr lIns="0" tIns="0" rIns="0" bIns="0"/>
              <a:lstStyle/>
              <a:p>
                <a:pPr algn="just" eaLnBrk="0" hangingPunct="0">
                  <a:spcBef>
                    <a:spcPct val="50000"/>
                  </a:spcBef>
                  <a:defRPr/>
                </a:pPr>
                <a:r>
                  <a:rPr lang="zh-CN" altLang="en-US" sz="900" b="1" dirty="0">
                    <a:solidFill>
                      <a:srgbClr val="000000"/>
                    </a:solidFill>
                    <a:latin typeface="宋体" panose="02010600030101010101" pitchFamily="2" charset="-122"/>
                  </a:rPr>
                  <a:t>开</a:t>
                </a:r>
                <a:endParaRPr lang="zh-CN" altLang="en-US" sz="900" b="1" dirty="0">
                  <a:solidFill>
                    <a:srgbClr val="000000"/>
                  </a:solidFill>
                  <a:latin typeface="宋体" panose="02010600030101010101" pitchFamily="2" charset="-122"/>
                </a:endParaRPr>
              </a:p>
              <a:p>
                <a:pPr algn="just" eaLnBrk="0" hangingPunct="0">
                  <a:spcBef>
                    <a:spcPct val="50000"/>
                  </a:spcBef>
                  <a:defRPr/>
                </a:pPr>
                <a:r>
                  <a:rPr lang="zh-CN" altLang="en-US" sz="900" b="1" dirty="0">
                    <a:solidFill>
                      <a:srgbClr val="000000"/>
                    </a:solidFill>
                    <a:latin typeface="宋体" panose="02010600030101010101" pitchFamily="2" charset="-122"/>
                  </a:rPr>
                  <a:t>工</a:t>
                </a:r>
                <a:endParaRPr lang="zh-CN" altLang="en-US" sz="1600" b="1" dirty="0">
                  <a:solidFill>
                    <a:srgbClr val="000000"/>
                  </a:solidFill>
                  <a:latin typeface="Times New Roman" panose="02020603050405020304" pitchFamily="18" charset="0"/>
                </a:endParaRPr>
              </a:p>
            </p:txBody>
          </p:sp>
          <p:sp>
            <p:nvSpPr>
              <p:cNvPr id="24627" name="Text Box 291"/>
              <p:cNvSpPr txBox="1">
                <a:spLocks noChangeArrowheads="1"/>
              </p:cNvSpPr>
              <p:nvPr/>
            </p:nvSpPr>
            <p:spPr bwMode="auto">
              <a:xfrm>
                <a:off x="3649" y="979"/>
                <a:ext cx="516" cy="120"/>
              </a:xfrm>
              <a:prstGeom prst="rect">
                <a:avLst/>
              </a:prstGeom>
              <a:noFill/>
              <a:ln w="9525">
                <a:noFill/>
                <a:miter lim="800000"/>
              </a:ln>
            </p:spPr>
            <p:txBody>
              <a:bodyPr lIns="0" tIns="0" rIns="0" bIns="0"/>
              <a:lstStyle/>
              <a:p>
                <a:pPr algn="just" eaLnBrk="0" hangingPunct="0">
                  <a:spcBef>
                    <a:spcPct val="50000"/>
                  </a:spcBef>
                  <a:defRPr/>
                </a:pPr>
                <a:r>
                  <a:rPr lang="zh-CN" altLang="en-US" sz="1000" b="1">
                    <a:solidFill>
                      <a:srgbClr val="000000"/>
                    </a:solidFill>
                    <a:latin typeface="宋体" panose="02010600030101010101" pitchFamily="2" charset="-122"/>
                  </a:rPr>
                  <a:t>项目全过程</a:t>
                </a:r>
                <a:endParaRPr lang="zh-CN" altLang="en-US" sz="1600" b="1">
                  <a:solidFill>
                    <a:srgbClr val="000000"/>
                  </a:solidFill>
                  <a:latin typeface="Times New Roman" panose="02020603050405020304" pitchFamily="18" charset="0"/>
                </a:endParaRPr>
              </a:p>
            </p:txBody>
          </p:sp>
          <p:sp>
            <p:nvSpPr>
              <p:cNvPr id="24628" name="Text Box 292"/>
              <p:cNvSpPr txBox="1">
                <a:spLocks noChangeArrowheads="1"/>
              </p:cNvSpPr>
              <p:nvPr/>
            </p:nvSpPr>
            <p:spPr bwMode="auto">
              <a:xfrm>
                <a:off x="3816" y="1357"/>
                <a:ext cx="901" cy="140"/>
              </a:xfrm>
              <a:prstGeom prst="rect">
                <a:avLst/>
              </a:prstGeom>
              <a:noFill/>
              <a:ln w="9525">
                <a:noFill/>
                <a:miter lim="800000"/>
              </a:ln>
            </p:spPr>
            <p:txBody>
              <a:bodyPr lIns="0" tIns="0" rIns="0" bIns="0"/>
              <a:lstStyle/>
              <a:p>
                <a:pPr algn="just" eaLnBrk="0" hangingPunct="0">
                  <a:spcBef>
                    <a:spcPct val="50000"/>
                  </a:spcBef>
                  <a:defRPr/>
                </a:pPr>
                <a:r>
                  <a:rPr lang="zh-CN" altLang="en-US" sz="1000" b="1" dirty="0">
                    <a:solidFill>
                      <a:srgbClr val="00B050"/>
                    </a:solidFill>
                    <a:latin typeface="宋体" panose="02010600030101010101" pitchFamily="2" charset="-122"/>
                  </a:rPr>
                  <a:t>建造全过程</a:t>
                </a:r>
                <a:r>
                  <a:rPr lang="en-US" altLang="zh-CN" sz="1000" b="1" dirty="0">
                    <a:solidFill>
                      <a:srgbClr val="00B050"/>
                    </a:solidFill>
                    <a:latin typeface="宋体" panose="02010600030101010101" pitchFamily="2" charset="-122"/>
                  </a:rPr>
                  <a:t>(CM)</a:t>
                </a:r>
                <a:endParaRPr lang="en-US" altLang="zh-CN" sz="1600" b="1" dirty="0">
                  <a:solidFill>
                    <a:srgbClr val="00B050"/>
                  </a:solidFill>
                  <a:latin typeface="Times New Roman" panose="02020603050405020304" pitchFamily="18" charset="0"/>
                </a:endParaRPr>
              </a:p>
            </p:txBody>
          </p:sp>
          <p:sp>
            <p:nvSpPr>
              <p:cNvPr id="24629" name="Text Box 293"/>
              <p:cNvSpPr txBox="1">
                <a:spLocks noChangeArrowheads="1"/>
              </p:cNvSpPr>
              <p:nvPr/>
            </p:nvSpPr>
            <p:spPr bwMode="auto">
              <a:xfrm>
                <a:off x="3767" y="1179"/>
                <a:ext cx="859" cy="140"/>
              </a:xfrm>
              <a:prstGeom prst="rect">
                <a:avLst/>
              </a:prstGeom>
              <a:noFill/>
              <a:ln w="9525">
                <a:noFill/>
                <a:miter lim="800000"/>
              </a:ln>
            </p:spPr>
            <p:txBody>
              <a:bodyPr lIns="0" tIns="0" rIns="0" bIns="0"/>
              <a:lstStyle/>
              <a:p>
                <a:pPr algn="just" eaLnBrk="0" hangingPunct="0">
                  <a:spcBef>
                    <a:spcPct val="50000"/>
                  </a:spcBef>
                  <a:defRPr/>
                </a:pPr>
                <a:r>
                  <a:rPr lang="zh-CN" altLang="en-US" sz="1000" b="1" dirty="0">
                    <a:solidFill>
                      <a:srgbClr val="00B050"/>
                    </a:solidFill>
                    <a:latin typeface="宋体" panose="02010600030101010101" pitchFamily="2" charset="-122"/>
                  </a:rPr>
                  <a:t>项目全过程</a:t>
                </a:r>
                <a:r>
                  <a:rPr lang="en-US" altLang="zh-CN" sz="1000" b="1" dirty="0">
                    <a:solidFill>
                      <a:srgbClr val="00B050"/>
                    </a:solidFill>
                    <a:latin typeface="宋体" panose="02010600030101010101" pitchFamily="2" charset="-122"/>
                  </a:rPr>
                  <a:t>(PM)</a:t>
                </a:r>
                <a:endParaRPr lang="en-US" altLang="zh-CN" sz="1600" b="1" dirty="0">
                  <a:solidFill>
                    <a:srgbClr val="00B050"/>
                  </a:solidFill>
                  <a:latin typeface="Times New Roman" panose="02020603050405020304" pitchFamily="18" charset="0"/>
                </a:endParaRPr>
              </a:p>
            </p:txBody>
          </p:sp>
          <p:sp>
            <p:nvSpPr>
              <p:cNvPr id="24630" name="Text Box 294"/>
              <p:cNvSpPr txBox="1">
                <a:spLocks noChangeArrowheads="1"/>
              </p:cNvSpPr>
              <p:nvPr/>
            </p:nvSpPr>
            <p:spPr bwMode="auto">
              <a:xfrm>
                <a:off x="3345" y="1782"/>
                <a:ext cx="741" cy="140"/>
              </a:xfrm>
              <a:prstGeom prst="rect">
                <a:avLst/>
              </a:prstGeom>
              <a:noFill/>
              <a:ln w="9525">
                <a:noFill/>
                <a:miter lim="800000"/>
              </a:ln>
            </p:spPr>
            <p:txBody>
              <a:bodyPr lIns="0" tIns="0" rIns="0" bIns="0"/>
              <a:lstStyle/>
              <a:p>
                <a:pPr algn="just" eaLnBrk="0" hangingPunct="0">
                  <a:spcBef>
                    <a:spcPct val="50000"/>
                  </a:spcBef>
                  <a:defRPr/>
                </a:pPr>
                <a:r>
                  <a:rPr lang="zh-CN" altLang="en-US" sz="1000" b="1" dirty="0">
                    <a:solidFill>
                      <a:srgbClr val="00B050"/>
                    </a:solidFill>
                    <a:latin typeface="宋体" panose="02010600030101010101" pitchFamily="2" charset="-122"/>
                  </a:rPr>
                  <a:t>分专业、分阶段咨询</a:t>
                </a:r>
                <a:endParaRPr lang="zh-CN" altLang="en-US" sz="1600" b="1" dirty="0">
                  <a:solidFill>
                    <a:srgbClr val="00B050"/>
                  </a:solidFill>
                  <a:latin typeface="Times New Roman" panose="02020603050405020304" pitchFamily="18" charset="0"/>
                </a:endParaRPr>
              </a:p>
            </p:txBody>
          </p:sp>
          <p:sp>
            <p:nvSpPr>
              <p:cNvPr id="24631" name="Line 295"/>
              <p:cNvSpPr>
                <a:spLocks noChangeShapeType="1"/>
              </p:cNvSpPr>
              <p:nvPr/>
            </p:nvSpPr>
            <p:spPr bwMode="auto">
              <a:xfrm>
                <a:off x="2632" y="2260"/>
                <a:ext cx="697" cy="0"/>
              </a:xfrm>
              <a:prstGeom prst="line">
                <a:avLst/>
              </a:prstGeom>
              <a:noFill/>
              <a:ln w="22225">
                <a:solidFill>
                  <a:srgbClr val="000000"/>
                </a:solidFill>
                <a:round/>
                <a:headEnd type="arrow" w="med" len="med"/>
                <a:tailEnd type="arrow" w="med" len="med"/>
              </a:ln>
            </p:spPr>
            <p:txBody>
              <a:bodyPr/>
              <a:lstStyle/>
              <a:p>
                <a:pPr>
                  <a:defRPr/>
                </a:pPr>
                <a:endParaRPr lang="zh-CN" altLang="en-US"/>
              </a:p>
            </p:txBody>
          </p:sp>
          <p:sp>
            <p:nvSpPr>
              <p:cNvPr id="24632" name="Line 296"/>
              <p:cNvSpPr>
                <a:spLocks noChangeShapeType="1"/>
              </p:cNvSpPr>
              <p:nvPr/>
            </p:nvSpPr>
            <p:spPr bwMode="auto">
              <a:xfrm>
                <a:off x="2334" y="2260"/>
                <a:ext cx="298" cy="0"/>
              </a:xfrm>
              <a:prstGeom prst="line">
                <a:avLst/>
              </a:prstGeom>
              <a:noFill/>
              <a:ln w="22225">
                <a:solidFill>
                  <a:srgbClr val="000000"/>
                </a:solidFill>
                <a:prstDash val="dash"/>
                <a:round/>
                <a:headEnd type="arrow" w="med" len="med"/>
              </a:ln>
            </p:spPr>
            <p:txBody>
              <a:bodyPr/>
              <a:lstStyle/>
              <a:p>
                <a:pPr>
                  <a:defRPr/>
                </a:pPr>
                <a:endParaRPr lang="zh-CN" altLang="en-US"/>
              </a:p>
            </p:txBody>
          </p:sp>
          <p:sp>
            <p:nvSpPr>
              <p:cNvPr id="24633" name="Line 297"/>
              <p:cNvSpPr>
                <a:spLocks noChangeShapeType="1"/>
              </p:cNvSpPr>
              <p:nvPr/>
            </p:nvSpPr>
            <p:spPr bwMode="auto">
              <a:xfrm>
                <a:off x="3224" y="2260"/>
                <a:ext cx="1882" cy="0"/>
              </a:xfrm>
              <a:prstGeom prst="line">
                <a:avLst/>
              </a:prstGeom>
              <a:noFill/>
              <a:ln w="22225">
                <a:solidFill>
                  <a:srgbClr val="000000"/>
                </a:solidFill>
                <a:prstDash val="dash"/>
                <a:round/>
                <a:tailEnd type="arrow" w="med" len="med"/>
              </a:ln>
            </p:spPr>
            <p:txBody>
              <a:bodyPr/>
              <a:lstStyle/>
              <a:p>
                <a:pPr>
                  <a:defRPr/>
                </a:pPr>
                <a:endParaRPr lang="zh-CN" altLang="en-US"/>
              </a:p>
            </p:txBody>
          </p:sp>
          <p:sp>
            <p:nvSpPr>
              <p:cNvPr id="24634" name="Line 298"/>
              <p:cNvSpPr>
                <a:spLocks noChangeShapeType="1"/>
              </p:cNvSpPr>
              <p:nvPr/>
            </p:nvSpPr>
            <p:spPr bwMode="auto">
              <a:xfrm>
                <a:off x="2334" y="2202"/>
                <a:ext cx="0" cy="118"/>
              </a:xfrm>
              <a:prstGeom prst="line">
                <a:avLst/>
              </a:prstGeom>
              <a:noFill/>
              <a:ln w="9525">
                <a:solidFill>
                  <a:srgbClr val="000000"/>
                </a:solidFill>
                <a:round/>
              </a:ln>
            </p:spPr>
            <p:txBody>
              <a:bodyPr/>
              <a:lstStyle/>
              <a:p>
                <a:pPr>
                  <a:defRPr/>
                </a:pPr>
                <a:endParaRPr lang="zh-CN" altLang="en-US"/>
              </a:p>
            </p:txBody>
          </p:sp>
          <p:sp>
            <p:nvSpPr>
              <p:cNvPr id="24635" name="Text Box 299"/>
              <p:cNvSpPr txBox="1">
                <a:spLocks noChangeArrowheads="1"/>
              </p:cNvSpPr>
              <p:nvPr/>
            </p:nvSpPr>
            <p:spPr bwMode="auto">
              <a:xfrm>
                <a:off x="5092" y="126"/>
                <a:ext cx="489" cy="181"/>
              </a:xfrm>
              <a:prstGeom prst="rect">
                <a:avLst/>
              </a:prstGeom>
              <a:noFill/>
              <a:ln w="9525">
                <a:noFill/>
                <a:miter lim="800000"/>
              </a:ln>
            </p:spPr>
            <p:txBody>
              <a:bodyPr lIns="0" tIns="0" rIns="0" bIns="0"/>
              <a:lstStyle/>
              <a:p>
                <a:pPr algn="just" eaLnBrk="0" hangingPunct="0">
                  <a:spcBef>
                    <a:spcPct val="50000"/>
                  </a:spcBef>
                  <a:defRPr/>
                </a:pPr>
                <a:r>
                  <a:rPr lang="zh-CN" altLang="en-US" sz="1000" b="1" dirty="0">
                    <a:solidFill>
                      <a:srgbClr val="000000"/>
                    </a:solidFill>
                    <a:latin typeface="宋体" panose="02010600030101010101" pitchFamily="2" charset="-122"/>
                  </a:rPr>
                  <a:t>使用保修阶段</a:t>
                </a:r>
                <a:endParaRPr lang="zh-CN" altLang="en-US" sz="1600" b="1" dirty="0">
                  <a:solidFill>
                    <a:srgbClr val="000000"/>
                  </a:solidFill>
                  <a:latin typeface="Times New Roman" panose="02020603050405020304" pitchFamily="18" charset="0"/>
                </a:endParaRPr>
              </a:p>
            </p:txBody>
          </p:sp>
          <p:sp>
            <p:nvSpPr>
              <p:cNvPr id="24636" name="Line 300"/>
              <p:cNvSpPr>
                <a:spLocks noChangeShapeType="1"/>
              </p:cNvSpPr>
              <p:nvPr/>
            </p:nvSpPr>
            <p:spPr bwMode="auto">
              <a:xfrm>
                <a:off x="3558" y="312"/>
                <a:ext cx="0" cy="2816"/>
              </a:xfrm>
              <a:prstGeom prst="line">
                <a:avLst/>
              </a:prstGeom>
              <a:noFill/>
              <a:ln w="9525">
                <a:solidFill>
                  <a:srgbClr val="000000"/>
                </a:solidFill>
                <a:prstDash val="lgDashDot"/>
                <a:round/>
                <a:tailEnd type="oval" w="med" len="med"/>
              </a:ln>
            </p:spPr>
            <p:txBody>
              <a:bodyPr/>
              <a:lstStyle/>
              <a:p>
                <a:pPr>
                  <a:defRPr/>
                </a:pPr>
                <a:endParaRPr lang="zh-CN" altLang="en-US"/>
              </a:p>
            </p:txBody>
          </p:sp>
          <p:sp>
            <p:nvSpPr>
              <p:cNvPr id="24637" name="Text Box 301"/>
              <p:cNvSpPr txBox="1">
                <a:spLocks noChangeArrowheads="1"/>
              </p:cNvSpPr>
              <p:nvPr/>
            </p:nvSpPr>
            <p:spPr bwMode="auto">
              <a:xfrm>
                <a:off x="1960" y="1238"/>
                <a:ext cx="65" cy="118"/>
              </a:xfrm>
              <a:prstGeom prst="rect">
                <a:avLst/>
              </a:prstGeom>
              <a:noFill/>
              <a:ln w="9525">
                <a:noFill/>
                <a:miter lim="800000"/>
              </a:ln>
            </p:spPr>
            <p:txBody>
              <a:bodyPr lIns="0" tIns="0" rIns="0" bIns="0"/>
              <a:lstStyle/>
              <a:p>
                <a:pPr algn="just" eaLnBrk="0" hangingPunct="0">
                  <a:spcBef>
                    <a:spcPct val="50000"/>
                  </a:spcBef>
                  <a:defRPr/>
                </a:pPr>
                <a:r>
                  <a:rPr lang="en-US" altLang="zh-CN" sz="1000" b="1">
                    <a:solidFill>
                      <a:srgbClr val="000000"/>
                    </a:solidFill>
                    <a:latin typeface="Arial Narrow" panose="020B0606020202030204" pitchFamily="34" charset="0"/>
                  </a:rPr>
                  <a:t>a</a:t>
                </a:r>
                <a:endParaRPr lang="en-US" altLang="zh-CN" sz="1600" b="1">
                  <a:solidFill>
                    <a:srgbClr val="000000"/>
                  </a:solidFill>
                  <a:latin typeface="Times New Roman" panose="02020603050405020304" pitchFamily="18" charset="0"/>
                </a:endParaRPr>
              </a:p>
            </p:txBody>
          </p:sp>
          <p:sp>
            <p:nvSpPr>
              <p:cNvPr id="24638" name="Text Box 302"/>
              <p:cNvSpPr txBox="1">
                <a:spLocks noChangeArrowheads="1"/>
              </p:cNvSpPr>
              <p:nvPr/>
            </p:nvSpPr>
            <p:spPr bwMode="auto">
              <a:xfrm>
                <a:off x="1960" y="1412"/>
                <a:ext cx="65" cy="118"/>
              </a:xfrm>
              <a:prstGeom prst="rect">
                <a:avLst/>
              </a:prstGeom>
              <a:noFill/>
              <a:ln w="9525">
                <a:noFill/>
                <a:miter lim="800000"/>
              </a:ln>
            </p:spPr>
            <p:txBody>
              <a:bodyPr lIns="0" tIns="0" rIns="0" bIns="0"/>
              <a:lstStyle/>
              <a:p>
                <a:pPr algn="just" eaLnBrk="0" hangingPunct="0">
                  <a:spcBef>
                    <a:spcPct val="50000"/>
                  </a:spcBef>
                  <a:defRPr/>
                </a:pPr>
                <a:r>
                  <a:rPr lang="en-US" altLang="zh-CN" sz="1000" b="1">
                    <a:solidFill>
                      <a:srgbClr val="000000"/>
                    </a:solidFill>
                    <a:latin typeface="Arial Narrow" panose="020B0606020202030204" pitchFamily="34" charset="0"/>
                  </a:rPr>
                  <a:t>b</a:t>
                </a:r>
                <a:endParaRPr lang="en-US" altLang="zh-CN" sz="1600" b="1">
                  <a:solidFill>
                    <a:srgbClr val="000000"/>
                  </a:solidFill>
                  <a:latin typeface="Times New Roman" panose="02020603050405020304" pitchFamily="18" charset="0"/>
                </a:endParaRPr>
              </a:p>
            </p:txBody>
          </p:sp>
          <p:sp>
            <p:nvSpPr>
              <p:cNvPr id="24639" name="Text Box 303"/>
              <p:cNvSpPr txBox="1">
                <a:spLocks noChangeArrowheads="1"/>
              </p:cNvSpPr>
              <p:nvPr/>
            </p:nvSpPr>
            <p:spPr bwMode="auto">
              <a:xfrm>
                <a:off x="1955" y="1852"/>
                <a:ext cx="106" cy="98"/>
              </a:xfrm>
              <a:prstGeom prst="rect">
                <a:avLst/>
              </a:prstGeom>
              <a:noFill/>
              <a:ln w="9525">
                <a:noFill/>
                <a:miter lim="800000"/>
              </a:ln>
            </p:spPr>
            <p:txBody>
              <a:bodyPr lIns="0" tIns="0" rIns="0" bIns="0"/>
              <a:lstStyle/>
              <a:p>
                <a:pPr algn="just" eaLnBrk="0" hangingPunct="0">
                  <a:spcBef>
                    <a:spcPct val="50000"/>
                  </a:spcBef>
                  <a:defRPr/>
                </a:pPr>
                <a:r>
                  <a:rPr lang="en-US" altLang="zh-CN" sz="1000" b="1" dirty="0">
                    <a:solidFill>
                      <a:srgbClr val="000000"/>
                    </a:solidFill>
                    <a:latin typeface="Arial Narrow" panose="020B0606020202030204" pitchFamily="34" charset="0"/>
                  </a:rPr>
                  <a:t>d</a:t>
                </a:r>
                <a:endParaRPr lang="en-US" altLang="zh-CN" sz="1600" b="1" dirty="0">
                  <a:solidFill>
                    <a:srgbClr val="000000"/>
                  </a:solidFill>
                  <a:latin typeface="Times New Roman" panose="02020603050405020304" pitchFamily="18" charset="0"/>
                </a:endParaRPr>
              </a:p>
            </p:txBody>
          </p:sp>
          <p:sp>
            <p:nvSpPr>
              <p:cNvPr id="24640" name="Text Box 304"/>
              <p:cNvSpPr txBox="1">
                <a:spLocks noChangeArrowheads="1"/>
              </p:cNvSpPr>
              <p:nvPr/>
            </p:nvSpPr>
            <p:spPr bwMode="auto">
              <a:xfrm>
                <a:off x="1900" y="2023"/>
                <a:ext cx="101" cy="125"/>
              </a:xfrm>
              <a:prstGeom prst="rect">
                <a:avLst/>
              </a:prstGeom>
              <a:noFill/>
              <a:ln w="9525">
                <a:noFill/>
                <a:miter lim="800000"/>
              </a:ln>
            </p:spPr>
            <p:txBody>
              <a:bodyPr lIns="0" tIns="0" rIns="0" bIns="0"/>
              <a:lstStyle/>
              <a:p>
                <a:pPr algn="r" eaLnBrk="0" hangingPunct="0">
                  <a:spcBef>
                    <a:spcPct val="50000"/>
                  </a:spcBef>
                  <a:defRPr/>
                </a:pPr>
                <a:r>
                  <a:rPr lang="en-US" altLang="zh-CN" sz="1000" b="1">
                    <a:solidFill>
                      <a:srgbClr val="000000"/>
                    </a:solidFill>
                    <a:latin typeface="Arial Narrow" panose="020B0606020202030204" pitchFamily="34" charset="0"/>
                  </a:rPr>
                  <a:t>a.</a:t>
                </a:r>
                <a:endParaRPr lang="en-US" altLang="zh-CN" sz="1600" b="1">
                  <a:solidFill>
                    <a:srgbClr val="000000"/>
                  </a:solidFill>
                  <a:latin typeface="Times New Roman" panose="02020603050405020304" pitchFamily="18" charset="0"/>
                </a:endParaRPr>
              </a:p>
            </p:txBody>
          </p:sp>
          <p:sp>
            <p:nvSpPr>
              <p:cNvPr id="24641" name="Text Box 305"/>
              <p:cNvSpPr txBox="1">
                <a:spLocks noChangeArrowheads="1"/>
              </p:cNvSpPr>
              <p:nvPr/>
            </p:nvSpPr>
            <p:spPr bwMode="auto">
              <a:xfrm>
                <a:off x="1900" y="2202"/>
                <a:ext cx="101" cy="122"/>
              </a:xfrm>
              <a:prstGeom prst="rect">
                <a:avLst/>
              </a:prstGeom>
              <a:noFill/>
              <a:ln w="9525">
                <a:noFill/>
                <a:miter lim="800000"/>
              </a:ln>
            </p:spPr>
            <p:txBody>
              <a:bodyPr lIns="0" tIns="0" rIns="0" bIns="0"/>
              <a:lstStyle/>
              <a:p>
                <a:pPr algn="r" eaLnBrk="0" hangingPunct="0">
                  <a:spcBef>
                    <a:spcPct val="50000"/>
                  </a:spcBef>
                  <a:defRPr/>
                </a:pPr>
                <a:r>
                  <a:rPr lang="en-US" altLang="zh-CN" sz="1000" b="1">
                    <a:solidFill>
                      <a:srgbClr val="000000"/>
                    </a:solidFill>
                    <a:latin typeface="Arial Narrow" panose="020B0606020202030204" pitchFamily="34" charset="0"/>
                  </a:rPr>
                  <a:t>b.</a:t>
                </a:r>
                <a:endParaRPr lang="en-US" altLang="zh-CN" sz="1600" b="1">
                  <a:solidFill>
                    <a:srgbClr val="000000"/>
                  </a:solidFill>
                  <a:latin typeface="Times New Roman" panose="02020603050405020304" pitchFamily="18" charset="0"/>
                </a:endParaRPr>
              </a:p>
            </p:txBody>
          </p:sp>
          <p:sp>
            <p:nvSpPr>
              <p:cNvPr id="24642" name="Text Box 306"/>
              <p:cNvSpPr txBox="1">
                <a:spLocks noChangeArrowheads="1"/>
              </p:cNvSpPr>
              <p:nvPr/>
            </p:nvSpPr>
            <p:spPr bwMode="auto">
              <a:xfrm>
                <a:off x="916" y="2003"/>
                <a:ext cx="941" cy="172"/>
              </a:xfrm>
              <a:prstGeom prst="rect">
                <a:avLst/>
              </a:prstGeom>
              <a:noFill/>
              <a:ln w="9525">
                <a:noFill/>
                <a:miter lim="800000"/>
              </a:ln>
            </p:spPr>
            <p:txBody>
              <a:bodyPr lIns="0" tIns="0" rIns="0" bIns="0"/>
              <a:lstStyle/>
              <a:p>
                <a:pPr algn="just" eaLnBrk="0" hangingPunct="0">
                  <a:spcBef>
                    <a:spcPct val="50000"/>
                  </a:spcBef>
                  <a:defRPr/>
                </a:pPr>
                <a:r>
                  <a:rPr lang="en-US" altLang="zh-CN" sz="1100" b="1" dirty="0">
                    <a:solidFill>
                      <a:srgbClr val="0070C0"/>
                    </a:solidFill>
                    <a:latin typeface="宋体" panose="02010600030101010101" pitchFamily="2" charset="-122"/>
                  </a:rPr>
                  <a:t>3</a:t>
                </a:r>
                <a:r>
                  <a:rPr lang="zh-CN" altLang="en-US" sz="1100" b="1" dirty="0">
                    <a:solidFill>
                      <a:srgbClr val="0070C0"/>
                    </a:solidFill>
                    <a:latin typeface="宋体" panose="02010600030101010101" pitchFamily="2" charset="-122"/>
                  </a:rPr>
                  <a:t>、业主委托设计方参与</a:t>
                </a:r>
                <a:endParaRPr lang="zh-CN" altLang="en-US" sz="1600" b="1" dirty="0">
                  <a:solidFill>
                    <a:srgbClr val="0070C0"/>
                  </a:solidFill>
                  <a:latin typeface="Times New Roman" panose="02020603050405020304" pitchFamily="18" charset="0"/>
                </a:endParaRPr>
              </a:p>
            </p:txBody>
          </p:sp>
          <p:sp>
            <p:nvSpPr>
              <p:cNvPr id="24643" name="Text Box 307"/>
              <p:cNvSpPr txBox="1">
                <a:spLocks noChangeArrowheads="1"/>
              </p:cNvSpPr>
              <p:nvPr/>
            </p:nvSpPr>
            <p:spPr bwMode="auto">
              <a:xfrm>
                <a:off x="949" y="2537"/>
                <a:ext cx="1019" cy="790"/>
              </a:xfrm>
              <a:prstGeom prst="rect">
                <a:avLst/>
              </a:prstGeom>
              <a:noFill/>
              <a:ln w="9525">
                <a:noFill/>
                <a:miter lim="800000"/>
              </a:ln>
            </p:spPr>
            <p:txBody>
              <a:bodyPr lIns="0" tIns="0" rIns="0" bIns="0"/>
              <a:lstStyle/>
              <a:p>
                <a:pPr algn="just" eaLnBrk="0" hangingPunct="0">
                  <a:spcBef>
                    <a:spcPct val="50000"/>
                  </a:spcBef>
                  <a:defRPr/>
                </a:pPr>
                <a:r>
                  <a:rPr lang="en-US" altLang="zh-CN" sz="1100" b="1" dirty="0">
                    <a:solidFill>
                      <a:srgbClr val="FF0000"/>
                    </a:solidFill>
                    <a:latin typeface="宋体" panose="02010600030101010101" pitchFamily="2" charset="-122"/>
                  </a:rPr>
                  <a:t>4</a:t>
                </a:r>
                <a:r>
                  <a:rPr lang="zh-CN" altLang="en-US" sz="1100" b="1" dirty="0">
                    <a:solidFill>
                      <a:srgbClr val="FF0000"/>
                    </a:solidFill>
                    <a:latin typeface="宋体" panose="02010600030101010101" pitchFamily="2" charset="-122"/>
                  </a:rPr>
                  <a:t>、施工方参与</a:t>
                </a:r>
                <a:endParaRPr lang="zh-CN" altLang="en-US" sz="1100" b="1" dirty="0">
                  <a:solidFill>
                    <a:srgbClr val="FF0000"/>
                  </a:solidFill>
                  <a:latin typeface="宋体" panose="02010600030101010101" pitchFamily="2" charset="-122"/>
                </a:endParaRPr>
              </a:p>
              <a:p>
                <a:pPr algn="just" eaLnBrk="0" hangingPunct="0">
                  <a:spcBef>
                    <a:spcPct val="50000"/>
                  </a:spcBef>
                  <a:defRPr/>
                </a:pPr>
                <a:r>
                  <a:rPr lang="zh-CN" altLang="en-US" sz="1100" b="1" dirty="0">
                    <a:solidFill>
                      <a:srgbClr val="FF0000"/>
                    </a:solidFill>
                    <a:latin typeface="宋体" panose="02010600030101010101" pitchFamily="2" charset="-122"/>
                  </a:rPr>
                  <a:t>① 施工总承包</a:t>
                </a:r>
                <a:endParaRPr lang="zh-CN" altLang="en-US" sz="1100" b="1" dirty="0">
                  <a:solidFill>
                    <a:srgbClr val="FF0000"/>
                  </a:solidFill>
                  <a:latin typeface="宋体" panose="02010600030101010101" pitchFamily="2" charset="-122"/>
                </a:endParaRPr>
              </a:p>
              <a:p>
                <a:pPr algn="just" eaLnBrk="0" hangingPunct="0">
                  <a:spcBef>
                    <a:spcPct val="50000"/>
                  </a:spcBef>
                  <a:defRPr/>
                </a:pPr>
                <a:endParaRPr lang="zh-CN" altLang="en-US" sz="1100" b="1" dirty="0">
                  <a:solidFill>
                    <a:srgbClr val="000000"/>
                  </a:solidFill>
                  <a:latin typeface="宋体" panose="02010600030101010101" pitchFamily="2" charset="-122"/>
                </a:endParaRPr>
              </a:p>
              <a:p>
                <a:pPr algn="just" eaLnBrk="0" hangingPunct="0">
                  <a:spcBef>
                    <a:spcPct val="50000"/>
                  </a:spcBef>
                  <a:defRPr/>
                </a:pPr>
                <a:r>
                  <a:rPr lang="zh-CN" altLang="en-US" sz="1100" b="1" dirty="0">
                    <a:solidFill>
                      <a:srgbClr val="FF0000"/>
                    </a:solidFill>
                    <a:latin typeface="宋体" panose="02010600030101010101" pitchFamily="2" charset="-122"/>
                  </a:rPr>
                  <a:t>② 工程总承包</a:t>
                </a:r>
                <a:endParaRPr lang="en-US" altLang="zh-CN" sz="1100" b="1" dirty="0">
                  <a:solidFill>
                    <a:srgbClr val="FF0000"/>
                  </a:solidFill>
                  <a:latin typeface="宋体" panose="02010600030101010101" pitchFamily="2" charset="-122"/>
                </a:endParaRPr>
              </a:p>
              <a:p>
                <a:pPr algn="just" eaLnBrk="0" hangingPunct="0">
                  <a:spcBef>
                    <a:spcPct val="50000"/>
                  </a:spcBef>
                  <a:defRPr/>
                </a:pPr>
                <a:r>
                  <a:rPr lang="en-US" altLang="zh-CN" sz="1100" b="1" dirty="0">
                    <a:solidFill>
                      <a:srgbClr val="7030A0"/>
                    </a:solidFill>
                    <a:latin typeface="Times New Roman" panose="02020603050405020304" pitchFamily="18" charset="0"/>
                  </a:rPr>
                  <a:t>5</a:t>
                </a:r>
                <a:r>
                  <a:rPr lang="zh-CN" altLang="en-US" sz="1100" b="1" dirty="0">
                    <a:solidFill>
                      <a:srgbClr val="7030A0"/>
                    </a:solidFill>
                    <a:latin typeface="Times New Roman" panose="02020603050405020304" pitchFamily="18" charset="0"/>
                  </a:rPr>
                  <a:t>、 </a:t>
                </a:r>
                <a:r>
                  <a:rPr lang="en-US" altLang="zh-CN" sz="1000" b="1" dirty="0">
                    <a:solidFill>
                      <a:srgbClr val="7030A0"/>
                    </a:solidFill>
                    <a:latin typeface="Times New Roman" panose="02020603050405020304" pitchFamily="18" charset="0"/>
                  </a:rPr>
                  <a:t>DBO</a:t>
                </a:r>
                <a:r>
                  <a:rPr lang="zh-CN" altLang="en-US" sz="1000" b="1" dirty="0">
                    <a:solidFill>
                      <a:srgbClr val="7030A0"/>
                    </a:solidFill>
                    <a:latin typeface="Times New Roman" panose="02020603050405020304" pitchFamily="18" charset="0"/>
                  </a:rPr>
                  <a:t>项目总承包</a:t>
                </a:r>
                <a:endParaRPr lang="zh-CN" altLang="en-US" sz="1000" b="1" dirty="0">
                  <a:solidFill>
                    <a:srgbClr val="7030A0"/>
                  </a:solidFill>
                  <a:latin typeface="Times New Roman" panose="02020603050405020304" pitchFamily="18" charset="0"/>
                </a:endParaRPr>
              </a:p>
            </p:txBody>
          </p:sp>
          <p:sp>
            <p:nvSpPr>
              <p:cNvPr id="24644" name="Text Box 308"/>
              <p:cNvSpPr txBox="1">
                <a:spLocks noChangeArrowheads="1"/>
              </p:cNvSpPr>
              <p:nvPr/>
            </p:nvSpPr>
            <p:spPr bwMode="auto">
              <a:xfrm>
                <a:off x="949" y="1079"/>
                <a:ext cx="1131" cy="167"/>
              </a:xfrm>
              <a:prstGeom prst="rect">
                <a:avLst/>
              </a:prstGeom>
              <a:noFill/>
              <a:ln w="9525">
                <a:noFill/>
                <a:miter lim="800000"/>
              </a:ln>
            </p:spPr>
            <p:txBody>
              <a:bodyPr lIns="0" tIns="0" rIns="0" bIns="0"/>
              <a:lstStyle/>
              <a:p>
                <a:pPr algn="just" eaLnBrk="0" hangingPunct="0">
                  <a:spcBef>
                    <a:spcPct val="50000"/>
                  </a:spcBef>
                  <a:defRPr/>
                </a:pPr>
                <a:r>
                  <a:rPr lang="en-US" altLang="zh-CN" sz="1100" b="1" dirty="0">
                    <a:solidFill>
                      <a:srgbClr val="000000"/>
                    </a:solidFill>
                    <a:latin typeface="宋体" panose="02010600030101010101" pitchFamily="2" charset="-122"/>
                  </a:rPr>
                  <a:t>1</a:t>
                </a:r>
                <a:r>
                  <a:rPr lang="zh-CN" altLang="en-US" sz="1100" b="1" dirty="0">
                    <a:solidFill>
                      <a:srgbClr val="000000"/>
                    </a:solidFill>
                    <a:latin typeface="宋体" panose="02010600030101010101" pitchFamily="2" charset="-122"/>
                  </a:rPr>
                  <a:t>、业主方参与</a:t>
                </a:r>
                <a:endParaRPr lang="zh-CN" altLang="en-US" sz="1600" b="1" dirty="0">
                  <a:solidFill>
                    <a:srgbClr val="000000"/>
                  </a:solidFill>
                  <a:latin typeface="Times New Roman" panose="02020603050405020304" pitchFamily="18" charset="0"/>
                </a:endParaRPr>
              </a:p>
            </p:txBody>
          </p:sp>
          <p:sp>
            <p:nvSpPr>
              <p:cNvPr id="24645" name="Text Box 309"/>
              <p:cNvSpPr txBox="1">
                <a:spLocks noChangeArrowheads="1"/>
              </p:cNvSpPr>
              <p:nvPr/>
            </p:nvSpPr>
            <p:spPr bwMode="auto">
              <a:xfrm>
                <a:off x="949" y="1217"/>
                <a:ext cx="1179" cy="274"/>
              </a:xfrm>
              <a:prstGeom prst="rect">
                <a:avLst/>
              </a:prstGeom>
              <a:noFill/>
              <a:ln w="9525">
                <a:noFill/>
                <a:miter lim="800000"/>
              </a:ln>
            </p:spPr>
            <p:txBody>
              <a:bodyPr lIns="0" tIns="0" rIns="0" bIns="0"/>
              <a:lstStyle/>
              <a:p>
                <a:pPr algn="just" eaLnBrk="0" hangingPunct="0">
                  <a:spcBef>
                    <a:spcPct val="50000"/>
                  </a:spcBef>
                  <a:defRPr/>
                </a:pPr>
                <a:r>
                  <a:rPr lang="en-US" altLang="zh-CN" sz="1100" b="1" dirty="0">
                    <a:solidFill>
                      <a:srgbClr val="00B050"/>
                    </a:solidFill>
                    <a:latin typeface="宋体" panose="02010600030101010101" pitchFamily="2" charset="-122"/>
                  </a:rPr>
                  <a:t>2</a:t>
                </a:r>
                <a:r>
                  <a:rPr lang="zh-CN" altLang="en-US" sz="1100" b="1" dirty="0">
                    <a:solidFill>
                      <a:srgbClr val="00B050"/>
                    </a:solidFill>
                    <a:latin typeface="宋体" panose="02010600030101010101" pitchFamily="2" charset="-122"/>
                  </a:rPr>
                  <a:t>、管理</a:t>
                </a:r>
                <a:r>
                  <a:rPr lang="en-US" altLang="zh-CN" sz="1100" b="1" dirty="0">
                    <a:solidFill>
                      <a:srgbClr val="00B050"/>
                    </a:solidFill>
                    <a:latin typeface="宋体" panose="02010600030101010101" pitchFamily="2" charset="-122"/>
                  </a:rPr>
                  <a:t>(</a:t>
                </a:r>
                <a:r>
                  <a:rPr lang="zh-CN" altLang="en-US" sz="1100" b="1" dirty="0">
                    <a:solidFill>
                      <a:srgbClr val="00B050"/>
                    </a:solidFill>
                    <a:latin typeface="宋体" panose="02010600030101010101" pitchFamily="2" charset="-122"/>
                  </a:rPr>
                  <a:t>咨询</a:t>
                </a:r>
                <a:r>
                  <a:rPr lang="en-US" altLang="zh-CN" sz="1100" b="1" dirty="0">
                    <a:solidFill>
                      <a:srgbClr val="00B050"/>
                    </a:solidFill>
                    <a:latin typeface="宋体" panose="02010600030101010101" pitchFamily="2" charset="-122"/>
                  </a:rPr>
                  <a:t>)</a:t>
                </a:r>
                <a:r>
                  <a:rPr lang="zh-CN" altLang="en-US" sz="1100" b="1" dirty="0">
                    <a:solidFill>
                      <a:srgbClr val="00B050"/>
                    </a:solidFill>
                    <a:latin typeface="宋体" panose="02010600030101010101" pitchFamily="2" charset="-122"/>
                  </a:rPr>
                  <a:t>公司参与</a:t>
                </a:r>
                <a:endParaRPr lang="zh-CN" altLang="en-US" sz="1100" b="1" dirty="0">
                  <a:solidFill>
                    <a:srgbClr val="00B050"/>
                  </a:solidFill>
                  <a:latin typeface="宋体" panose="02010600030101010101" pitchFamily="2" charset="-122"/>
                </a:endParaRPr>
              </a:p>
              <a:p>
                <a:pPr algn="just" eaLnBrk="0" hangingPunct="0">
                  <a:spcBef>
                    <a:spcPct val="50000"/>
                  </a:spcBef>
                  <a:defRPr/>
                </a:pPr>
                <a:r>
                  <a:rPr lang="zh-CN" altLang="en-US" sz="1100" b="1" dirty="0">
                    <a:solidFill>
                      <a:srgbClr val="000000"/>
                    </a:solidFill>
                    <a:latin typeface="Arial Narrow" panose="020B0606020202030204" pitchFamily="34" charset="0"/>
                    <a:ea typeface="楷体_GB2312" pitchFamily="49" charset="-122"/>
                  </a:rPr>
                  <a:t>      </a:t>
                </a:r>
                <a:endParaRPr lang="zh-CN" altLang="en-US" sz="1100" b="1" dirty="0">
                  <a:solidFill>
                    <a:srgbClr val="000000"/>
                  </a:solidFill>
                  <a:latin typeface="Arial Narrow" panose="020B0606020202030204" pitchFamily="34" charset="0"/>
                  <a:ea typeface="楷体_GB2312" pitchFamily="49" charset="-122"/>
                </a:endParaRPr>
              </a:p>
            </p:txBody>
          </p:sp>
          <p:sp>
            <p:nvSpPr>
              <p:cNvPr id="24646" name="Text Box 310"/>
              <p:cNvSpPr txBox="1">
                <a:spLocks noChangeArrowheads="1"/>
              </p:cNvSpPr>
              <p:nvPr/>
            </p:nvSpPr>
            <p:spPr bwMode="auto">
              <a:xfrm>
                <a:off x="1860" y="2687"/>
                <a:ext cx="108" cy="83"/>
              </a:xfrm>
              <a:prstGeom prst="rect">
                <a:avLst/>
              </a:prstGeom>
              <a:noFill/>
              <a:ln w="9525">
                <a:noFill/>
                <a:miter lim="800000"/>
              </a:ln>
            </p:spPr>
            <p:txBody>
              <a:bodyPr lIns="0" tIns="0" rIns="0" bIns="0"/>
              <a:lstStyle/>
              <a:p>
                <a:pPr algn="r" eaLnBrk="0" hangingPunct="0">
                  <a:spcBef>
                    <a:spcPct val="50000"/>
                  </a:spcBef>
                  <a:defRPr/>
                </a:pPr>
                <a:r>
                  <a:rPr lang="en-US" altLang="zh-CN" sz="1100" b="1" dirty="0">
                    <a:solidFill>
                      <a:srgbClr val="000000"/>
                    </a:solidFill>
                    <a:latin typeface="Arial Narrow" panose="020B0606020202030204" pitchFamily="34" charset="0"/>
                  </a:rPr>
                  <a:t>a</a:t>
                </a:r>
                <a:r>
                  <a:rPr lang="en-US" altLang="zh-CN" sz="1000" b="1" dirty="0">
                    <a:solidFill>
                      <a:srgbClr val="000000"/>
                    </a:solidFill>
                    <a:latin typeface="Arial Narrow" panose="020B0606020202030204" pitchFamily="34" charset="0"/>
                  </a:rPr>
                  <a:t>.</a:t>
                </a:r>
                <a:endParaRPr lang="en-US" altLang="zh-CN" sz="1600" b="1" dirty="0">
                  <a:solidFill>
                    <a:srgbClr val="000000"/>
                  </a:solidFill>
                  <a:latin typeface="Times New Roman" panose="02020603050405020304" pitchFamily="18" charset="0"/>
                </a:endParaRPr>
              </a:p>
            </p:txBody>
          </p:sp>
          <p:sp>
            <p:nvSpPr>
              <p:cNvPr id="24647" name="Text Box 311"/>
              <p:cNvSpPr txBox="1">
                <a:spLocks noChangeArrowheads="1"/>
              </p:cNvSpPr>
              <p:nvPr/>
            </p:nvSpPr>
            <p:spPr bwMode="auto">
              <a:xfrm>
                <a:off x="1836" y="2863"/>
                <a:ext cx="132" cy="93"/>
              </a:xfrm>
              <a:prstGeom prst="rect">
                <a:avLst/>
              </a:prstGeom>
              <a:noFill/>
              <a:ln w="9525">
                <a:noFill/>
                <a:miter lim="800000"/>
              </a:ln>
            </p:spPr>
            <p:txBody>
              <a:bodyPr lIns="0" tIns="0" rIns="0" bIns="0"/>
              <a:lstStyle/>
              <a:p>
                <a:pPr algn="r" eaLnBrk="0" hangingPunct="0">
                  <a:spcBef>
                    <a:spcPct val="50000"/>
                  </a:spcBef>
                  <a:defRPr/>
                </a:pPr>
                <a:r>
                  <a:rPr lang="en-US" altLang="zh-CN" sz="1000" b="1" dirty="0">
                    <a:solidFill>
                      <a:srgbClr val="000000"/>
                    </a:solidFill>
                    <a:latin typeface="Arial Narrow" panose="020B0606020202030204" pitchFamily="34" charset="0"/>
                  </a:rPr>
                  <a:t>b.</a:t>
                </a:r>
                <a:endParaRPr lang="en-US" altLang="zh-CN" sz="1600" b="1" dirty="0">
                  <a:solidFill>
                    <a:srgbClr val="000000"/>
                  </a:solidFill>
                  <a:latin typeface="Times New Roman" panose="02020603050405020304" pitchFamily="18" charset="0"/>
                </a:endParaRPr>
              </a:p>
            </p:txBody>
          </p:sp>
          <p:sp>
            <p:nvSpPr>
              <p:cNvPr id="24648" name="Text Box 312"/>
              <p:cNvSpPr txBox="1">
                <a:spLocks noChangeArrowheads="1"/>
              </p:cNvSpPr>
              <p:nvPr/>
            </p:nvSpPr>
            <p:spPr bwMode="auto">
              <a:xfrm>
                <a:off x="2616" y="2147"/>
                <a:ext cx="621" cy="98"/>
              </a:xfrm>
              <a:prstGeom prst="rect">
                <a:avLst/>
              </a:prstGeom>
              <a:noFill/>
              <a:ln w="9525">
                <a:noFill/>
                <a:miter lim="800000"/>
              </a:ln>
            </p:spPr>
            <p:txBody>
              <a:bodyPr lIns="0" tIns="0" rIns="0" bIns="0"/>
              <a:lstStyle/>
              <a:p>
                <a:pPr algn="just" eaLnBrk="0" hangingPunct="0">
                  <a:spcBef>
                    <a:spcPct val="50000"/>
                  </a:spcBef>
                  <a:defRPr/>
                </a:pPr>
                <a:r>
                  <a:rPr lang="zh-CN" altLang="en-US" sz="1000" b="1" dirty="0">
                    <a:solidFill>
                      <a:srgbClr val="000000"/>
                    </a:solidFill>
                    <a:latin typeface="宋体" panose="02010600030101010101" pitchFamily="2" charset="-122"/>
                  </a:rPr>
                  <a:t> </a:t>
                </a:r>
                <a:r>
                  <a:rPr lang="zh-CN" altLang="en-US" sz="1000" b="1" dirty="0">
                    <a:solidFill>
                      <a:srgbClr val="00B0F0"/>
                    </a:solidFill>
                    <a:latin typeface="宋体" panose="02010600030101010101" pitchFamily="2" charset="-122"/>
                  </a:rPr>
                  <a:t>国外</a:t>
                </a:r>
                <a:r>
                  <a:rPr lang="en-US" altLang="zh-CN" sz="1000" b="1" dirty="0">
                    <a:solidFill>
                      <a:srgbClr val="00B0F0"/>
                    </a:solidFill>
                    <a:latin typeface="宋体" panose="02010600030101010101" pitchFamily="2" charset="-122"/>
                  </a:rPr>
                  <a:t>GC</a:t>
                </a:r>
                <a:r>
                  <a:rPr lang="zh-CN" altLang="en-US" sz="1000" b="1" dirty="0">
                    <a:solidFill>
                      <a:srgbClr val="00B0F0"/>
                    </a:solidFill>
                    <a:latin typeface="宋体" panose="02010600030101010101" pitchFamily="2" charset="-122"/>
                  </a:rPr>
                  <a:t>方式</a:t>
                </a:r>
                <a:endParaRPr lang="zh-CN" altLang="en-US" sz="1600" b="1" dirty="0">
                  <a:solidFill>
                    <a:srgbClr val="00B0F0"/>
                  </a:solidFill>
                  <a:latin typeface="Times New Roman" panose="02020603050405020304" pitchFamily="18" charset="0"/>
                </a:endParaRPr>
              </a:p>
            </p:txBody>
          </p:sp>
          <p:sp>
            <p:nvSpPr>
              <p:cNvPr id="24649" name="Text Box 313"/>
              <p:cNvSpPr txBox="1">
                <a:spLocks noChangeArrowheads="1"/>
              </p:cNvSpPr>
              <p:nvPr/>
            </p:nvSpPr>
            <p:spPr bwMode="auto">
              <a:xfrm>
                <a:off x="2414" y="2324"/>
                <a:ext cx="904" cy="92"/>
              </a:xfrm>
              <a:prstGeom prst="rect">
                <a:avLst/>
              </a:prstGeom>
              <a:noFill/>
              <a:ln w="9525">
                <a:noFill/>
                <a:miter lim="800000"/>
              </a:ln>
            </p:spPr>
            <p:txBody>
              <a:bodyPr lIns="0" tIns="0" rIns="0" bIns="0"/>
              <a:lstStyle/>
              <a:p>
                <a:pPr algn="just" eaLnBrk="0" hangingPunct="0">
                  <a:spcBef>
                    <a:spcPct val="50000"/>
                  </a:spcBef>
                  <a:defRPr/>
                </a:pPr>
                <a:r>
                  <a:rPr lang="en-US" altLang="zh-CN" sz="1000" b="1" dirty="0">
                    <a:solidFill>
                      <a:srgbClr val="000000"/>
                    </a:solidFill>
                    <a:latin typeface="宋体" panose="02010600030101010101" pitchFamily="2" charset="-122"/>
                  </a:rPr>
                  <a:t>  </a:t>
                </a:r>
                <a:r>
                  <a:rPr lang="zh-CN" altLang="en-US" sz="1000" b="1" dirty="0">
                    <a:solidFill>
                      <a:srgbClr val="00B0F0"/>
                    </a:solidFill>
                    <a:latin typeface="宋体" panose="02010600030101010101" pitchFamily="2" charset="-122"/>
                  </a:rPr>
                  <a:t>国内外的</a:t>
                </a:r>
                <a:r>
                  <a:rPr lang="en-US" altLang="zh-CN" sz="1000" b="1" dirty="0">
                    <a:solidFill>
                      <a:srgbClr val="00B0F0"/>
                    </a:solidFill>
                    <a:latin typeface="宋体" panose="02010600030101010101" pitchFamily="2" charset="-122"/>
                  </a:rPr>
                  <a:t>EPC/P&amp;D+B</a:t>
                </a:r>
                <a:r>
                  <a:rPr lang="zh-CN" altLang="en-US" sz="1000" b="1" dirty="0">
                    <a:solidFill>
                      <a:srgbClr val="00B0F0"/>
                    </a:solidFill>
                    <a:latin typeface="宋体" panose="02010600030101010101" pitchFamily="2" charset="-122"/>
                  </a:rPr>
                  <a:t>方式</a:t>
                </a:r>
                <a:endParaRPr lang="zh-CN" altLang="en-US" sz="1600" b="1" dirty="0">
                  <a:solidFill>
                    <a:srgbClr val="00B0F0"/>
                  </a:solidFill>
                  <a:latin typeface="Times New Roman" panose="02020603050405020304" pitchFamily="18" charset="0"/>
                </a:endParaRPr>
              </a:p>
            </p:txBody>
          </p:sp>
          <p:sp>
            <p:nvSpPr>
              <p:cNvPr id="24650" name="Line 314"/>
              <p:cNvSpPr>
                <a:spLocks noChangeShapeType="1"/>
              </p:cNvSpPr>
              <p:nvPr/>
            </p:nvSpPr>
            <p:spPr bwMode="auto">
              <a:xfrm>
                <a:off x="2632" y="2447"/>
                <a:ext cx="310" cy="0"/>
              </a:xfrm>
              <a:prstGeom prst="line">
                <a:avLst/>
              </a:prstGeom>
              <a:noFill/>
              <a:ln w="22225">
                <a:solidFill>
                  <a:srgbClr val="000000"/>
                </a:solidFill>
                <a:round/>
                <a:headEnd type="arrow" w="med" len="med"/>
                <a:tailEnd type="arrow" w="med" len="med"/>
              </a:ln>
            </p:spPr>
            <p:txBody>
              <a:bodyPr/>
              <a:lstStyle/>
              <a:p>
                <a:pPr>
                  <a:defRPr/>
                </a:pPr>
                <a:endParaRPr lang="zh-CN" altLang="en-US"/>
              </a:p>
            </p:txBody>
          </p:sp>
          <p:sp>
            <p:nvSpPr>
              <p:cNvPr id="24651" name="Line 315"/>
              <p:cNvSpPr>
                <a:spLocks noChangeShapeType="1"/>
              </p:cNvSpPr>
              <p:nvPr/>
            </p:nvSpPr>
            <p:spPr bwMode="auto">
              <a:xfrm>
                <a:off x="2334" y="2447"/>
                <a:ext cx="298" cy="0"/>
              </a:xfrm>
              <a:prstGeom prst="line">
                <a:avLst/>
              </a:prstGeom>
              <a:noFill/>
              <a:ln w="22225">
                <a:solidFill>
                  <a:srgbClr val="000000"/>
                </a:solidFill>
                <a:prstDash val="dash"/>
                <a:round/>
                <a:headEnd type="arrow" w="med" len="med"/>
              </a:ln>
            </p:spPr>
            <p:txBody>
              <a:bodyPr/>
              <a:lstStyle/>
              <a:p>
                <a:pPr>
                  <a:defRPr/>
                </a:pPr>
                <a:endParaRPr lang="zh-CN" altLang="en-US"/>
              </a:p>
            </p:txBody>
          </p:sp>
          <p:sp>
            <p:nvSpPr>
              <p:cNvPr id="24652" name="Line 316"/>
              <p:cNvSpPr>
                <a:spLocks noChangeShapeType="1"/>
              </p:cNvSpPr>
              <p:nvPr/>
            </p:nvSpPr>
            <p:spPr bwMode="auto">
              <a:xfrm>
                <a:off x="2334" y="2387"/>
                <a:ext cx="0" cy="119"/>
              </a:xfrm>
              <a:prstGeom prst="line">
                <a:avLst/>
              </a:prstGeom>
              <a:noFill/>
              <a:ln w="9525">
                <a:solidFill>
                  <a:srgbClr val="000000"/>
                </a:solidFill>
                <a:round/>
              </a:ln>
            </p:spPr>
            <p:txBody>
              <a:bodyPr/>
              <a:lstStyle/>
              <a:p>
                <a:pPr>
                  <a:defRPr/>
                </a:pPr>
                <a:endParaRPr lang="zh-CN" altLang="en-US"/>
              </a:p>
            </p:txBody>
          </p:sp>
          <p:sp>
            <p:nvSpPr>
              <p:cNvPr id="24653" name="Line 317"/>
              <p:cNvSpPr>
                <a:spLocks noChangeShapeType="1"/>
              </p:cNvSpPr>
              <p:nvPr/>
            </p:nvSpPr>
            <p:spPr bwMode="auto">
              <a:xfrm flipV="1">
                <a:off x="2947" y="2445"/>
                <a:ext cx="2156" cy="2"/>
              </a:xfrm>
              <a:prstGeom prst="line">
                <a:avLst/>
              </a:prstGeom>
              <a:noFill/>
              <a:ln w="22225">
                <a:solidFill>
                  <a:srgbClr val="000000"/>
                </a:solidFill>
                <a:prstDash val="dash"/>
                <a:round/>
                <a:tailEnd type="arrow" w="med" len="med"/>
              </a:ln>
            </p:spPr>
            <p:txBody>
              <a:bodyPr/>
              <a:lstStyle/>
              <a:p>
                <a:pPr>
                  <a:defRPr/>
                </a:pPr>
                <a:endParaRPr lang="zh-CN" altLang="en-US"/>
              </a:p>
            </p:txBody>
          </p:sp>
          <p:sp>
            <p:nvSpPr>
              <p:cNvPr id="24654" name="Text Box 318"/>
              <p:cNvSpPr txBox="1">
                <a:spLocks noChangeArrowheads="1"/>
              </p:cNvSpPr>
              <p:nvPr/>
            </p:nvSpPr>
            <p:spPr bwMode="auto">
              <a:xfrm>
                <a:off x="3867" y="2631"/>
                <a:ext cx="583" cy="93"/>
              </a:xfrm>
              <a:prstGeom prst="rect">
                <a:avLst/>
              </a:prstGeom>
              <a:noFill/>
              <a:ln w="9525">
                <a:noFill/>
                <a:miter lim="800000"/>
              </a:ln>
            </p:spPr>
            <p:txBody>
              <a:bodyPr lIns="0" tIns="0" rIns="0" bIns="0"/>
              <a:lstStyle/>
              <a:p>
                <a:pPr algn="just" eaLnBrk="0" hangingPunct="0">
                  <a:spcBef>
                    <a:spcPct val="50000"/>
                  </a:spcBef>
                  <a:defRPr/>
                </a:pPr>
                <a:r>
                  <a:rPr lang="zh-CN" altLang="en-US" sz="1000" b="1" dirty="0">
                    <a:solidFill>
                      <a:srgbClr val="FF0000"/>
                    </a:solidFill>
                    <a:latin typeface="宋体" panose="02010600030101010101" pitchFamily="2" charset="-122"/>
                  </a:rPr>
                  <a:t>国内</a:t>
                </a:r>
                <a:r>
                  <a:rPr lang="en-US" altLang="zh-CN" sz="1000" b="1" dirty="0">
                    <a:solidFill>
                      <a:srgbClr val="FF0000"/>
                    </a:solidFill>
                    <a:latin typeface="宋体" panose="02010600030101010101" pitchFamily="2" charset="-122"/>
                  </a:rPr>
                  <a:t>GC</a:t>
                </a:r>
                <a:r>
                  <a:rPr lang="zh-CN" altLang="en-US" sz="1000" b="1" dirty="0">
                    <a:solidFill>
                      <a:srgbClr val="FF0000"/>
                    </a:solidFill>
                    <a:latin typeface="宋体" panose="02010600030101010101" pitchFamily="2" charset="-122"/>
                  </a:rPr>
                  <a:t>方式</a:t>
                </a:r>
                <a:endParaRPr lang="zh-CN" altLang="en-US" sz="1600" b="1" dirty="0">
                  <a:solidFill>
                    <a:srgbClr val="FF0000"/>
                  </a:solidFill>
                  <a:latin typeface="Times New Roman" panose="02020603050405020304" pitchFamily="18" charset="0"/>
                </a:endParaRPr>
              </a:p>
            </p:txBody>
          </p:sp>
          <p:sp>
            <p:nvSpPr>
              <p:cNvPr id="24655" name="Text Box 319"/>
              <p:cNvSpPr txBox="1">
                <a:spLocks noChangeArrowheads="1"/>
              </p:cNvSpPr>
              <p:nvPr/>
            </p:nvSpPr>
            <p:spPr bwMode="auto">
              <a:xfrm>
                <a:off x="3863" y="2823"/>
                <a:ext cx="649" cy="90"/>
              </a:xfrm>
              <a:prstGeom prst="rect">
                <a:avLst/>
              </a:prstGeom>
              <a:noFill/>
              <a:ln w="9525">
                <a:noFill/>
                <a:miter lim="800000"/>
              </a:ln>
            </p:spPr>
            <p:txBody>
              <a:bodyPr lIns="0" tIns="0" rIns="0" bIns="0"/>
              <a:lstStyle/>
              <a:p>
                <a:pPr algn="just" eaLnBrk="0" hangingPunct="0">
                  <a:spcBef>
                    <a:spcPct val="50000"/>
                  </a:spcBef>
                  <a:defRPr/>
                </a:pPr>
                <a:r>
                  <a:rPr lang="zh-CN" altLang="en-US" sz="1000" b="1" dirty="0">
                    <a:solidFill>
                      <a:srgbClr val="FF0000"/>
                    </a:solidFill>
                    <a:latin typeface="宋体" panose="02010600030101010101" pitchFamily="2" charset="-122"/>
                  </a:rPr>
                  <a:t>国外</a:t>
                </a:r>
                <a:r>
                  <a:rPr lang="en-US" altLang="zh-CN" sz="1000" b="1" dirty="0">
                    <a:solidFill>
                      <a:srgbClr val="FF0000"/>
                    </a:solidFill>
                    <a:latin typeface="宋体" panose="02010600030101010101" pitchFamily="2" charset="-122"/>
                  </a:rPr>
                  <a:t>GC</a:t>
                </a:r>
                <a:r>
                  <a:rPr lang="zh-CN" altLang="en-US" sz="1000" b="1" dirty="0">
                    <a:solidFill>
                      <a:srgbClr val="FF0000"/>
                    </a:solidFill>
                    <a:latin typeface="宋体" panose="02010600030101010101" pitchFamily="2" charset="-122"/>
                  </a:rPr>
                  <a:t>方式</a:t>
                </a:r>
                <a:endParaRPr lang="zh-CN" altLang="en-US" sz="1600" b="1" dirty="0">
                  <a:solidFill>
                    <a:srgbClr val="FF0000"/>
                  </a:solidFill>
                  <a:latin typeface="Times New Roman" panose="02020603050405020304" pitchFamily="18" charset="0"/>
                </a:endParaRPr>
              </a:p>
            </p:txBody>
          </p:sp>
          <p:sp>
            <p:nvSpPr>
              <p:cNvPr id="24656" name="Text Box 320"/>
              <p:cNvSpPr txBox="1">
                <a:spLocks noChangeArrowheads="1"/>
              </p:cNvSpPr>
              <p:nvPr/>
            </p:nvSpPr>
            <p:spPr bwMode="auto">
              <a:xfrm>
                <a:off x="2671" y="1955"/>
                <a:ext cx="635" cy="97"/>
              </a:xfrm>
              <a:prstGeom prst="rect">
                <a:avLst/>
              </a:prstGeom>
              <a:noFill/>
              <a:ln w="9525">
                <a:noFill/>
                <a:miter lim="800000"/>
              </a:ln>
            </p:spPr>
            <p:txBody>
              <a:bodyPr lIns="0" tIns="0" rIns="0" bIns="0"/>
              <a:lstStyle/>
              <a:p>
                <a:pPr algn="just" eaLnBrk="0" hangingPunct="0">
                  <a:spcBef>
                    <a:spcPct val="50000"/>
                  </a:spcBef>
                  <a:defRPr/>
                </a:pPr>
                <a:r>
                  <a:rPr lang="zh-CN" altLang="en-US" sz="1000" b="1" dirty="0">
                    <a:solidFill>
                      <a:srgbClr val="00B0F0"/>
                    </a:solidFill>
                    <a:latin typeface="宋体" panose="02010600030101010101" pitchFamily="2" charset="-122"/>
                  </a:rPr>
                  <a:t>国内</a:t>
                </a:r>
                <a:r>
                  <a:rPr lang="en-US" altLang="zh-CN" sz="1000" b="1" dirty="0">
                    <a:solidFill>
                      <a:srgbClr val="00B0F0"/>
                    </a:solidFill>
                    <a:latin typeface="宋体" panose="02010600030101010101" pitchFamily="2" charset="-122"/>
                  </a:rPr>
                  <a:t>GC</a:t>
                </a:r>
                <a:r>
                  <a:rPr lang="zh-CN" altLang="en-US" sz="1000" b="1" dirty="0">
                    <a:solidFill>
                      <a:srgbClr val="00B0F0"/>
                    </a:solidFill>
                    <a:latin typeface="宋体" panose="02010600030101010101" pitchFamily="2" charset="-122"/>
                  </a:rPr>
                  <a:t>方式</a:t>
                </a:r>
                <a:endParaRPr lang="zh-CN" altLang="en-US" sz="1600" b="1" dirty="0">
                  <a:solidFill>
                    <a:srgbClr val="00B0F0"/>
                  </a:solidFill>
                  <a:latin typeface="Times New Roman" panose="02020603050405020304" pitchFamily="18" charset="0"/>
                </a:endParaRPr>
              </a:p>
            </p:txBody>
          </p:sp>
          <p:sp>
            <p:nvSpPr>
              <p:cNvPr id="24657" name="Text Box 321"/>
              <p:cNvSpPr txBox="1">
                <a:spLocks noChangeArrowheads="1"/>
              </p:cNvSpPr>
              <p:nvPr/>
            </p:nvSpPr>
            <p:spPr bwMode="auto">
              <a:xfrm>
                <a:off x="1871" y="2370"/>
                <a:ext cx="132" cy="138"/>
              </a:xfrm>
              <a:prstGeom prst="rect">
                <a:avLst/>
              </a:prstGeom>
              <a:noFill/>
              <a:ln w="9525">
                <a:noFill/>
                <a:miter lim="800000"/>
              </a:ln>
            </p:spPr>
            <p:txBody>
              <a:bodyPr lIns="0" tIns="0" rIns="0" bIns="0"/>
              <a:lstStyle/>
              <a:p>
                <a:pPr algn="r" eaLnBrk="0" hangingPunct="0">
                  <a:spcBef>
                    <a:spcPct val="50000"/>
                  </a:spcBef>
                  <a:defRPr/>
                </a:pPr>
                <a:r>
                  <a:rPr lang="en-US" altLang="zh-CN" sz="1100" b="1" dirty="0">
                    <a:solidFill>
                      <a:srgbClr val="000000"/>
                    </a:solidFill>
                    <a:latin typeface="Arial Narrow" panose="020B0606020202030204" pitchFamily="34" charset="0"/>
                  </a:rPr>
                  <a:t>c.</a:t>
                </a:r>
                <a:endParaRPr lang="en-US" altLang="zh-CN" sz="1100" b="1" dirty="0">
                  <a:solidFill>
                    <a:srgbClr val="000000"/>
                  </a:solidFill>
                  <a:latin typeface="Times New Roman" panose="02020603050405020304" pitchFamily="18" charset="0"/>
                </a:endParaRPr>
              </a:p>
            </p:txBody>
          </p:sp>
          <p:sp>
            <p:nvSpPr>
              <p:cNvPr id="24658" name="Line 322"/>
              <p:cNvSpPr>
                <a:spLocks noChangeShapeType="1"/>
              </p:cNvSpPr>
              <p:nvPr/>
            </p:nvSpPr>
            <p:spPr bwMode="auto">
              <a:xfrm flipV="1">
                <a:off x="3573" y="1692"/>
                <a:ext cx="1545" cy="4"/>
              </a:xfrm>
              <a:prstGeom prst="line">
                <a:avLst/>
              </a:prstGeom>
              <a:noFill/>
              <a:ln w="22225">
                <a:solidFill>
                  <a:srgbClr val="000000"/>
                </a:solidFill>
                <a:round/>
                <a:headEnd type="arrow" w="med" len="med"/>
                <a:tailEnd type="arrow" w="med" len="med"/>
              </a:ln>
            </p:spPr>
            <p:txBody>
              <a:bodyPr/>
              <a:lstStyle/>
              <a:p>
                <a:pPr>
                  <a:defRPr/>
                </a:pPr>
                <a:endParaRPr lang="zh-CN" altLang="en-US" dirty="0"/>
              </a:p>
            </p:txBody>
          </p:sp>
          <p:sp>
            <p:nvSpPr>
              <p:cNvPr id="24659" name="Text Box 323"/>
              <p:cNvSpPr txBox="1">
                <a:spLocks noChangeArrowheads="1"/>
              </p:cNvSpPr>
              <p:nvPr/>
            </p:nvSpPr>
            <p:spPr bwMode="auto">
              <a:xfrm>
                <a:off x="1953" y="1616"/>
                <a:ext cx="65" cy="118"/>
              </a:xfrm>
              <a:prstGeom prst="rect">
                <a:avLst/>
              </a:prstGeom>
              <a:noFill/>
              <a:ln w="9525">
                <a:noFill/>
                <a:miter lim="800000"/>
              </a:ln>
            </p:spPr>
            <p:txBody>
              <a:bodyPr lIns="0" tIns="0" rIns="0" bIns="0"/>
              <a:lstStyle/>
              <a:p>
                <a:pPr algn="just" eaLnBrk="0" hangingPunct="0">
                  <a:spcBef>
                    <a:spcPct val="50000"/>
                  </a:spcBef>
                  <a:defRPr/>
                </a:pPr>
                <a:r>
                  <a:rPr lang="en-US" altLang="zh-CN" sz="1100" b="1" dirty="0">
                    <a:solidFill>
                      <a:srgbClr val="000000"/>
                    </a:solidFill>
                    <a:latin typeface="Arial Narrow" panose="020B0606020202030204" pitchFamily="34" charset="0"/>
                  </a:rPr>
                  <a:t>c</a:t>
                </a:r>
                <a:endParaRPr lang="en-US" altLang="zh-CN" sz="1100" b="1" dirty="0">
                  <a:solidFill>
                    <a:srgbClr val="000000"/>
                  </a:solidFill>
                  <a:latin typeface="Times New Roman" panose="02020603050405020304" pitchFamily="18" charset="0"/>
                </a:endParaRPr>
              </a:p>
            </p:txBody>
          </p:sp>
          <p:sp>
            <p:nvSpPr>
              <p:cNvPr id="24660" name="Text Box 324"/>
              <p:cNvSpPr txBox="1">
                <a:spLocks noChangeArrowheads="1"/>
              </p:cNvSpPr>
              <p:nvPr/>
            </p:nvSpPr>
            <p:spPr bwMode="auto">
              <a:xfrm>
                <a:off x="3816" y="1566"/>
                <a:ext cx="1023" cy="141"/>
              </a:xfrm>
              <a:prstGeom prst="rect">
                <a:avLst/>
              </a:prstGeom>
              <a:noFill/>
              <a:ln w="9525">
                <a:noFill/>
                <a:miter lim="800000"/>
              </a:ln>
            </p:spPr>
            <p:txBody>
              <a:bodyPr lIns="0" tIns="0" rIns="0" bIns="0"/>
              <a:lstStyle/>
              <a:p>
                <a:pPr algn="just" eaLnBrk="0" hangingPunct="0">
                  <a:spcBef>
                    <a:spcPct val="50000"/>
                  </a:spcBef>
                  <a:defRPr/>
                </a:pPr>
                <a:r>
                  <a:rPr lang="zh-CN" altLang="en-US" sz="1000" b="1" dirty="0">
                    <a:solidFill>
                      <a:srgbClr val="00B050"/>
                    </a:solidFill>
                    <a:latin typeface="宋体" panose="02010600030101010101" pitchFamily="2" charset="-122"/>
                  </a:rPr>
                  <a:t>施工过程</a:t>
                </a:r>
                <a:r>
                  <a:rPr lang="en-US" altLang="zh-CN" sz="1000" b="1" dirty="0">
                    <a:solidFill>
                      <a:srgbClr val="00B050"/>
                    </a:solidFill>
                    <a:latin typeface="宋体" panose="02010600030101010101" pitchFamily="2" charset="-122"/>
                  </a:rPr>
                  <a:t>(BM/</a:t>
                </a:r>
                <a:r>
                  <a:rPr lang="zh-CN" altLang="en-US" sz="1000" b="1" dirty="0">
                    <a:solidFill>
                      <a:srgbClr val="00B050"/>
                    </a:solidFill>
                    <a:latin typeface="宋体" panose="02010600030101010101" pitchFamily="2" charset="-122"/>
                  </a:rPr>
                  <a:t>监理</a:t>
                </a:r>
                <a:r>
                  <a:rPr lang="en-US" altLang="zh-CN" sz="1000" b="1" dirty="0">
                    <a:solidFill>
                      <a:srgbClr val="00B050"/>
                    </a:solidFill>
                    <a:latin typeface="宋体" panose="02010600030101010101" pitchFamily="2" charset="-122"/>
                  </a:rPr>
                  <a:t>)</a:t>
                </a:r>
                <a:endParaRPr lang="en-US" altLang="zh-CN" sz="1600" b="1" dirty="0">
                  <a:solidFill>
                    <a:srgbClr val="00B050"/>
                  </a:solidFill>
                  <a:latin typeface="Times New Roman" panose="02020603050405020304" pitchFamily="18" charset="0"/>
                </a:endParaRPr>
              </a:p>
            </p:txBody>
          </p:sp>
          <p:sp>
            <p:nvSpPr>
              <p:cNvPr id="24661" name="Text Box 325"/>
              <p:cNvSpPr txBox="1">
                <a:spLocks noChangeArrowheads="1"/>
              </p:cNvSpPr>
              <p:nvPr/>
            </p:nvSpPr>
            <p:spPr bwMode="auto">
              <a:xfrm>
                <a:off x="2366" y="2823"/>
                <a:ext cx="441" cy="202"/>
              </a:xfrm>
              <a:prstGeom prst="rect">
                <a:avLst/>
              </a:prstGeom>
              <a:noFill/>
              <a:ln w="9525">
                <a:noFill/>
                <a:miter lim="800000"/>
              </a:ln>
            </p:spPr>
            <p:txBody>
              <a:bodyPr lIns="0" tIns="0" rIns="0" bIns="0"/>
              <a:lstStyle/>
              <a:p>
                <a:pPr algn="just" eaLnBrk="0" hangingPunct="0">
                  <a:spcBef>
                    <a:spcPct val="50000"/>
                  </a:spcBef>
                  <a:defRPr/>
                </a:pPr>
                <a:r>
                  <a:rPr lang="zh-CN" altLang="en-US" sz="1000" b="1" u="sng" dirty="0">
                    <a:solidFill>
                      <a:srgbClr val="000000"/>
                    </a:solidFill>
                    <a:latin typeface="宋体" panose="02010600030101010101" pitchFamily="2" charset="-122"/>
                  </a:rPr>
                  <a:t>  投标过程</a:t>
                </a:r>
                <a:endParaRPr lang="zh-CN" altLang="en-US" sz="1600" b="1" dirty="0">
                  <a:solidFill>
                    <a:srgbClr val="000000"/>
                  </a:solidFill>
                  <a:latin typeface="Times New Roman" panose="02020603050405020304" pitchFamily="18" charset="0"/>
                </a:endParaRPr>
              </a:p>
            </p:txBody>
          </p:sp>
          <p:sp>
            <p:nvSpPr>
              <p:cNvPr id="24662" name="Text Box 326"/>
              <p:cNvSpPr txBox="1">
                <a:spLocks noChangeArrowheads="1"/>
              </p:cNvSpPr>
              <p:nvPr/>
            </p:nvSpPr>
            <p:spPr bwMode="auto">
              <a:xfrm>
                <a:off x="2410" y="2597"/>
                <a:ext cx="618" cy="219"/>
              </a:xfrm>
              <a:prstGeom prst="rect">
                <a:avLst/>
              </a:prstGeom>
              <a:noFill/>
              <a:ln w="9525">
                <a:noFill/>
                <a:miter lim="800000"/>
              </a:ln>
            </p:spPr>
            <p:txBody>
              <a:bodyPr lIns="0" tIns="0" rIns="0" bIns="0"/>
              <a:lstStyle/>
              <a:p>
                <a:pPr algn="just" eaLnBrk="0" hangingPunct="0">
                  <a:spcBef>
                    <a:spcPct val="50000"/>
                  </a:spcBef>
                  <a:defRPr/>
                </a:pPr>
                <a:r>
                  <a:rPr lang="zh-CN" altLang="en-US" sz="1000" b="1" u="sng" dirty="0">
                    <a:solidFill>
                      <a:srgbClr val="000000"/>
                    </a:solidFill>
                    <a:latin typeface="宋体" panose="02010600030101010101" pitchFamily="2" charset="-122"/>
                  </a:rPr>
                  <a:t> 中标签约后</a:t>
                </a:r>
                <a:endParaRPr lang="zh-CN" altLang="en-US" sz="1600" b="1" dirty="0">
                  <a:solidFill>
                    <a:srgbClr val="000000"/>
                  </a:solidFill>
                  <a:latin typeface="Times New Roman" panose="02020603050405020304" pitchFamily="18" charset="0"/>
                </a:endParaRPr>
              </a:p>
            </p:txBody>
          </p:sp>
          <p:sp>
            <p:nvSpPr>
              <p:cNvPr id="24663" name="Text Box 327"/>
              <p:cNvSpPr txBox="1">
                <a:spLocks noChangeArrowheads="1"/>
              </p:cNvSpPr>
              <p:nvPr/>
            </p:nvSpPr>
            <p:spPr bwMode="auto">
              <a:xfrm>
                <a:off x="3859" y="3004"/>
                <a:ext cx="858" cy="90"/>
              </a:xfrm>
              <a:prstGeom prst="rect">
                <a:avLst/>
              </a:prstGeom>
              <a:noFill/>
              <a:ln w="9525">
                <a:noFill/>
                <a:miter lim="800000"/>
              </a:ln>
            </p:spPr>
            <p:txBody>
              <a:bodyPr lIns="0" tIns="0" rIns="0" bIns="0"/>
              <a:lstStyle/>
              <a:p>
                <a:pPr algn="just" eaLnBrk="0" hangingPunct="0">
                  <a:spcBef>
                    <a:spcPct val="50000"/>
                  </a:spcBef>
                  <a:defRPr/>
                </a:pPr>
                <a:r>
                  <a:rPr lang="zh-CN" altLang="en-US" sz="1000" b="1" dirty="0">
                    <a:solidFill>
                      <a:srgbClr val="FF0000"/>
                    </a:solidFill>
                    <a:latin typeface="宋体" panose="02010600030101010101" pitchFamily="2" charset="-122"/>
                  </a:rPr>
                  <a:t>国内外的</a:t>
                </a:r>
                <a:r>
                  <a:rPr lang="en-US" altLang="zh-CN" sz="1000" b="1" dirty="0">
                    <a:solidFill>
                      <a:srgbClr val="FF0000"/>
                    </a:solidFill>
                    <a:latin typeface="宋体" panose="02010600030101010101" pitchFamily="2" charset="-122"/>
                  </a:rPr>
                  <a:t>EPC/P&amp;D+B</a:t>
                </a:r>
                <a:r>
                  <a:rPr lang="zh-CN" altLang="en-US" sz="1000" b="1" dirty="0">
                    <a:solidFill>
                      <a:srgbClr val="FF0000"/>
                    </a:solidFill>
                    <a:latin typeface="宋体" panose="02010600030101010101" pitchFamily="2" charset="-122"/>
                  </a:rPr>
                  <a:t>方式</a:t>
                </a:r>
                <a:endParaRPr lang="zh-CN" altLang="en-US" sz="1600" b="1" dirty="0">
                  <a:solidFill>
                    <a:srgbClr val="FF0000"/>
                  </a:solidFill>
                  <a:latin typeface="Times New Roman" panose="02020603050405020304" pitchFamily="18" charset="0"/>
                </a:endParaRPr>
              </a:p>
            </p:txBody>
          </p:sp>
          <p:sp>
            <p:nvSpPr>
              <p:cNvPr id="24664" name="Line 328"/>
              <p:cNvSpPr>
                <a:spLocks noChangeShapeType="1"/>
              </p:cNvSpPr>
              <p:nvPr/>
            </p:nvSpPr>
            <p:spPr bwMode="auto">
              <a:xfrm>
                <a:off x="2774" y="2922"/>
                <a:ext cx="363" cy="182"/>
              </a:xfrm>
              <a:prstGeom prst="line">
                <a:avLst/>
              </a:prstGeom>
              <a:noFill/>
              <a:ln w="9525">
                <a:solidFill>
                  <a:srgbClr val="000000"/>
                </a:solidFill>
                <a:round/>
                <a:tailEnd type="triangle" w="med" len="med"/>
              </a:ln>
            </p:spPr>
            <p:txBody>
              <a:bodyPr/>
              <a:lstStyle/>
              <a:p>
                <a:pPr>
                  <a:defRPr/>
                </a:pPr>
                <a:endParaRPr lang="zh-CN" altLang="en-US"/>
              </a:p>
            </p:txBody>
          </p:sp>
          <p:sp>
            <p:nvSpPr>
              <p:cNvPr id="24665" name="Line 329"/>
              <p:cNvSpPr>
                <a:spLocks noChangeShapeType="1"/>
              </p:cNvSpPr>
              <p:nvPr/>
            </p:nvSpPr>
            <p:spPr bwMode="auto">
              <a:xfrm>
                <a:off x="2823" y="2687"/>
                <a:ext cx="646" cy="416"/>
              </a:xfrm>
              <a:prstGeom prst="line">
                <a:avLst/>
              </a:prstGeom>
              <a:noFill/>
              <a:ln w="9525">
                <a:solidFill>
                  <a:srgbClr val="000000"/>
                </a:solidFill>
                <a:round/>
                <a:tailEnd type="triangle" w="med" len="med"/>
              </a:ln>
            </p:spPr>
            <p:txBody>
              <a:bodyPr/>
              <a:lstStyle/>
              <a:p>
                <a:pPr>
                  <a:defRPr/>
                </a:pPr>
                <a:endParaRPr lang="zh-CN" altLang="en-US"/>
              </a:p>
            </p:txBody>
          </p:sp>
          <p:sp>
            <p:nvSpPr>
              <p:cNvPr id="24666" name="Line 330"/>
              <p:cNvSpPr>
                <a:spLocks noChangeShapeType="1"/>
              </p:cNvSpPr>
              <p:nvPr/>
            </p:nvSpPr>
            <p:spPr bwMode="auto">
              <a:xfrm>
                <a:off x="5130" y="1691"/>
                <a:ext cx="479" cy="0"/>
              </a:xfrm>
              <a:prstGeom prst="line">
                <a:avLst/>
              </a:prstGeom>
              <a:noFill/>
              <a:ln w="22225">
                <a:solidFill>
                  <a:srgbClr val="000000"/>
                </a:solidFill>
                <a:prstDash val="dash"/>
                <a:round/>
                <a:tailEnd type="arrow" w="med" len="med"/>
              </a:ln>
            </p:spPr>
            <p:txBody>
              <a:bodyPr/>
              <a:lstStyle/>
              <a:p>
                <a:pPr>
                  <a:defRPr/>
                </a:pPr>
                <a:endParaRPr lang="zh-CN" altLang="en-US"/>
              </a:p>
            </p:txBody>
          </p:sp>
          <p:sp>
            <p:nvSpPr>
              <p:cNvPr id="24667" name="Line 331"/>
              <p:cNvSpPr>
                <a:spLocks noChangeShapeType="1"/>
              </p:cNvSpPr>
              <p:nvPr/>
            </p:nvSpPr>
            <p:spPr bwMode="auto">
              <a:xfrm flipH="1">
                <a:off x="2321" y="343"/>
                <a:ext cx="18" cy="2938"/>
              </a:xfrm>
              <a:prstGeom prst="line">
                <a:avLst/>
              </a:prstGeom>
              <a:noFill/>
              <a:ln w="9525">
                <a:solidFill>
                  <a:srgbClr val="000000"/>
                </a:solidFill>
                <a:prstDash val="lgDashDot"/>
                <a:round/>
              </a:ln>
            </p:spPr>
            <p:txBody>
              <a:bodyPr/>
              <a:lstStyle/>
              <a:p>
                <a:pPr>
                  <a:defRPr/>
                </a:pPr>
                <a:endParaRPr lang="zh-CN" altLang="en-US"/>
              </a:p>
            </p:txBody>
          </p:sp>
          <p:sp>
            <p:nvSpPr>
              <p:cNvPr id="24668" name="Text Box 332"/>
              <p:cNvSpPr txBox="1">
                <a:spLocks noChangeArrowheads="1"/>
              </p:cNvSpPr>
              <p:nvPr/>
            </p:nvSpPr>
            <p:spPr bwMode="auto">
              <a:xfrm>
                <a:off x="2804" y="649"/>
                <a:ext cx="114" cy="484"/>
              </a:xfrm>
              <a:prstGeom prst="rect">
                <a:avLst/>
              </a:prstGeom>
              <a:solidFill>
                <a:srgbClr val="FFFFFF"/>
              </a:solidFill>
              <a:ln w="9525">
                <a:noFill/>
                <a:miter lim="800000"/>
              </a:ln>
            </p:spPr>
            <p:txBody>
              <a:bodyPr vert="eaVert" lIns="18000" tIns="10800" rIns="18000" bIns="10800"/>
              <a:lstStyle/>
              <a:p>
                <a:pPr algn="just" eaLnBrk="0" hangingPunct="0">
                  <a:spcBef>
                    <a:spcPct val="50000"/>
                  </a:spcBef>
                  <a:defRPr/>
                </a:pPr>
                <a:r>
                  <a:rPr lang="zh-CN" altLang="en-US" sz="900" b="1" dirty="0">
                    <a:solidFill>
                      <a:srgbClr val="000000"/>
                    </a:solidFill>
                    <a:latin typeface="Times New Roman" panose="02020603050405020304" pitchFamily="18" charset="0"/>
                  </a:rPr>
                  <a:t>确定方案设计</a:t>
                </a:r>
                <a:endParaRPr lang="zh-CN" altLang="en-US" sz="1600" b="1" dirty="0">
                  <a:solidFill>
                    <a:srgbClr val="000000"/>
                  </a:solidFill>
                  <a:latin typeface="Times New Roman" panose="02020603050405020304" pitchFamily="18" charset="0"/>
                </a:endParaRPr>
              </a:p>
            </p:txBody>
          </p:sp>
          <p:sp>
            <p:nvSpPr>
              <p:cNvPr id="24669" name="Text Box 333"/>
              <p:cNvSpPr txBox="1">
                <a:spLocks noChangeArrowheads="1"/>
              </p:cNvSpPr>
              <p:nvPr/>
            </p:nvSpPr>
            <p:spPr bwMode="auto">
              <a:xfrm>
                <a:off x="2928" y="644"/>
                <a:ext cx="93" cy="488"/>
              </a:xfrm>
              <a:prstGeom prst="rect">
                <a:avLst/>
              </a:prstGeom>
              <a:solidFill>
                <a:srgbClr val="FFFFFF"/>
              </a:solidFill>
              <a:ln w="9525">
                <a:noFill/>
                <a:miter lim="800000"/>
              </a:ln>
            </p:spPr>
            <p:txBody>
              <a:bodyPr vert="eaVert" lIns="18000" tIns="10800" rIns="18000" bIns="10800"/>
              <a:lstStyle/>
              <a:p>
                <a:pPr algn="just" eaLnBrk="0" hangingPunct="0">
                  <a:spcBef>
                    <a:spcPct val="50000"/>
                  </a:spcBef>
                  <a:defRPr/>
                </a:pPr>
                <a:r>
                  <a:rPr lang="zh-CN" altLang="en-US" sz="900" b="1" dirty="0">
                    <a:solidFill>
                      <a:srgbClr val="000000"/>
                    </a:solidFill>
                    <a:latin typeface="Times New Roman" panose="02020603050405020304" pitchFamily="18" charset="0"/>
                  </a:rPr>
                  <a:t>完成可研批复</a:t>
                </a:r>
                <a:endParaRPr lang="zh-CN" altLang="en-US" sz="1600" b="1" dirty="0">
                  <a:solidFill>
                    <a:srgbClr val="000000"/>
                  </a:solidFill>
                  <a:latin typeface="Times New Roman" panose="02020603050405020304" pitchFamily="18" charset="0"/>
                </a:endParaRPr>
              </a:p>
            </p:txBody>
          </p:sp>
          <p:sp>
            <p:nvSpPr>
              <p:cNvPr id="24670" name="AutoShape 334"/>
              <p:cNvSpPr/>
              <p:nvPr/>
            </p:nvSpPr>
            <p:spPr bwMode="auto">
              <a:xfrm rot="5482713">
                <a:off x="2439" y="196"/>
                <a:ext cx="82" cy="296"/>
              </a:xfrm>
              <a:prstGeom prst="rightBrace">
                <a:avLst>
                  <a:gd name="adj1" fmla="val 30081"/>
                  <a:gd name="adj2" fmla="val 50000"/>
                </a:avLst>
              </a:prstGeom>
              <a:noFill/>
              <a:ln w="9525">
                <a:solidFill>
                  <a:srgbClr val="000000"/>
                </a:solidFill>
                <a:round/>
              </a:ln>
            </p:spPr>
            <p:txBody>
              <a:bodyPr lIns="0" tIns="0" rIns="0" bIns="0"/>
              <a:lstStyle/>
              <a:p>
                <a:pPr>
                  <a:defRPr/>
                </a:pPr>
                <a:endParaRPr lang="zh-CN" altLang="en-US" b="1"/>
              </a:p>
            </p:txBody>
          </p:sp>
          <p:sp>
            <p:nvSpPr>
              <p:cNvPr id="24671" name="Text Box 335"/>
              <p:cNvSpPr txBox="1">
                <a:spLocks noChangeArrowheads="1"/>
              </p:cNvSpPr>
              <p:nvPr/>
            </p:nvSpPr>
            <p:spPr bwMode="auto">
              <a:xfrm>
                <a:off x="2313" y="381"/>
                <a:ext cx="303" cy="75"/>
              </a:xfrm>
              <a:prstGeom prst="rect">
                <a:avLst/>
              </a:prstGeom>
              <a:noFill/>
              <a:ln w="9525">
                <a:noFill/>
                <a:miter lim="800000"/>
              </a:ln>
            </p:spPr>
            <p:txBody>
              <a:bodyPr lIns="0" tIns="0" rIns="0" bIns="0"/>
              <a:lstStyle/>
              <a:p>
                <a:pPr algn="just" eaLnBrk="0" hangingPunct="0">
                  <a:spcBef>
                    <a:spcPct val="50000"/>
                  </a:spcBef>
                  <a:defRPr/>
                </a:pPr>
                <a:r>
                  <a:rPr lang="zh-CN" altLang="en-US" sz="800" b="1">
                    <a:solidFill>
                      <a:srgbClr val="000000"/>
                    </a:solidFill>
                    <a:latin typeface="宋体" panose="02010600030101010101" pitchFamily="2" charset="-122"/>
                  </a:rPr>
                  <a:t>功能论证</a:t>
                </a:r>
                <a:endParaRPr lang="zh-CN" altLang="en-US" sz="1600" b="1">
                  <a:solidFill>
                    <a:srgbClr val="000000"/>
                  </a:solidFill>
                  <a:latin typeface="Times New Roman" panose="02020603050405020304" pitchFamily="18" charset="0"/>
                </a:endParaRPr>
              </a:p>
            </p:txBody>
          </p:sp>
          <p:sp>
            <p:nvSpPr>
              <p:cNvPr id="24672" name="Text Box 336"/>
              <p:cNvSpPr txBox="1">
                <a:spLocks noChangeArrowheads="1"/>
              </p:cNvSpPr>
              <p:nvPr/>
            </p:nvSpPr>
            <p:spPr bwMode="auto">
              <a:xfrm>
                <a:off x="2339" y="569"/>
                <a:ext cx="125" cy="563"/>
              </a:xfrm>
              <a:prstGeom prst="rect">
                <a:avLst/>
              </a:prstGeom>
              <a:solidFill>
                <a:srgbClr val="FFFFFF"/>
              </a:solidFill>
              <a:ln w="9525">
                <a:noFill/>
                <a:miter lim="800000"/>
              </a:ln>
            </p:spPr>
            <p:txBody>
              <a:bodyPr vert="eaVert" lIns="18000" tIns="10800" rIns="18000" bIns="10800"/>
              <a:lstStyle/>
              <a:p>
                <a:pPr algn="just" eaLnBrk="0" hangingPunct="0">
                  <a:spcBef>
                    <a:spcPct val="50000"/>
                  </a:spcBef>
                  <a:defRPr/>
                </a:pPr>
                <a:r>
                  <a:rPr lang="zh-CN" altLang="en-US" sz="900" b="1" dirty="0">
                    <a:solidFill>
                      <a:srgbClr val="000000"/>
                    </a:solidFill>
                    <a:latin typeface="Times New Roman" panose="02020603050405020304" pitchFamily="18" charset="0"/>
                  </a:rPr>
                  <a:t>完成建议书批复</a:t>
                </a:r>
                <a:endParaRPr lang="zh-CN" altLang="en-US" sz="1600" b="1" dirty="0">
                  <a:solidFill>
                    <a:srgbClr val="000000"/>
                  </a:solidFill>
                  <a:latin typeface="Times New Roman" panose="02020603050405020304" pitchFamily="18" charset="0"/>
                </a:endParaRPr>
              </a:p>
            </p:txBody>
          </p:sp>
          <p:sp>
            <p:nvSpPr>
              <p:cNvPr id="24673" name="Line 337"/>
              <p:cNvSpPr>
                <a:spLocks noChangeShapeType="1"/>
              </p:cNvSpPr>
              <p:nvPr/>
            </p:nvSpPr>
            <p:spPr bwMode="auto">
              <a:xfrm>
                <a:off x="2642" y="587"/>
                <a:ext cx="362" cy="0"/>
              </a:xfrm>
              <a:prstGeom prst="line">
                <a:avLst/>
              </a:prstGeom>
              <a:noFill/>
              <a:ln w="9525">
                <a:solidFill>
                  <a:srgbClr val="000000"/>
                </a:solidFill>
                <a:round/>
                <a:headEnd type="oval" w="med" len="med"/>
                <a:tailEnd type="oval" w="med" len="med"/>
              </a:ln>
            </p:spPr>
            <p:txBody>
              <a:bodyPr/>
              <a:lstStyle/>
              <a:p>
                <a:pPr>
                  <a:defRPr/>
                </a:pPr>
                <a:endParaRPr lang="zh-CN" altLang="en-US"/>
              </a:p>
            </p:txBody>
          </p:sp>
          <p:sp>
            <p:nvSpPr>
              <p:cNvPr id="24674" name="Line 338"/>
              <p:cNvSpPr>
                <a:spLocks noChangeShapeType="1"/>
              </p:cNvSpPr>
              <p:nvPr/>
            </p:nvSpPr>
            <p:spPr bwMode="auto">
              <a:xfrm flipV="1">
                <a:off x="3008" y="587"/>
                <a:ext cx="290" cy="0"/>
              </a:xfrm>
              <a:prstGeom prst="line">
                <a:avLst/>
              </a:prstGeom>
              <a:noFill/>
              <a:ln w="9525">
                <a:solidFill>
                  <a:srgbClr val="000000"/>
                </a:solidFill>
                <a:round/>
                <a:tailEnd type="oval" w="med" len="med"/>
              </a:ln>
            </p:spPr>
            <p:txBody>
              <a:bodyPr/>
              <a:lstStyle/>
              <a:p>
                <a:pPr>
                  <a:defRPr/>
                </a:pPr>
                <a:endParaRPr lang="zh-CN" altLang="en-US"/>
              </a:p>
            </p:txBody>
          </p:sp>
          <p:sp>
            <p:nvSpPr>
              <p:cNvPr id="24675" name="Line 339"/>
              <p:cNvSpPr>
                <a:spLocks noChangeShapeType="1"/>
              </p:cNvSpPr>
              <p:nvPr/>
            </p:nvSpPr>
            <p:spPr bwMode="auto">
              <a:xfrm>
                <a:off x="3248" y="587"/>
                <a:ext cx="310" cy="0"/>
              </a:xfrm>
              <a:prstGeom prst="line">
                <a:avLst/>
              </a:prstGeom>
              <a:noFill/>
              <a:ln w="9525">
                <a:solidFill>
                  <a:srgbClr val="000000"/>
                </a:solidFill>
                <a:round/>
                <a:tailEnd type="oval" w="med" len="med"/>
              </a:ln>
            </p:spPr>
            <p:txBody>
              <a:bodyPr/>
              <a:lstStyle/>
              <a:p>
                <a:pPr>
                  <a:defRPr/>
                </a:pPr>
                <a:endParaRPr lang="zh-CN" altLang="en-US"/>
              </a:p>
            </p:txBody>
          </p:sp>
          <p:sp>
            <p:nvSpPr>
              <p:cNvPr id="24676" name="Text Box 340"/>
              <p:cNvSpPr txBox="1">
                <a:spLocks noChangeArrowheads="1"/>
              </p:cNvSpPr>
              <p:nvPr/>
            </p:nvSpPr>
            <p:spPr bwMode="auto">
              <a:xfrm>
                <a:off x="2719" y="451"/>
                <a:ext cx="199" cy="118"/>
              </a:xfrm>
              <a:prstGeom prst="rect">
                <a:avLst/>
              </a:prstGeom>
              <a:noFill/>
              <a:ln w="9525">
                <a:noFill/>
                <a:miter lim="800000"/>
              </a:ln>
            </p:spPr>
            <p:txBody>
              <a:bodyPr lIns="0" tIns="0" rIns="0" bIns="0"/>
              <a:lstStyle/>
              <a:p>
                <a:pPr algn="just" eaLnBrk="0" hangingPunct="0">
                  <a:spcBef>
                    <a:spcPct val="50000"/>
                  </a:spcBef>
                  <a:defRPr/>
                </a:pPr>
                <a:r>
                  <a:rPr lang="en-US" altLang="zh-CN" sz="900" b="1" dirty="0">
                    <a:solidFill>
                      <a:srgbClr val="000000"/>
                    </a:solidFill>
                    <a:latin typeface="宋体" panose="02010600030101010101" pitchFamily="2" charset="-122"/>
                  </a:rPr>
                  <a:t>SD</a:t>
                </a:r>
                <a:endParaRPr lang="en-US" altLang="zh-CN" sz="1600" b="1" dirty="0">
                  <a:solidFill>
                    <a:srgbClr val="000000"/>
                  </a:solidFill>
                  <a:latin typeface="Times New Roman" panose="02020603050405020304" pitchFamily="18" charset="0"/>
                </a:endParaRPr>
              </a:p>
            </p:txBody>
          </p:sp>
          <p:sp>
            <p:nvSpPr>
              <p:cNvPr id="24677" name="Text Box 341"/>
              <p:cNvSpPr txBox="1">
                <a:spLocks noChangeArrowheads="1"/>
              </p:cNvSpPr>
              <p:nvPr/>
            </p:nvSpPr>
            <p:spPr bwMode="auto">
              <a:xfrm>
                <a:off x="3072" y="451"/>
                <a:ext cx="148" cy="118"/>
              </a:xfrm>
              <a:prstGeom prst="rect">
                <a:avLst/>
              </a:prstGeom>
              <a:noFill/>
              <a:ln w="9525">
                <a:noFill/>
                <a:miter lim="800000"/>
              </a:ln>
            </p:spPr>
            <p:txBody>
              <a:bodyPr lIns="0" tIns="0" rIns="0" bIns="0"/>
              <a:lstStyle/>
              <a:p>
                <a:pPr algn="just" eaLnBrk="0" hangingPunct="0">
                  <a:spcBef>
                    <a:spcPct val="50000"/>
                  </a:spcBef>
                  <a:defRPr/>
                </a:pPr>
                <a:r>
                  <a:rPr lang="en-US" altLang="zh-CN" sz="900" b="1" dirty="0">
                    <a:solidFill>
                      <a:srgbClr val="000000"/>
                    </a:solidFill>
                    <a:latin typeface="宋体" panose="02010600030101010101" pitchFamily="2" charset="-122"/>
                  </a:rPr>
                  <a:t>DD</a:t>
                </a:r>
                <a:endParaRPr lang="en-US" altLang="zh-CN" sz="1600" b="1" dirty="0">
                  <a:solidFill>
                    <a:srgbClr val="000000"/>
                  </a:solidFill>
                  <a:latin typeface="Times New Roman" panose="02020603050405020304" pitchFamily="18" charset="0"/>
                </a:endParaRPr>
              </a:p>
            </p:txBody>
          </p:sp>
          <p:sp>
            <p:nvSpPr>
              <p:cNvPr id="24678" name="Text Box 342"/>
              <p:cNvSpPr txBox="1">
                <a:spLocks noChangeArrowheads="1"/>
              </p:cNvSpPr>
              <p:nvPr/>
            </p:nvSpPr>
            <p:spPr bwMode="auto">
              <a:xfrm>
                <a:off x="3381" y="451"/>
                <a:ext cx="177" cy="46"/>
              </a:xfrm>
              <a:prstGeom prst="rect">
                <a:avLst/>
              </a:prstGeom>
              <a:noFill/>
              <a:ln w="9525">
                <a:noFill/>
                <a:miter lim="800000"/>
              </a:ln>
            </p:spPr>
            <p:txBody>
              <a:bodyPr lIns="0" tIns="0" rIns="0" bIns="0"/>
              <a:lstStyle/>
              <a:p>
                <a:pPr algn="just" eaLnBrk="0" hangingPunct="0">
                  <a:spcBef>
                    <a:spcPct val="50000"/>
                  </a:spcBef>
                  <a:defRPr/>
                </a:pPr>
                <a:r>
                  <a:rPr lang="en-US" altLang="zh-CN" sz="900" b="1" dirty="0">
                    <a:solidFill>
                      <a:srgbClr val="000000"/>
                    </a:solidFill>
                    <a:latin typeface="宋体" panose="02010600030101010101" pitchFamily="2" charset="-122"/>
                  </a:rPr>
                  <a:t>CD</a:t>
                </a:r>
                <a:endParaRPr lang="en-US" altLang="zh-CN" sz="1600" b="1" dirty="0">
                  <a:solidFill>
                    <a:srgbClr val="000000"/>
                  </a:solidFill>
                  <a:latin typeface="Times New Roman" panose="02020603050405020304" pitchFamily="18" charset="0"/>
                </a:endParaRPr>
              </a:p>
            </p:txBody>
          </p:sp>
          <p:sp>
            <p:nvSpPr>
              <p:cNvPr id="24679" name="Text Box 343"/>
              <p:cNvSpPr txBox="1">
                <a:spLocks noChangeArrowheads="1"/>
              </p:cNvSpPr>
              <p:nvPr/>
            </p:nvSpPr>
            <p:spPr bwMode="auto">
              <a:xfrm>
                <a:off x="4965" y="625"/>
                <a:ext cx="127" cy="451"/>
              </a:xfrm>
              <a:prstGeom prst="rect">
                <a:avLst/>
              </a:prstGeom>
              <a:solidFill>
                <a:srgbClr val="FFFFFF"/>
              </a:solidFill>
              <a:ln w="9525">
                <a:noFill/>
                <a:miter lim="800000"/>
              </a:ln>
            </p:spPr>
            <p:txBody>
              <a:bodyPr vert="eaVert" lIns="18000" tIns="10800" rIns="18000" bIns="10800"/>
              <a:lstStyle/>
              <a:p>
                <a:pPr algn="just" eaLnBrk="0" hangingPunct="0">
                  <a:spcBef>
                    <a:spcPct val="50000"/>
                  </a:spcBef>
                  <a:defRPr/>
                </a:pPr>
                <a:r>
                  <a:rPr lang="zh-CN" altLang="en-US" sz="900" b="1">
                    <a:solidFill>
                      <a:srgbClr val="000000"/>
                    </a:solidFill>
                    <a:latin typeface="Times New Roman" panose="02020603050405020304" pitchFamily="18" charset="0"/>
                  </a:rPr>
                  <a:t>竣工验收</a:t>
                </a:r>
                <a:endParaRPr lang="zh-CN" altLang="en-US" sz="1600" b="1">
                  <a:solidFill>
                    <a:srgbClr val="000000"/>
                  </a:solidFill>
                  <a:latin typeface="Times New Roman" panose="02020603050405020304" pitchFamily="18" charset="0"/>
                </a:endParaRPr>
              </a:p>
            </p:txBody>
          </p:sp>
          <p:sp>
            <p:nvSpPr>
              <p:cNvPr id="24680" name="Text Box 344"/>
              <p:cNvSpPr txBox="1">
                <a:spLocks noChangeArrowheads="1"/>
              </p:cNvSpPr>
              <p:nvPr/>
            </p:nvSpPr>
            <p:spPr bwMode="auto">
              <a:xfrm>
                <a:off x="5117" y="625"/>
                <a:ext cx="126" cy="451"/>
              </a:xfrm>
              <a:prstGeom prst="rect">
                <a:avLst/>
              </a:prstGeom>
              <a:solidFill>
                <a:srgbClr val="FFFFFF"/>
              </a:solidFill>
              <a:ln w="9525">
                <a:noFill/>
                <a:miter lim="800000"/>
              </a:ln>
            </p:spPr>
            <p:txBody>
              <a:bodyPr vert="eaVert" lIns="18000" tIns="10800" rIns="18000" bIns="10800"/>
              <a:lstStyle/>
              <a:p>
                <a:pPr algn="just" eaLnBrk="0" hangingPunct="0">
                  <a:spcBef>
                    <a:spcPct val="50000"/>
                  </a:spcBef>
                  <a:defRPr/>
                </a:pPr>
                <a:r>
                  <a:rPr lang="zh-CN" altLang="en-US" sz="900" b="1">
                    <a:solidFill>
                      <a:srgbClr val="000000"/>
                    </a:solidFill>
                    <a:latin typeface="Times New Roman" panose="02020603050405020304" pitchFamily="18" charset="0"/>
                  </a:rPr>
                  <a:t>移交使用</a:t>
                </a:r>
                <a:endParaRPr lang="zh-CN" altLang="en-US" sz="1600" b="1">
                  <a:solidFill>
                    <a:srgbClr val="000000"/>
                  </a:solidFill>
                  <a:latin typeface="Times New Roman" panose="02020603050405020304" pitchFamily="18" charset="0"/>
                </a:endParaRPr>
              </a:p>
            </p:txBody>
          </p:sp>
          <p:sp>
            <p:nvSpPr>
              <p:cNvPr id="24681" name="Text Box 345"/>
              <p:cNvSpPr txBox="1">
                <a:spLocks noChangeArrowheads="1"/>
              </p:cNvSpPr>
              <p:nvPr/>
            </p:nvSpPr>
            <p:spPr bwMode="auto">
              <a:xfrm>
                <a:off x="5613" y="493"/>
                <a:ext cx="152" cy="545"/>
              </a:xfrm>
              <a:prstGeom prst="rect">
                <a:avLst/>
              </a:prstGeom>
              <a:solidFill>
                <a:srgbClr val="FFFFFF"/>
              </a:solidFill>
              <a:ln w="9525">
                <a:noFill/>
                <a:miter lim="800000"/>
              </a:ln>
            </p:spPr>
            <p:txBody>
              <a:bodyPr vert="eaVert" lIns="18000" tIns="10800" rIns="18000" bIns="10800"/>
              <a:lstStyle/>
              <a:p>
                <a:pPr algn="just" eaLnBrk="0" hangingPunct="0">
                  <a:spcBef>
                    <a:spcPct val="50000"/>
                  </a:spcBef>
                  <a:defRPr/>
                </a:pPr>
                <a:r>
                  <a:rPr lang="zh-CN" altLang="en-US" sz="900" b="1" dirty="0">
                    <a:solidFill>
                      <a:srgbClr val="000000"/>
                    </a:solidFill>
                    <a:latin typeface="Times New Roman" panose="02020603050405020304" pitchFamily="18" charset="0"/>
                  </a:rPr>
                  <a:t>缺陷责任期结束</a:t>
                </a:r>
                <a:endParaRPr lang="zh-CN" altLang="en-US" sz="1600" b="1" dirty="0">
                  <a:solidFill>
                    <a:srgbClr val="000000"/>
                  </a:solidFill>
                  <a:latin typeface="Times New Roman" panose="02020603050405020304" pitchFamily="18" charset="0"/>
                </a:endParaRPr>
              </a:p>
            </p:txBody>
          </p:sp>
          <p:sp>
            <p:nvSpPr>
              <p:cNvPr id="24682" name="Line 346"/>
              <p:cNvSpPr>
                <a:spLocks noChangeShapeType="1"/>
              </p:cNvSpPr>
              <p:nvPr/>
            </p:nvSpPr>
            <p:spPr bwMode="auto">
              <a:xfrm>
                <a:off x="3001" y="603"/>
                <a:ext cx="0" cy="793"/>
              </a:xfrm>
              <a:prstGeom prst="line">
                <a:avLst/>
              </a:prstGeom>
              <a:noFill/>
              <a:ln w="9525">
                <a:solidFill>
                  <a:srgbClr val="000000"/>
                </a:solidFill>
                <a:prstDash val="lgDashDot"/>
                <a:round/>
              </a:ln>
            </p:spPr>
            <p:txBody>
              <a:bodyPr/>
              <a:lstStyle/>
              <a:p>
                <a:pPr>
                  <a:defRPr/>
                </a:pPr>
                <a:endParaRPr lang="zh-CN" altLang="en-US"/>
              </a:p>
            </p:txBody>
          </p:sp>
          <p:sp>
            <p:nvSpPr>
              <p:cNvPr id="24683" name="Line 347"/>
              <p:cNvSpPr>
                <a:spLocks noChangeShapeType="1"/>
              </p:cNvSpPr>
              <p:nvPr/>
            </p:nvSpPr>
            <p:spPr bwMode="auto">
              <a:xfrm>
                <a:off x="3298" y="606"/>
                <a:ext cx="0" cy="800"/>
              </a:xfrm>
              <a:prstGeom prst="line">
                <a:avLst/>
              </a:prstGeom>
              <a:noFill/>
              <a:ln w="9525">
                <a:solidFill>
                  <a:srgbClr val="000000"/>
                </a:solidFill>
                <a:prstDash val="lgDashDot"/>
                <a:round/>
              </a:ln>
            </p:spPr>
            <p:txBody>
              <a:bodyPr/>
              <a:lstStyle/>
              <a:p>
                <a:pPr>
                  <a:defRPr/>
                </a:pPr>
                <a:endParaRPr lang="zh-CN" altLang="en-US"/>
              </a:p>
            </p:txBody>
          </p:sp>
          <p:sp>
            <p:nvSpPr>
              <p:cNvPr id="24684" name="Line 348"/>
              <p:cNvSpPr>
                <a:spLocks noChangeShapeType="1"/>
              </p:cNvSpPr>
              <p:nvPr/>
            </p:nvSpPr>
            <p:spPr bwMode="auto">
              <a:xfrm>
                <a:off x="3298" y="1521"/>
                <a:ext cx="1" cy="1585"/>
              </a:xfrm>
              <a:prstGeom prst="line">
                <a:avLst/>
              </a:prstGeom>
              <a:noFill/>
              <a:ln w="9525">
                <a:solidFill>
                  <a:srgbClr val="000000"/>
                </a:solidFill>
                <a:prstDash val="lgDashDot"/>
                <a:round/>
                <a:tailEnd type="oval" w="med" len="med"/>
              </a:ln>
            </p:spPr>
            <p:txBody>
              <a:bodyPr/>
              <a:lstStyle/>
              <a:p>
                <a:pPr>
                  <a:defRPr/>
                </a:pPr>
                <a:endParaRPr lang="zh-CN" altLang="en-US"/>
              </a:p>
            </p:txBody>
          </p:sp>
          <p:sp>
            <p:nvSpPr>
              <p:cNvPr id="24685" name="Line 349"/>
              <p:cNvSpPr>
                <a:spLocks noChangeShapeType="1"/>
              </p:cNvSpPr>
              <p:nvPr/>
            </p:nvSpPr>
            <p:spPr bwMode="auto">
              <a:xfrm>
                <a:off x="2984" y="1491"/>
                <a:ext cx="0" cy="1836"/>
              </a:xfrm>
              <a:prstGeom prst="line">
                <a:avLst/>
              </a:prstGeom>
              <a:noFill/>
              <a:ln w="9525">
                <a:solidFill>
                  <a:srgbClr val="000000"/>
                </a:solidFill>
                <a:prstDash val="lgDashDot"/>
                <a:round/>
              </a:ln>
            </p:spPr>
            <p:txBody>
              <a:bodyPr/>
              <a:lstStyle/>
              <a:p>
                <a:pPr>
                  <a:defRPr/>
                </a:pPr>
                <a:endParaRPr lang="zh-CN" altLang="en-US"/>
              </a:p>
            </p:txBody>
          </p:sp>
          <p:sp>
            <p:nvSpPr>
              <p:cNvPr id="24686" name="Line 350"/>
              <p:cNvSpPr>
                <a:spLocks noChangeShapeType="1"/>
              </p:cNvSpPr>
              <p:nvPr/>
            </p:nvSpPr>
            <p:spPr bwMode="auto">
              <a:xfrm>
                <a:off x="2894" y="3105"/>
                <a:ext cx="110" cy="6"/>
              </a:xfrm>
              <a:prstGeom prst="line">
                <a:avLst/>
              </a:prstGeom>
              <a:noFill/>
              <a:ln w="22225">
                <a:solidFill>
                  <a:srgbClr val="000000"/>
                </a:solidFill>
                <a:round/>
                <a:headEnd type="arrow" w="med" len="med"/>
              </a:ln>
            </p:spPr>
            <p:txBody>
              <a:bodyPr/>
              <a:lstStyle/>
              <a:p>
                <a:pPr>
                  <a:defRPr/>
                </a:pPr>
                <a:endParaRPr lang="zh-CN" altLang="en-US"/>
              </a:p>
            </p:txBody>
          </p:sp>
          <p:sp>
            <p:nvSpPr>
              <p:cNvPr id="24687" name="Line 351"/>
              <p:cNvSpPr>
                <a:spLocks noChangeShapeType="1"/>
              </p:cNvSpPr>
              <p:nvPr/>
            </p:nvSpPr>
            <p:spPr bwMode="auto">
              <a:xfrm>
                <a:off x="2925" y="2446"/>
                <a:ext cx="75" cy="0"/>
              </a:xfrm>
              <a:prstGeom prst="line">
                <a:avLst/>
              </a:prstGeom>
              <a:noFill/>
              <a:ln w="22225">
                <a:solidFill>
                  <a:srgbClr val="000000"/>
                </a:solidFill>
                <a:round/>
                <a:tailEnd type="arrow" w="med" len="med"/>
              </a:ln>
            </p:spPr>
            <p:txBody>
              <a:bodyPr/>
              <a:lstStyle/>
              <a:p>
                <a:pPr>
                  <a:defRPr/>
                </a:pPr>
                <a:endParaRPr lang="zh-CN" altLang="en-US"/>
              </a:p>
            </p:txBody>
          </p:sp>
          <p:sp>
            <p:nvSpPr>
              <p:cNvPr id="24688" name="Line 278"/>
              <p:cNvSpPr>
                <a:spLocks noChangeShapeType="1"/>
              </p:cNvSpPr>
              <p:nvPr/>
            </p:nvSpPr>
            <p:spPr bwMode="auto">
              <a:xfrm>
                <a:off x="1574" y="3553"/>
                <a:ext cx="309" cy="0"/>
              </a:xfrm>
              <a:prstGeom prst="line">
                <a:avLst/>
              </a:prstGeom>
              <a:noFill/>
              <a:ln w="22225">
                <a:solidFill>
                  <a:srgbClr val="000000"/>
                </a:solidFill>
                <a:prstDash val="dash"/>
                <a:round/>
                <a:tailEnd type="arrow" w="med" len="med"/>
              </a:ln>
            </p:spPr>
            <p:txBody>
              <a:bodyPr/>
              <a:lstStyle/>
              <a:p>
                <a:pPr>
                  <a:defRPr/>
                </a:pPr>
                <a:endParaRPr lang="zh-CN" altLang="en-US"/>
              </a:p>
            </p:txBody>
          </p:sp>
          <p:sp>
            <p:nvSpPr>
              <p:cNvPr id="231" name="Line 277"/>
              <p:cNvSpPr>
                <a:spLocks noChangeShapeType="1"/>
              </p:cNvSpPr>
              <p:nvPr/>
            </p:nvSpPr>
            <p:spPr bwMode="auto">
              <a:xfrm>
                <a:off x="2963" y="3112"/>
                <a:ext cx="2258" cy="1"/>
              </a:xfrm>
              <a:prstGeom prst="line">
                <a:avLst/>
              </a:prstGeom>
              <a:noFill/>
              <a:ln w="22225">
                <a:solidFill>
                  <a:srgbClr val="000000"/>
                </a:solidFill>
                <a:round/>
                <a:headEnd type="arrow" w="med" len="med"/>
                <a:tailEnd type="arrow" w="med" len="med"/>
              </a:ln>
            </p:spPr>
            <p:txBody>
              <a:bodyPr/>
              <a:lstStyle/>
              <a:p>
                <a:pPr>
                  <a:defRPr/>
                </a:pPr>
                <a:endParaRPr lang="zh-CN" altLang="en-US"/>
              </a:p>
            </p:txBody>
          </p:sp>
        </p:grpSp>
        <p:sp>
          <p:nvSpPr>
            <p:cNvPr id="24587" name="Text Box 353"/>
            <p:cNvSpPr txBox="1">
              <a:spLocks noChangeArrowheads="1"/>
            </p:cNvSpPr>
            <p:nvPr/>
          </p:nvSpPr>
          <p:spPr bwMode="auto">
            <a:xfrm>
              <a:off x="865" y="3373"/>
              <a:ext cx="5034" cy="1096"/>
            </a:xfrm>
            <a:prstGeom prst="rect">
              <a:avLst/>
            </a:prstGeom>
            <a:solidFill>
              <a:srgbClr val="FFFFFF"/>
            </a:solidFill>
            <a:ln w="3175">
              <a:noFill/>
              <a:prstDash val="dash"/>
              <a:miter lim="800000"/>
            </a:ln>
          </p:spPr>
          <p:txBody>
            <a:bodyPr/>
            <a:lstStyle/>
            <a:p>
              <a:pPr algn="just" eaLnBrk="0" hangingPunct="0">
                <a:spcBef>
                  <a:spcPct val="50000"/>
                </a:spcBef>
                <a:defRPr/>
              </a:pPr>
              <a:r>
                <a:rPr lang="zh-CN" altLang="en-US" sz="1000" b="1" dirty="0">
                  <a:solidFill>
                    <a:srgbClr val="000000"/>
                  </a:solidFill>
                  <a:latin typeface="Times New Roman" panose="02020603050405020304" pitchFamily="18" charset="0"/>
                </a:rPr>
                <a:t>图例： </a:t>
              </a:r>
              <a:r>
                <a:rPr lang="en-US" altLang="zh-CN" sz="1000" b="1" dirty="0">
                  <a:solidFill>
                    <a:srgbClr val="000000"/>
                  </a:solidFill>
                  <a:latin typeface="Times New Roman" panose="02020603050405020304" pitchFamily="18" charset="0"/>
                </a:rPr>
                <a:t>                     </a:t>
              </a:r>
              <a:r>
                <a:rPr lang="zh-CN" altLang="en-US" sz="1000" b="1" dirty="0">
                  <a:solidFill>
                    <a:srgbClr val="000000"/>
                  </a:solidFill>
                  <a:latin typeface="Times New Roman" panose="02020603050405020304" pitchFamily="18" charset="0"/>
                </a:rPr>
                <a:t>实线表示不可或缺的参与及集中连续工作；</a:t>
              </a:r>
              <a:r>
                <a:rPr lang="en-US" altLang="zh-CN" sz="1000" b="1" dirty="0">
                  <a:solidFill>
                    <a:srgbClr val="000000"/>
                  </a:solidFill>
                  <a:latin typeface="Times New Roman" panose="02020603050405020304" pitchFamily="18" charset="0"/>
                </a:rPr>
                <a:t>                          </a:t>
              </a:r>
              <a:r>
                <a:rPr lang="en-US" altLang="zh-CN" sz="1000" b="1" dirty="0" smtClean="0">
                  <a:solidFill>
                    <a:srgbClr val="000000"/>
                  </a:solidFill>
                  <a:latin typeface="Times New Roman" panose="02020603050405020304" pitchFamily="18" charset="0"/>
                </a:rPr>
                <a:t>        </a:t>
              </a:r>
              <a:r>
                <a:rPr lang="zh-CN" altLang="en-US" sz="1000" b="1" dirty="0" smtClean="0">
                  <a:solidFill>
                    <a:srgbClr val="000000"/>
                  </a:solidFill>
                  <a:latin typeface="Times New Roman" panose="02020603050405020304" pitchFamily="18" charset="0"/>
                </a:rPr>
                <a:t>虚线</a:t>
              </a:r>
              <a:r>
                <a:rPr lang="zh-CN" altLang="en-US" sz="1000" b="1" dirty="0">
                  <a:solidFill>
                    <a:srgbClr val="000000"/>
                  </a:solidFill>
                  <a:latin typeface="Times New Roman" panose="02020603050405020304" pitchFamily="18" charset="0"/>
                </a:rPr>
                <a:t>表示可能的参与及较低强度与断续工作；</a:t>
              </a:r>
              <a:endParaRPr lang="zh-CN" altLang="en-US" sz="1000" b="1" dirty="0">
                <a:solidFill>
                  <a:srgbClr val="000000"/>
                </a:solidFill>
                <a:latin typeface="Times New Roman" panose="02020603050405020304" pitchFamily="18" charset="0"/>
              </a:endParaRPr>
            </a:p>
            <a:p>
              <a:pPr algn="just" eaLnBrk="0" hangingPunct="0">
                <a:spcBef>
                  <a:spcPct val="50000"/>
                </a:spcBef>
                <a:defRPr/>
              </a:pPr>
              <a:r>
                <a:rPr lang="en-US" altLang="zh-CN" sz="1000" b="1" dirty="0">
                  <a:solidFill>
                    <a:srgbClr val="000000"/>
                  </a:solidFill>
                  <a:latin typeface="Times New Roman" panose="02020603050405020304" pitchFamily="18" charset="0"/>
                </a:rPr>
                <a:t>  SD   </a:t>
              </a:r>
              <a:r>
                <a:rPr lang="zh-CN" altLang="en-US" sz="1000" b="1" dirty="0">
                  <a:solidFill>
                    <a:srgbClr val="000000"/>
                  </a:solidFill>
                  <a:latin typeface="Times New Roman" panose="02020603050405020304" pitchFamily="18" charset="0"/>
                </a:rPr>
                <a:t>表示国外所称的概要设计（</a:t>
              </a:r>
              <a:r>
                <a:rPr lang="en-US" altLang="zh-CN" sz="1000" b="1" dirty="0">
                  <a:solidFill>
                    <a:srgbClr val="000000"/>
                  </a:solidFill>
                  <a:latin typeface="Times New Roman" panose="02020603050405020304" pitchFamily="18" charset="0"/>
                </a:rPr>
                <a:t>Schematic Design</a:t>
              </a:r>
              <a:r>
                <a:rPr lang="zh-CN" altLang="en-US" sz="1000" b="1" dirty="0">
                  <a:solidFill>
                    <a:srgbClr val="000000"/>
                  </a:solidFill>
                  <a:latin typeface="Times New Roman" panose="02020603050405020304" pitchFamily="18" charset="0"/>
                </a:rPr>
                <a:t>）大致对应于国内方案设计；</a:t>
              </a:r>
              <a:endParaRPr lang="zh-CN" altLang="en-US" sz="1000" b="1" dirty="0">
                <a:solidFill>
                  <a:srgbClr val="000000"/>
                </a:solidFill>
                <a:latin typeface="Times New Roman" panose="02020603050405020304" pitchFamily="18" charset="0"/>
              </a:endParaRPr>
            </a:p>
            <a:p>
              <a:pPr algn="just" eaLnBrk="0" hangingPunct="0">
                <a:spcBef>
                  <a:spcPct val="50000"/>
                </a:spcBef>
                <a:defRPr/>
              </a:pPr>
              <a:r>
                <a:rPr lang="zh-CN" altLang="en-US" sz="1000" b="1" dirty="0">
                  <a:solidFill>
                    <a:srgbClr val="000000"/>
                  </a:solidFill>
                  <a:latin typeface="Times New Roman" panose="02020603050405020304" pitchFamily="18" charset="0"/>
                </a:rPr>
                <a:t>  </a:t>
              </a:r>
              <a:r>
                <a:rPr lang="en-US" altLang="zh-CN" sz="1000" b="1" dirty="0">
                  <a:solidFill>
                    <a:srgbClr val="000000"/>
                  </a:solidFill>
                  <a:latin typeface="Times New Roman" panose="02020603050405020304" pitchFamily="18" charset="0"/>
                </a:rPr>
                <a:t>DD   </a:t>
              </a:r>
              <a:r>
                <a:rPr lang="zh-CN" altLang="en-US" sz="1000" b="1" dirty="0">
                  <a:solidFill>
                    <a:srgbClr val="000000"/>
                  </a:solidFill>
                  <a:latin typeface="Times New Roman" panose="02020603050405020304" pitchFamily="18" charset="0"/>
                </a:rPr>
                <a:t>表示国外所称的设计扩展（</a:t>
              </a:r>
              <a:r>
                <a:rPr lang="en-US" altLang="zh-CN" sz="1000" b="1" dirty="0">
                  <a:solidFill>
                    <a:srgbClr val="000000"/>
                  </a:solidFill>
                  <a:latin typeface="Times New Roman" panose="02020603050405020304" pitchFamily="18" charset="0"/>
                </a:rPr>
                <a:t>Design Development</a:t>
              </a:r>
              <a:r>
                <a:rPr lang="zh-CN" altLang="en-US" sz="1000" b="1" dirty="0">
                  <a:solidFill>
                    <a:srgbClr val="000000"/>
                  </a:solidFill>
                  <a:latin typeface="Times New Roman" panose="02020603050405020304" pitchFamily="18" charset="0"/>
                </a:rPr>
                <a:t>）大致对应于国内初步设计；</a:t>
              </a:r>
              <a:endParaRPr lang="zh-CN" altLang="en-US" sz="1000" b="1" dirty="0">
                <a:solidFill>
                  <a:srgbClr val="000000"/>
                </a:solidFill>
                <a:latin typeface="Times New Roman" panose="02020603050405020304" pitchFamily="18" charset="0"/>
              </a:endParaRPr>
            </a:p>
            <a:p>
              <a:pPr algn="just" eaLnBrk="0" hangingPunct="0">
                <a:spcBef>
                  <a:spcPct val="50000"/>
                </a:spcBef>
                <a:defRPr/>
              </a:pPr>
              <a:r>
                <a:rPr lang="zh-CN" altLang="en-US" sz="1000" b="1" dirty="0">
                  <a:solidFill>
                    <a:srgbClr val="000000"/>
                  </a:solidFill>
                  <a:latin typeface="Times New Roman" panose="02020603050405020304" pitchFamily="18" charset="0"/>
                </a:rPr>
                <a:t>  </a:t>
              </a:r>
              <a:r>
                <a:rPr lang="en-US" altLang="zh-CN" sz="1000" b="1" dirty="0">
                  <a:solidFill>
                    <a:srgbClr val="000000"/>
                  </a:solidFill>
                  <a:latin typeface="Times New Roman" panose="02020603050405020304" pitchFamily="18" charset="0"/>
                </a:rPr>
                <a:t>CD   </a:t>
              </a:r>
              <a:r>
                <a:rPr lang="zh-CN" altLang="en-US" sz="1000" b="1" dirty="0">
                  <a:solidFill>
                    <a:srgbClr val="000000"/>
                  </a:solidFill>
                  <a:latin typeface="Times New Roman" panose="02020603050405020304" pitchFamily="18" charset="0"/>
                </a:rPr>
                <a:t>表示国外所称的施工文件（</a:t>
              </a:r>
              <a:r>
                <a:rPr lang="en-US" altLang="zh-CN" sz="1000" b="1" dirty="0">
                  <a:solidFill>
                    <a:srgbClr val="000000"/>
                  </a:solidFill>
                  <a:latin typeface="Times New Roman" panose="02020603050405020304" pitchFamily="18" charset="0"/>
                </a:rPr>
                <a:t>Construction Documents</a:t>
              </a:r>
              <a:r>
                <a:rPr lang="zh-CN" altLang="en-US" sz="1000" b="1" dirty="0">
                  <a:solidFill>
                    <a:srgbClr val="000000"/>
                  </a:solidFill>
                  <a:latin typeface="Times New Roman" panose="02020603050405020304" pitchFamily="18" charset="0"/>
                </a:rPr>
                <a:t>）大致对应于国内施工图设计；</a:t>
              </a:r>
              <a:endParaRPr lang="zh-CN" altLang="en-US" sz="1000" b="1" dirty="0">
                <a:solidFill>
                  <a:srgbClr val="000000"/>
                </a:solidFill>
                <a:latin typeface="Times New Roman" panose="02020603050405020304" pitchFamily="18" charset="0"/>
              </a:endParaRPr>
            </a:p>
            <a:p>
              <a:pPr algn="just" eaLnBrk="0" hangingPunct="0">
                <a:spcBef>
                  <a:spcPct val="50000"/>
                </a:spcBef>
                <a:defRPr/>
              </a:pPr>
              <a:r>
                <a:rPr lang="zh-CN" altLang="en-US" sz="1000" b="1" dirty="0">
                  <a:solidFill>
                    <a:srgbClr val="000000"/>
                  </a:solidFill>
                  <a:latin typeface="Times New Roman" panose="02020603050405020304" pitchFamily="18" charset="0"/>
                </a:rPr>
                <a:t>  </a:t>
              </a:r>
              <a:r>
                <a:rPr lang="en-US" altLang="zh-CN" sz="1000" b="1" dirty="0">
                  <a:solidFill>
                    <a:srgbClr val="000000"/>
                  </a:solidFill>
                  <a:latin typeface="Times New Roman" panose="02020603050405020304" pitchFamily="18" charset="0"/>
                </a:rPr>
                <a:t>GC   </a:t>
              </a:r>
              <a:r>
                <a:rPr lang="zh-CN" altLang="en-US" sz="1000" b="1" dirty="0">
                  <a:solidFill>
                    <a:srgbClr val="000000"/>
                  </a:solidFill>
                  <a:latin typeface="Times New Roman" panose="02020603050405020304" pitchFamily="18" charset="0"/>
                </a:rPr>
                <a:t>表示施工总承包（</a:t>
              </a:r>
              <a:r>
                <a:rPr lang="en-US" altLang="zh-CN" sz="1000" b="1" dirty="0">
                  <a:solidFill>
                    <a:srgbClr val="000000"/>
                  </a:solidFill>
                  <a:latin typeface="Times New Roman" panose="02020603050405020304" pitchFamily="18" charset="0"/>
                </a:rPr>
                <a:t>General Contracting</a:t>
              </a:r>
              <a:r>
                <a:rPr lang="zh-CN" altLang="en-US" sz="1000" b="1" dirty="0">
                  <a:solidFill>
                    <a:srgbClr val="000000"/>
                  </a:solidFill>
                  <a:latin typeface="Times New Roman" panose="02020603050405020304" pitchFamily="18" charset="0"/>
                </a:rPr>
                <a:t>）</a:t>
              </a:r>
              <a:endParaRPr lang="zh-CN" altLang="en-US" sz="1000" b="1" dirty="0">
                <a:solidFill>
                  <a:srgbClr val="000000"/>
                </a:solidFill>
                <a:latin typeface="Times New Roman" panose="02020603050405020304" pitchFamily="18" charset="0"/>
              </a:endParaRPr>
            </a:p>
            <a:p>
              <a:pPr algn="just" eaLnBrk="0" hangingPunct="0">
                <a:spcBef>
                  <a:spcPct val="50000"/>
                </a:spcBef>
                <a:defRPr/>
              </a:pPr>
              <a:r>
                <a:rPr lang="zh-CN" altLang="en-US" sz="1000" b="1" dirty="0">
                  <a:solidFill>
                    <a:srgbClr val="000000"/>
                  </a:solidFill>
                  <a:latin typeface="Times New Roman" panose="02020603050405020304" pitchFamily="18" charset="0"/>
                </a:rPr>
                <a:t>  </a:t>
              </a:r>
              <a:r>
                <a:rPr lang="en-US" altLang="zh-CN" sz="1000" b="1" dirty="0">
                  <a:solidFill>
                    <a:srgbClr val="000000"/>
                  </a:solidFill>
                  <a:latin typeface="Times New Roman" panose="02020603050405020304" pitchFamily="18" charset="0"/>
                </a:rPr>
                <a:t>EPC  </a:t>
              </a:r>
              <a:r>
                <a:rPr lang="zh-CN" altLang="en-US" sz="1000" b="1" dirty="0">
                  <a:solidFill>
                    <a:srgbClr val="000000"/>
                  </a:solidFill>
                  <a:latin typeface="Times New Roman" panose="02020603050405020304" pitchFamily="18" charset="0"/>
                </a:rPr>
                <a:t>表示工程设计采购建造承包（</a:t>
              </a:r>
              <a:r>
                <a:rPr lang="en-US" altLang="zh-CN" sz="1000" b="1" dirty="0">
                  <a:solidFill>
                    <a:srgbClr val="000000"/>
                  </a:solidFill>
                  <a:latin typeface="Times New Roman" panose="02020603050405020304" pitchFamily="18" charset="0"/>
                </a:rPr>
                <a:t>Engineering Procurement Construction</a:t>
              </a:r>
              <a:r>
                <a:rPr lang="zh-CN" altLang="en-US" sz="1000" b="1" dirty="0">
                  <a:solidFill>
                    <a:srgbClr val="000000"/>
                  </a:solidFill>
                  <a:latin typeface="Times New Roman" panose="02020603050405020304" pitchFamily="18" charset="0"/>
                </a:rPr>
                <a:t>）</a:t>
              </a:r>
              <a:r>
                <a:rPr lang="en-US" altLang="zh-CN" sz="1000" b="1" dirty="0">
                  <a:solidFill>
                    <a:srgbClr val="000000"/>
                  </a:solidFill>
                  <a:latin typeface="Times New Roman" panose="02020603050405020304" pitchFamily="18" charset="0"/>
                </a:rPr>
                <a:t> P&amp;D+B  </a:t>
              </a:r>
              <a:r>
                <a:rPr lang="zh-CN" altLang="en-US" sz="1000" b="1" dirty="0">
                  <a:solidFill>
                    <a:srgbClr val="000000"/>
                  </a:solidFill>
                  <a:latin typeface="Times New Roman" panose="02020603050405020304" pitchFamily="18" charset="0"/>
                </a:rPr>
                <a:t>表示工厂设备、设计与施工（</a:t>
              </a:r>
              <a:r>
                <a:rPr lang="en-US" altLang="zh-CN" sz="1000" b="1" dirty="0">
                  <a:solidFill>
                    <a:srgbClr val="000000"/>
                  </a:solidFill>
                  <a:latin typeface="Times New Roman" panose="02020603050405020304" pitchFamily="18" charset="0"/>
                </a:rPr>
                <a:t>Plant</a:t>
              </a:r>
              <a:r>
                <a:rPr lang="zh-CN" altLang="en-US" sz="1000" b="1" dirty="0">
                  <a:solidFill>
                    <a:srgbClr val="000000"/>
                  </a:solidFill>
                  <a:latin typeface="Times New Roman" panose="02020603050405020304" pitchFamily="18" charset="0"/>
                </a:rPr>
                <a:t>，</a:t>
              </a:r>
              <a:r>
                <a:rPr lang="en-US" altLang="zh-CN" sz="1000" b="1" dirty="0">
                  <a:solidFill>
                    <a:srgbClr val="000000"/>
                  </a:solidFill>
                  <a:latin typeface="Times New Roman" panose="02020603050405020304" pitchFamily="18" charset="0"/>
                </a:rPr>
                <a:t>Design and Build</a:t>
              </a:r>
              <a:r>
                <a:rPr lang="zh-CN" altLang="en-US" sz="1000" b="1" dirty="0">
                  <a:solidFill>
                    <a:srgbClr val="000000"/>
                  </a:solidFill>
                  <a:latin typeface="Times New Roman" panose="02020603050405020304" pitchFamily="18" charset="0"/>
                </a:rPr>
                <a:t>）</a:t>
              </a:r>
              <a:endParaRPr lang="en-US" altLang="zh-CN" sz="1000" b="1" dirty="0">
                <a:solidFill>
                  <a:srgbClr val="000000"/>
                </a:solidFill>
                <a:latin typeface="Times New Roman" panose="02020603050405020304" pitchFamily="18" charset="0"/>
              </a:endParaRPr>
            </a:p>
            <a:p>
              <a:pPr algn="just" eaLnBrk="0" hangingPunct="0">
                <a:spcBef>
                  <a:spcPct val="50000"/>
                </a:spcBef>
                <a:defRPr/>
              </a:pPr>
              <a:r>
                <a:rPr lang="en-US" altLang="zh-CN" sz="1000" b="1" dirty="0">
                  <a:solidFill>
                    <a:srgbClr val="000000"/>
                  </a:solidFill>
                  <a:latin typeface="Times New Roman" panose="02020603050405020304" pitchFamily="18" charset="0"/>
                </a:rPr>
                <a:t>  DBO  </a:t>
              </a:r>
              <a:r>
                <a:rPr lang="zh-CN" altLang="en-US" sz="1000" b="1" dirty="0" smtClean="0">
                  <a:solidFill>
                    <a:srgbClr val="000000"/>
                  </a:solidFill>
                  <a:latin typeface="Times New Roman" panose="02020603050405020304" pitchFamily="18" charset="0"/>
                </a:rPr>
                <a:t>表示方案设计</a:t>
              </a:r>
              <a:r>
                <a:rPr lang="en-US" altLang="zh-CN" sz="1000" b="1" dirty="0">
                  <a:solidFill>
                    <a:srgbClr val="000000"/>
                  </a:solidFill>
                  <a:latin typeface="Times New Roman" panose="02020603050405020304" pitchFamily="18" charset="0"/>
                </a:rPr>
                <a:t>/</a:t>
              </a:r>
              <a:r>
                <a:rPr lang="zh-CN" altLang="en-US" sz="1000" b="1" dirty="0">
                  <a:solidFill>
                    <a:srgbClr val="000000"/>
                  </a:solidFill>
                  <a:latin typeface="Times New Roman" panose="02020603050405020304" pitchFamily="18" charset="0"/>
                </a:rPr>
                <a:t>可研</a:t>
              </a:r>
              <a:r>
                <a:rPr lang="zh-CN" altLang="en-US" sz="1000" b="1" dirty="0" smtClean="0">
                  <a:solidFill>
                    <a:srgbClr val="000000"/>
                  </a:solidFill>
                  <a:latin typeface="Times New Roman" panose="02020603050405020304" pitchFamily="18" charset="0"/>
                </a:rPr>
                <a:t>、工程设计、施工</a:t>
              </a:r>
              <a:r>
                <a:rPr lang="zh-CN" altLang="en-US" sz="1000" b="1" dirty="0">
                  <a:solidFill>
                    <a:srgbClr val="000000"/>
                  </a:solidFill>
                  <a:latin typeface="Times New Roman" panose="02020603050405020304" pitchFamily="18" charset="0"/>
                </a:rPr>
                <a:t>、</a:t>
              </a:r>
              <a:r>
                <a:rPr lang="zh-CN" altLang="en-US" sz="1000" b="1" dirty="0" smtClean="0">
                  <a:solidFill>
                    <a:srgbClr val="000000"/>
                  </a:solidFill>
                  <a:latin typeface="Times New Roman" panose="02020603050405020304" pitchFamily="18" charset="0"/>
                </a:rPr>
                <a:t>运营管理的项目全寿命期总</a:t>
              </a:r>
              <a:r>
                <a:rPr lang="zh-CN" altLang="en-US" sz="1000" b="1" dirty="0">
                  <a:solidFill>
                    <a:srgbClr val="000000"/>
                  </a:solidFill>
                  <a:latin typeface="Times New Roman" panose="02020603050405020304" pitchFamily="18" charset="0"/>
                </a:rPr>
                <a:t>承包（</a:t>
              </a:r>
              <a:r>
                <a:rPr lang="en-US" altLang="zh-CN" sz="1000" b="1" dirty="0">
                  <a:solidFill>
                    <a:srgbClr val="000000"/>
                  </a:solidFill>
                  <a:latin typeface="Times New Roman" panose="02020603050405020304" pitchFamily="18" charset="0"/>
                </a:rPr>
                <a:t>Design</a:t>
              </a:r>
              <a:r>
                <a:rPr lang="zh-CN" altLang="en-US" sz="1000" b="1" dirty="0">
                  <a:solidFill>
                    <a:srgbClr val="000000"/>
                  </a:solidFill>
                  <a:latin typeface="Times New Roman" panose="02020603050405020304" pitchFamily="18" charset="0"/>
                </a:rPr>
                <a:t>、</a:t>
              </a:r>
              <a:r>
                <a:rPr lang="en-US" altLang="zh-CN" sz="1000" b="1" dirty="0">
                  <a:solidFill>
                    <a:srgbClr val="000000"/>
                  </a:solidFill>
                  <a:latin typeface="Times New Roman" panose="02020603050405020304" pitchFamily="18" charset="0"/>
                </a:rPr>
                <a:t>Build &amp; Operation</a:t>
              </a:r>
              <a:r>
                <a:rPr lang="zh-CN" altLang="en-US" sz="1000" b="1" dirty="0">
                  <a:solidFill>
                    <a:srgbClr val="000000"/>
                  </a:solidFill>
                  <a:latin typeface="Times New Roman" panose="02020603050405020304" pitchFamily="18" charset="0"/>
                </a:rPr>
                <a:t>）</a:t>
              </a:r>
              <a:endParaRPr lang="en-US" altLang="zh-CN" sz="1000" b="1" dirty="0">
                <a:solidFill>
                  <a:srgbClr val="000000"/>
                </a:solidFill>
                <a:latin typeface="Times New Roman" panose="02020603050405020304" pitchFamily="18" charset="0"/>
              </a:endParaRPr>
            </a:p>
            <a:p>
              <a:pPr algn="just" eaLnBrk="0" hangingPunct="0">
                <a:spcBef>
                  <a:spcPct val="50000"/>
                </a:spcBef>
                <a:defRPr/>
              </a:pPr>
              <a:endParaRPr lang="zh-CN" altLang="en-US" sz="1600" b="1" dirty="0">
                <a:solidFill>
                  <a:srgbClr val="000000"/>
                </a:solidFill>
                <a:latin typeface="Times New Roman" panose="02020603050405020304" pitchFamily="18" charset="0"/>
              </a:endParaRPr>
            </a:p>
          </p:txBody>
        </p:sp>
      </p:grpSp>
      <p:sp>
        <p:nvSpPr>
          <p:cNvPr id="45060" name="Text Box 311"/>
          <p:cNvSpPr txBox="1">
            <a:spLocks noChangeArrowheads="1"/>
          </p:cNvSpPr>
          <p:nvPr/>
        </p:nvSpPr>
        <p:spPr bwMode="auto">
          <a:xfrm>
            <a:off x="2268538" y="4652963"/>
            <a:ext cx="21590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spcBef>
                <a:spcPct val="50000"/>
              </a:spcBef>
            </a:pPr>
            <a:r>
              <a:rPr lang="en-US" altLang="zh-CN" sz="1100" b="1">
                <a:solidFill>
                  <a:srgbClr val="000000"/>
                </a:solidFill>
                <a:latin typeface="Arial Narrow" panose="020B0606020202030204" pitchFamily="34" charset="0"/>
              </a:rPr>
              <a:t>c.</a:t>
            </a:r>
            <a:endParaRPr lang="en-US" altLang="zh-CN" sz="1100" b="1">
              <a:solidFill>
                <a:srgbClr val="000000"/>
              </a:solidFill>
              <a:latin typeface="Times New Roman" panose="02020603050405020304" pitchFamily="18" charset="0"/>
            </a:endParaRPr>
          </a:p>
        </p:txBody>
      </p:sp>
      <p:cxnSp>
        <p:nvCxnSpPr>
          <p:cNvPr id="114" name="肘形连接符 113"/>
          <p:cNvCxnSpPr/>
          <p:nvPr/>
        </p:nvCxnSpPr>
        <p:spPr>
          <a:xfrm>
            <a:off x="5072063" y="5357813"/>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23" name="Line 322"/>
          <p:cNvSpPr>
            <a:spLocks noChangeShapeType="1"/>
          </p:cNvSpPr>
          <p:nvPr/>
        </p:nvSpPr>
        <p:spPr bwMode="auto">
          <a:xfrm flipV="1">
            <a:off x="5000944" y="4149078"/>
            <a:ext cx="2667400" cy="51875"/>
          </a:xfrm>
          <a:prstGeom prst="line">
            <a:avLst/>
          </a:prstGeom>
          <a:noFill/>
          <a:ln w="22225">
            <a:solidFill>
              <a:srgbClr val="000000"/>
            </a:solidFill>
            <a:round/>
            <a:headEnd type="arrow" w="med" len="med"/>
            <a:tailEnd type="arrow" w="med" len="med"/>
          </a:ln>
          <a:scene3d>
            <a:camera prst="orthographicFront">
              <a:rot lat="300000" lon="600000" rev="0"/>
            </a:camera>
            <a:lightRig rig="threePt" dir="t"/>
          </a:scene3d>
        </p:spPr>
        <p:txBody>
          <a:bodyPr/>
          <a:lstStyle/>
          <a:p>
            <a:pPr>
              <a:defRPr/>
            </a:pPr>
            <a:endParaRPr lang="zh-CN" altLang="en-US" dirty="0"/>
          </a:p>
        </p:txBody>
      </p:sp>
      <p:sp>
        <p:nvSpPr>
          <p:cNvPr id="45063" name="矩形 225"/>
          <p:cNvSpPr>
            <a:spLocks noChangeArrowheads="1"/>
          </p:cNvSpPr>
          <p:nvPr/>
        </p:nvSpPr>
        <p:spPr bwMode="auto">
          <a:xfrm>
            <a:off x="4572000" y="692150"/>
            <a:ext cx="71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t>●</a:t>
            </a:r>
            <a:endParaRPr lang="zh-CN" altLang="en-US" sz="800"/>
          </a:p>
        </p:txBody>
      </p:sp>
      <p:sp>
        <p:nvSpPr>
          <p:cNvPr id="45064" name="矩形 226"/>
          <p:cNvSpPr>
            <a:spLocks noChangeArrowheads="1"/>
          </p:cNvSpPr>
          <p:nvPr/>
        </p:nvSpPr>
        <p:spPr bwMode="auto">
          <a:xfrm>
            <a:off x="4545867" y="4652963"/>
            <a:ext cx="203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00" dirty="0"/>
              <a:t>●</a:t>
            </a:r>
            <a:endParaRPr lang="zh-CN" altLang="en-US" sz="800" dirty="0"/>
          </a:p>
        </p:txBody>
      </p:sp>
      <p:sp>
        <p:nvSpPr>
          <p:cNvPr id="45065" name="矩形 227"/>
          <p:cNvSpPr>
            <a:spLocks noChangeArrowheads="1"/>
          </p:cNvSpPr>
          <p:nvPr/>
        </p:nvSpPr>
        <p:spPr bwMode="auto">
          <a:xfrm>
            <a:off x="5000625" y="692150"/>
            <a:ext cx="76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t>●</a:t>
            </a:r>
            <a:endParaRPr lang="zh-CN" altLang="en-US" sz="800"/>
          </a:p>
        </p:txBody>
      </p:sp>
      <p:sp>
        <p:nvSpPr>
          <p:cNvPr id="45066" name="矩形 229"/>
          <p:cNvSpPr>
            <a:spLocks noChangeArrowheads="1"/>
          </p:cNvSpPr>
          <p:nvPr/>
        </p:nvSpPr>
        <p:spPr bwMode="auto">
          <a:xfrm>
            <a:off x="3492500" y="692150"/>
            <a:ext cx="71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t>●</a:t>
            </a:r>
            <a:endParaRPr lang="zh-CN" altLang="en-US" sz="800"/>
          </a:p>
        </p:txBody>
      </p:sp>
      <p:sp>
        <p:nvSpPr>
          <p:cNvPr id="45067" name="矩形 231"/>
          <p:cNvSpPr>
            <a:spLocks noChangeArrowheads="1"/>
          </p:cNvSpPr>
          <p:nvPr/>
        </p:nvSpPr>
        <p:spPr bwMode="auto">
          <a:xfrm flipV="1">
            <a:off x="5038725" y="4283075"/>
            <a:ext cx="18573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t>●</a:t>
            </a:r>
            <a:endParaRPr lang="zh-CN" altLang="en-US" sz="800"/>
          </a:p>
        </p:txBody>
      </p:sp>
      <p:sp>
        <p:nvSpPr>
          <p:cNvPr id="45068" name="矩形 232"/>
          <p:cNvSpPr>
            <a:spLocks noChangeArrowheads="1"/>
          </p:cNvSpPr>
          <p:nvPr/>
        </p:nvSpPr>
        <p:spPr bwMode="auto">
          <a:xfrm>
            <a:off x="4067175" y="692150"/>
            <a:ext cx="73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t>●</a:t>
            </a:r>
            <a:endParaRPr lang="zh-CN" altLang="en-US" sz="800"/>
          </a:p>
        </p:txBody>
      </p:sp>
      <p:sp>
        <p:nvSpPr>
          <p:cNvPr id="123" name="Line 329"/>
          <p:cNvSpPr>
            <a:spLocks noChangeShapeType="1"/>
          </p:cNvSpPr>
          <p:nvPr/>
        </p:nvSpPr>
        <p:spPr bwMode="auto">
          <a:xfrm>
            <a:off x="3877933" y="4057372"/>
            <a:ext cx="1062659" cy="360119"/>
          </a:xfrm>
          <a:prstGeom prst="line">
            <a:avLst/>
          </a:prstGeom>
          <a:noFill/>
          <a:ln w="9525">
            <a:solidFill>
              <a:srgbClr val="000000"/>
            </a:solidFill>
            <a:round/>
            <a:tailEnd type="triangle" w="med" len="med"/>
          </a:ln>
          <a:scene3d>
            <a:camera prst="orthographicFront">
              <a:rot lat="0" lon="0" rev="0"/>
            </a:camera>
            <a:lightRig rig="threePt" dir="t"/>
          </a:scene3d>
        </p:spPr>
        <p:txBody>
          <a:bodyPr/>
          <a:lstStyle/>
          <a:p>
            <a:pPr>
              <a:defRPr/>
            </a:pPr>
            <a:endParaRPr lang="zh-CN" altLang="en-US"/>
          </a:p>
        </p:txBody>
      </p:sp>
      <p:sp>
        <p:nvSpPr>
          <p:cNvPr id="124" name="Line 322"/>
          <p:cNvSpPr>
            <a:spLocks noChangeShapeType="1"/>
          </p:cNvSpPr>
          <p:nvPr/>
        </p:nvSpPr>
        <p:spPr bwMode="auto">
          <a:xfrm flipV="1">
            <a:off x="3491880" y="4941168"/>
            <a:ext cx="5652120" cy="72008"/>
          </a:xfrm>
          <a:prstGeom prst="line">
            <a:avLst/>
          </a:prstGeom>
          <a:noFill/>
          <a:ln w="22225">
            <a:solidFill>
              <a:srgbClr val="000000"/>
            </a:solidFill>
            <a:round/>
            <a:headEnd type="arrow" w="med" len="med"/>
            <a:tailEnd type="arrow" w="med" len="med"/>
          </a:ln>
          <a:scene3d>
            <a:camera prst="orthographicFront">
              <a:rot lat="300000" lon="600000" rev="0"/>
            </a:camera>
            <a:lightRig rig="threePt" dir="t"/>
          </a:scene3d>
        </p:spPr>
        <p:txBody>
          <a:bodyPr/>
          <a:lstStyle/>
          <a:p>
            <a:pPr>
              <a:defRPr/>
            </a:pPr>
            <a:endParaRPr lang="zh-CN" altLang="en-US" dirty="0"/>
          </a:p>
        </p:txBody>
      </p:sp>
      <p:sp>
        <p:nvSpPr>
          <p:cNvPr id="45071" name="矩形 231"/>
          <p:cNvSpPr>
            <a:spLocks noChangeArrowheads="1"/>
          </p:cNvSpPr>
          <p:nvPr/>
        </p:nvSpPr>
        <p:spPr bwMode="auto">
          <a:xfrm flipV="1">
            <a:off x="3851275" y="4868863"/>
            <a:ext cx="288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t>●</a:t>
            </a:r>
            <a:endParaRPr lang="zh-CN" altLang="en-US" sz="800"/>
          </a:p>
        </p:txBody>
      </p:sp>
      <p:sp>
        <p:nvSpPr>
          <p:cNvPr id="45072" name="矩形 231"/>
          <p:cNvSpPr>
            <a:spLocks noChangeArrowheads="1"/>
          </p:cNvSpPr>
          <p:nvPr/>
        </p:nvSpPr>
        <p:spPr bwMode="auto">
          <a:xfrm flipV="1">
            <a:off x="4067175" y="4868863"/>
            <a:ext cx="217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t>●</a:t>
            </a:r>
            <a:endParaRPr lang="zh-CN" altLang="en-US" sz="800"/>
          </a:p>
        </p:txBody>
      </p:sp>
      <p:sp>
        <p:nvSpPr>
          <p:cNvPr id="127" name="Line 328"/>
          <p:cNvSpPr>
            <a:spLocks noChangeShapeType="1"/>
          </p:cNvSpPr>
          <p:nvPr/>
        </p:nvSpPr>
        <p:spPr bwMode="auto">
          <a:xfrm>
            <a:off x="3800454" y="4440000"/>
            <a:ext cx="71769" cy="554148"/>
          </a:xfrm>
          <a:prstGeom prst="line">
            <a:avLst/>
          </a:prstGeom>
          <a:noFill/>
          <a:ln w="9525">
            <a:solidFill>
              <a:srgbClr val="000000"/>
            </a:solidFill>
            <a:round/>
            <a:tailEnd type="triangle" w="med" len="med"/>
          </a:ln>
          <a:scene3d>
            <a:camera prst="orthographicFront">
              <a:rot lat="0" lon="0" rev="0"/>
            </a:camera>
            <a:lightRig rig="threePt" dir="t"/>
          </a:scene3d>
        </p:spPr>
        <p:txBody>
          <a:bodyPr/>
          <a:lstStyle/>
          <a:p>
            <a:pPr>
              <a:defRPr/>
            </a:pPr>
            <a:endParaRPr lang="zh-CN" altLang="en-US"/>
          </a:p>
        </p:txBody>
      </p:sp>
      <p:sp>
        <p:nvSpPr>
          <p:cNvPr id="129" name="AutoShape 260"/>
          <p:cNvSpPr/>
          <p:nvPr/>
        </p:nvSpPr>
        <p:spPr bwMode="auto">
          <a:xfrm rot="5400000">
            <a:off x="3793057" y="489819"/>
            <a:ext cx="117726" cy="576064"/>
          </a:xfrm>
          <a:prstGeom prst="leftBrace">
            <a:avLst>
              <a:gd name="adj1" fmla="val 36261"/>
              <a:gd name="adj2" fmla="val 58267"/>
            </a:avLst>
          </a:prstGeom>
          <a:noFill/>
          <a:ln w="9525">
            <a:solidFill>
              <a:srgbClr val="000000"/>
            </a:solidFill>
            <a:round/>
          </a:ln>
          <a:scene3d>
            <a:camera prst="orthographicFront">
              <a:rot lat="0" lon="0" rev="0"/>
            </a:camera>
            <a:lightRig rig="threePt" dir="t"/>
          </a:scene3d>
        </p:spPr>
        <p:txBody>
          <a:bodyPr lIns="0" tIns="0" rIns="0" bIns="0"/>
          <a:lstStyle/>
          <a:p>
            <a:pPr>
              <a:defRPr/>
            </a:pPr>
            <a:endParaRPr lang="zh-CN" altLang="en-US" b="1"/>
          </a:p>
        </p:txBody>
      </p:sp>
      <p:sp>
        <p:nvSpPr>
          <p:cNvPr id="130" name="AutoShape 260"/>
          <p:cNvSpPr/>
          <p:nvPr/>
        </p:nvSpPr>
        <p:spPr bwMode="auto">
          <a:xfrm rot="5400000">
            <a:off x="4319972" y="512676"/>
            <a:ext cx="144016" cy="504056"/>
          </a:xfrm>
          <a:prstGeom prst="leftBrace">
            <a:avLst>
              <a:gd name="adj1" fmla="val 36261"/>
              <a:gd name="adj2" fmla="val 50000"/>
            </a:avLst>
          </a:prstGeom>
          <a:noFill/>
          <a:ln w="9525">
            <a:solidFill>
              <a:srgbClr val="000000"/>
            </a:solidFill>
            <a:round/>
          </a:ln>
          <a:scene3d>
            <a:camera prst="orthographicFront">
              <a:rot lat="0" lon="0" rev="0"/>
            </a:camera>
            <a:lightRig rig="threePt" dir="t"/>
          </a:scene3d>
        </p:spPr>
        <p:txBody>
          <a:bodyPr lIns="0" tIns="0" rIns="0" bIns="0"/>
          <a:lstStyle/>
          <a:p>
            <a:pPr>
              <a:defRPr/>
            </a:pPr>
            <a:endParaRPr lang="zh-CN" altLang="en-US" b="1"/>
          </a:p>
        </p:txBody>
      </p:sp>
      <p:sp>
        <p:nvSpPr>
          <p:cNvPr id="131" name="AutoShape 260"/>
          <p:cNvSpPr/>
          <p:nvPr/>
        </p:nvSpPr>
        <p:spPr bwMode="auto">
          <a:xfrm rot="5400000">
            <a:off x="4788025" y="548681"/>
            <a:ext cx="144014" cy="432048"/>
          </a:xfrm>
          <a:prstGeom prst="leftBrace">
            <a:avLst>
              <a:gd name="adj1" fmla="val 36261"/>
              <a:gd name="adj2" fmla="val 50000"/>
            </a:avLst>
          </a:prstGeom>
          <a:noFill/>
          <a:ln w="9525">
            <a:solidFill>
              <a:srgbClr val="000000"/>
            </a:solidFill>
            <a:round/>
          </a:ln>
          <a:scene3d>
            <a:camera prst="orthographicFront">
              <a:rot lat="0" lon="0" rev="0"/>
            </a:camera>
            <a:lightRig rig="threePt" dir="t"/>
          </a:scene3d>
        </p:spPr>
        <p:txBody>
          <a:bodyPr lIns="0" tIns="0" rIns="0" bIns="0"/>
          <a:lstStyle/>
          <a:p>
            <a:pPr>
              <a:defRPr/>
            </a:pPr>
            <a:endParaRPr lang="zh-CN" altLang="en-US" b="1"/>
          </a:p>
        </p:txBody>
      </p:sp>
      <p:sp>
        <p:nvSpPr>
          <p:cNvPr id="45077" name="Text Box 311"/>
          <p:cNvSpPr txBox="1">
            <a:spLocks noChangeArrowheads="1"/>
          </p:cNvSpPr>
          <p:nvPr/>
        </p:nvSpPr>
        <p:spPr bwMode="auto">
          <a:xfrm>
            <a:off x="2268538" y="4868863"/>
            <a:ext cx="21590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spcBef>
                <a:spcPct val="50000"/>
              </a:spcBef>
            </a:pPr>
            <a:r>
              <a:rPr lang="en-US" altLang="zh-CN" sz="800" b="1">
                <a:solidFill>
                  <a:srgbClr val="000000"/>
                </a:solidFill>
                <a:latin typeface="Arial Narrow" panose="020B0606020202030204" pitchFamily="34" charset="0"/>
              </a:rPr>
              <a:t>D</a:t>
            </a:r>
            <a:r>
              <a:rPr lang="en-US" altLang="zh-CN" sz="1100" b="1">
                <a:solidFill>
                  <a:srgbClr val="000000"/>
                </a:solidFill>
                <a:latin typeface="Arial Narrow" panose="020B0606020202030204" pitchFamily="34" charset="0"/>
              </a:rPr>
              <a:t>.</a:t>
            </a:r>
            <a:endParaRPr lang="en-US" altLang="zh-CN" sz="1100" b="1">
              <a:solidFill>
                <a:srgbClr val="000000"/>
              </a:solidFill>
              <a:latin typeface="Times New Roman" panose="02020603050405020304" pitchFamily="18" charset="0"/>
            </a:endParaRPr>
          </a:p>
        </p:txBody>
      </p:sp>
      <p:sp>
        <p:nvSpPr>
          <p:cNvPr id="133" name="Text Box 318"/>
          <p:cNvSpPr txBox="1">
            <a:spLocks noChangeArrowheads="1"/>
          </p:cNvSpPr>
          <p:nvPr/>
        </p:nvSpPr>
        <p:spPr bwMode="auto">
          <a:xfrm>
            <a:off x="5076056" y="4797152"/>
            <a:ext cx="1608075" cy="144016"/>
          </a:xfrm>
          <a:prstGeom prst="rect">
            <a:avLst/>
          </a:prstGeom>
          <a:noFill/>
          <a:ln w="9525">
            <a:noFill/>
            <a:miter lim="800000"/>
          </a:ln>
          <a:scene3d>
            <a:camera prst="orthographicFront">
              <a:rot lat="0" lon="0" rev="0"/>
            </a:camera>
            <a:lightRig rig="threePt" dir="t"/>
          </a:scene3d>
        </p:spPr>
        <p:txBody>
          <a:bodyPr lIns="0" tIns="0" rIns="0" bIns="0"/>
          <a:lstStyle/>
          <a:p>
            <a:pPr algn="just" eaLnBrk="0" hangingPunct="0">
              <a:spcBef>
                <a:spcPct val="50000"/>
              </a:spcBef>
              <a:defRPr/>
            </a:pPr>
            <a:r>
              <a:rPr lang="en-US" altLang="zh-CN" sz="1000" b="1" dirty="0">
                <a:solidFill>
                  <a:srgbClr val="7030A0"/>
                </a:solidFill>
                <a:latin typeface="宋体" panose="02010600030101010101" pitchFamily="2" charset="-122"/>
              </a:rPr>
              <a:t>FIDIC</a:t>
            </a:r>
            <a:r>
              <a:rPr lang="zh-CN" altLang="en-US" sz="1000" b="1" dirty="0">
                <a:solidFill>
                  <a:srgbClr val="7030A0"/>
                </a:solidFill>
                <a:latin typeface="宋体" panose="02010600030101010101" pitchFamily="2" charset="-122"/>
              </a:rPr>
              <a:t>提出的项目总承包方式</a:t>
            </a:r>
            <a:endParaRPr lang="zh-CN" altLang="en-US" sz="1600" b="1" dirty="0">
              <a:solidFill>
                <a:srgbClr val="7030A0"/>
              </a:solidFill>
              <a:latin typeface="Times New Roman" panose="02020603050405020304" pitchFamily="18" charset="0"/>
            </a:endParaRPr>
          </a:p>
        </p:txBody>
      </p:sp>
      <p:sp>
        <p:nvSpPr>
          <p:cNvPr id="135" name="Line 329"/>
          <p:cNvSpPr>
            <a:spLocks noChangeShapeType="1"/>
          </p:cNvSpPr>
          <p:nvPr/>
        </p:nvSpPr>
        <p:spPr bwMode="auto">
          <a:xfrm>
            <a:off x="3877934" y="4072118"/>
            <a:ext cx="787819" cy="868976"/>
          </a:xfrm>
          <a:prstGeom prst="line">
            <a:avLst/>
          </a:prstGeom>
          <a:noFill/>
          <a:ln w="9525">
            <a:solidFill>
              <a:srgbClr val="000000"/>
            </a:solidFill>
            <a:round/>
            <a:tailEnd type="triangle" w="med" len="med"/>
          </a:ln>
          <a:scene3d>
            <a:camera prst="orthographicFront">
              <a:rot lat="0" lon="0" rev="0"/>
            </a:camera>
            <a:lightRig rig="threePt" dir="t"/>
          </a:scene3d>
        </p:spPr>
        <p:txBody>
          <a:bodyPr/>
          <a:lstStyle/>
          <a:p>
            <a:pPr>
              <a:defRPr/>
            </a:pPr>
            <a:endParaRPr lang="zh-CN" altLang="en-US"/>
          </a:p>
        </p:txBody>
      </p:sp>
      <p:sp>
        <p:nvSpPr>
          <p:cNvPr id="45080" name="矩形 135"/>
          <p:cNvSpPr>
            <a:spLocks noChangeArrowheads="1"/>
          </p:cNvSpPr>
          <p:nvPr/>
        </p:nvSpPr>
        <p:spPr bwMode="auto">
          <a:xfrm>
            <a:off x="4932363" y="486886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t>●</a:t>
            </a:r>
            <a:endParaRPr lang="zh-CN" altLang="en-US" sz="800"/>
          </a:p>
        </p:txBody>
      </p:sp>
      <p:sp>
        <p:nvSpPr>
          <p:cNvPr id="45081" name="矩形 231"/>
          <p:cNvSpPr>
            <a:spLocks noChangeArrowheads="1"/>
          </p:cNvSpPr>
          <p:nvPr/>
        </p:nvSpPr>
        <p:spPr bwMode="auto">
          <a:xfrm flipV="1">
            <a:off x="3095625" y="1595438"/>
            <a:ext cx="107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t>●</a:t>
            </a:r>
            <a:endParaRPr lang="zh-CN" altLang="en-US" sz="800"/>
          </a:p>
        </p:txBody>
      </p:sp>
      <p:sp>
        <p:nvSpPr>
          <p:cNvPr id="45082" name="矩形 231"/>
          <p:cNvSpPr>
            <a:spLocks noChangeArrowheads="1"/>
          </p:cNvSpPr>
          <p:nvPr/>
        </p:nvSpPr>
        <p:spPr bwMode="auto">
          <a:xfrm flipV="1">
            <a:off x="7559675" y="1576388"/>
            <a:ext cx="1635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t>●</a:t>
            </a:r>
            <a:endParaRPr lang="zh-CN" altLang="en-US" sz="800"/>
          </a:p>
        </p:txBody>
      </p:sp>
      <p:sp>
        <p:nvSpPr>
          <p:cNvPr id="45083" name="矩形 231"/>
          <p:cNvSpPr>
            <a:spLocks noChangeArrowheads="1"/>
          </p:cNvSpPr>
          <p:nvPr/>
        </p:nvSpPr>
        <p:spPr bwMode="auto">
          <a:xfrm flipV="1">
            <a:off x="4972050" y="1811338"/>
            <a:ext cx="2524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t>●</a:t>
            </a:r>
            <a:endParaRPr lang="zh-CN" altLang="en-US" sz="800"/>
          </a:p>
        </p:txBody>
      </p:sp>
      <p:sp>
        <p:nvSpPr>
          <p:cNvPr id="45084" name="矩形 231"/>
          <p:cNvSpPr>
            <a:spLocks noChangeArrowheads="1"/>
          </p:cNvSpPr>
          <p:nvPr/>
        </p:nvSpPr>
        <p:spPr bwMode="auto">
          <a:xfrm>
            <a:off x="4972050" y="2084388"/>
            <a:ext cx="1047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t>●</a:t>
            </a:r>
            <a:endParaRPr lang="zh-CN" altLang="en-US" sz="800"/>
          </a:p>
        </p:txBody>
      </p:sp>
      <p:sp>
        <p:nvSpPr>
          <p:cNvPr id="137" name="Text Box 345"/>
          <p:cNvSpPr txBox="1">
            <a:spLocks noChangeArrowheads="1"/>
          </p:cNvSpPr>
          <p:nvPr/>
        </p:nvSpPr>
        <p:spPr bwMode="auto">
          <a:xfrm>
            <a:off x="2376489" y="784480"/>
            <a:ext cx="184330" cy="822686"/>
          </a:xfrm>
          <a:prstGeom prst="rect">
            <a:avLst/>
          </a:prstGeom>
          <a:solidFill>
            <a:srgbClr val="FFFFFF"/>
          </a:solidFill>
          <a:ln w="9525">
            <a:noFill/>
            <a:miter lim="800000"/>
          </a:ln>
          <a:scene3d>
            <a:camera prst="orthographicFront">
              <a:rot lat="0" lon="0" rev="0"/>
            </a:camera>
            <a:lightRig rig="threePt" dir="t"/>
          </a:scene3d>
        </p:spPr>
        <p:txBody>
          <a:bodyPr vert="eaVert" lIns="18000" tIns="10800" rIns="18000" bIns="10800"/>
          <a:lstStyle/>
          <a:p>
            <a:pPr algn="just" eaLnBrk="0" hangingPunct="0">
              <a:spcBef>
                <a:spcPct val="50000"/>
              </a:spcBef>
              <a:defRPr/>
            </a:pPr>
            <a:r>
              <a:rPr lang="zh-CN" altLang="en-US" sz="1000" b="1" dirty="0">
                <a:solidFill>
                  <a:srgbClr val="000000"/>
                </a:solidFill>
                <a:latin typeface="Times New Roman" panose="02020603050405020304" pitchFamily="18" charset="0"/>
              </a:rPr>
              <a:t>项目投资概念</a:t>
            </a:r>
            <a:endParaRPr lang="zh-CN" altLang="en-US" sz="1000" b="1" dirty="0">
              <a:solidFill>
                <a:srgbClr val="000000"/>
              </a:solidFill>
              <a:latin typeface="Times New Roman" panose="02020603050405020304" pitchFamily="18" charset="0"/>
            </a:endParaRPr>
          </a:p>
        </p:txBody>
      </p:sp>
      <p:sp>
        <p:nvSpPr>
          <p:cNvPr id="246" name="Line 350"/>
          <p:cNvSpPr>
            <a:spLocks noChangeShapeType="1"/>
          </p:cNvSpPr>
          <p:nvPr/>
        </p:nvSpPr>
        <p:spPr bwMode="auto">
          <a:xfrm>
            <a:off x="4187025" y="2197015"/>
            <a:ext cx="204955" cy="1"/>
          </a:xfrm>
          <a:prstGeom prst="line">
            <a:avLst/>
          </a:prstGeom>
          <a:noFill/>
          <a:ln w="22225">
            <a:solidFill>
              <a:srgbClr val="000000"/>
            </a:solidFill>
            <a:round/>
            <a:headEnd type="arrow" w="med" len="med"/>
          </a:ln>
          <a:scene3d>
            <a:camera prst="orthographicFront">
              <a:rot lat="0" lon="0" rev="0"/>
            </a:camera>
            <a:lightRig rig="threePt" dir="t"/>
          </a:scene3d>
        </p:spPr>
        <p:txBody>
          <a:bodyPr/>
          <a:lstStyle/>
          <a:p>
            <a:pPr>
              <a:defRPr/>
            </a:pPr>
            <a:endParaRPr lang="zh-CN" altLang="en-US"/>
          </a:p>
        </p:txBody>
      </p:sp>
      <p:sp>
        <p:nvSpPr>
          <p:cNvPr id="45087" name="矩形 231"/>
          <p:cNvSpPr>
            <a:spLocks noChangeArrowheads="1"/>
          </p:cNvSpPr>
          <p:nvPr/>
        </p:nvSpPr>
        <p:spPr bwMode="auto">
          <a:xfrm>
            <a:off x="8250238" y="4868863"/>
            <a:ext cx="4460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t>●</a:t>
            </a:r>
            <a:endParaRPr lang="zh-CN" altLang="en-US" sz="800"/>
          </a:p>
        </p:txBody>
      </p:sp>
      <p:cxnSp>
        <p:nvCxnSpPr>
          <p:cNvPr id="142" name="直接连接符 141"/>
          <p:cNvCxnSpPr/>
          <p:nvPr/>
        </p:nvCxnSpPr>
        <p:spPr>
          <a:xfrm>
            <a:off x="1238250" y="5275263"/>
            <a:ext cx="576263"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4552391" y="5275263"/>
            <a:ext cx="801685" cy="0"/>
          </a:xfrm>
          <a:prstGeom prst="line">
            <a:avLst/>
          </a:prstGeom>
          <a:ln w="2857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p:nvPr/>
        </p:nvCxnSpPr>
        <p:spPr>
          <a:xfrm flipH="1">
            <a:off x="3038475" y="4954588"/>
            <a:ext cx="504825" cy="0"/>
          </a:xfrm>
          <a:prstGeom prst="straightConnector1">
            <a:avLst/>
          </a:prstGeom>
          <a:ln w="25400" cmpd="sng">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idx="4294967295"/>
          </p:nvPr>
        </p:nvSpPr>
        <p:spPr>
          <a:xfrm>
            <a:off x="457200" y="274638"/>
            <a:ext cx="8147050" cy="490537"/>
          </a:xfrm>
        </p:spPr>
        <p:txBody>
          <a:bodyPr>
            <a:normAutofit fontScale="90000"/>
          </a:bodyPr>
          <a:lstStyle/>
          <a:p>
            <a:pPr eaLnBrk="1" hangingPunct="1"/>
            <a:br>
              <a:rPr lang="en-US" altLang="zh-CN" sz="2400" b="1" smtClean="0"/>
            </a:br>
            <a:r>
              <a:rPr lang="zh-CN" altLang="en-US" sz="2400" b="1" smtClean="0"/>
              <a:t>（六）</a:t>
            </a:r>
            <a:r>
              <a:rPr lang="zh-CN" altLang="en-US" sz="2800" b="1" smtClean="0"/>
              <a:t>项目投资与造价的全过程管理</a:t>
            </a:r>
            <a:br>
              <a:rPr lang="en-US" altLang="zh-CN" sz="2800" b="1" smtClean="0"/>
            </a:br>
            <a:endParaRPr lang="zh-CN" altLang="en-US" sz="2800" smtClean="0"/>
          </a:p>
        </p:txBody>
      </p:sp>
      <p:sp>
        <p:nvSpPr>
          <p:cNvPr id="46083" name="内容占位符 2"/>
          <p:cNvSpPr>
            <a:spLocks noGrp="1"/>
          </p:cNvSpPr>
          <p:nvPr>
            <p:ph idx="4294967295"/>
          </p:nvPr>
        </p:nvSpPr>
        <p:spPr>
          <a:xfrm>
            <a:off x="468313" y="765175"/>
            <a:ext cx="8064500" cy="5903913"/>
          </a:xfrm>
        </p:spPr>
        <p:txBody>
          <a:bodyPr/>
          <a:lstStyle/>
          <a:p>
            <a:pPr eaLnBrk="1" hangingPunct="1">
              <a:lnSpc>
                <a:spcPct val="80000"/>
              </a:lnSpc>
              <a:buFontTx/>
              <a:buNone/>
            </a:pPr>
            <a:r>
              <a:rPr lang="en-US" altLang="zh-CN" sz="2000" b="1" smtClean="0"/>
              <a:t>      </a:t>
            </a:r>
            <a:r>
              <a:rPr lang="zh-CN" altLang="en-US" sz="2000" b="1" smtClean="0"/>
              <a:t>项目投资与造价的全过程管理如附图：</a:t>
            </a:r>
            <a:r>
              <a:rPr lang="zh-CN" altLang="en-US" sz="2000" b="1" smtClean="0">
                <a:hlinkClick r:id="rId1" action="ppaction://hlinkfile"/>
              </a:rPr>
              <a:t>工程项目投资／造价控制的全过程管理流程图（</a:t>
            </a:r>
            <a:r>
              <a:rPr lang="zh-CN" altLang="en-US" sz="2000" b="1" smtClean="0">
                <a:hlinkClick r:id="rId2" action="ppaction://hlinkfile"/>
              </a:rPr>
              <a:t>附图</a:t>
            </a:r>
            <a:r>
              <a:rPr lang="en-US" altLang="zh-CN" sz="2000" b="1" smtClean="0">
                <a:hlinkClick r:id="rId2" action="ppaction://hlinkfile"/>
              </a:rPr>
              <a:t>4</a:t>
            </a:r>
            <a:r>
              <a:rPr lang="zh-CN" altLang="en-US" sz="2000" b="1" smtClean="0">
                <a:hlinkClick r:id="rId1" action="ppaction://hlinkfile"/>
              </a:rPr>
              <a:t>）：</a:t>
            </a:r>
            <a:endParaRPr lang="en-US" altLang="zh-CN" sz="2000" b="1" smtClean="0"/>
          </a:p>
          <a:p>
            <a:pPr eaLnBrk="1" hangingPunct="1">
              <a:lnSpc>
                <a:spcPct val="80000"/>
              </a:lnSpc>
              <a:buFontTx/>
              <a:buNone/>
            </a:pPr>
            <a:r>
              <a:rPr lang="en-US" altLang="zh-CN" sz="2000" b="1" smtClean="0"/>
              <a:t>1</a:t>
            </a:r>
            <a:r>
              <a:rPr lang="zh-CN" altLang="en-US" sz="2000" b="1" smtClean="0"/>
              <a:t>）需要理解：投资与造价全过程管理完全体现了项目管理从宏观到微观、从模糊到具体的渐进过程；</a:t>
            </a:r>
            <a:endParaRPr lang="en-US" altLang="zh-CN" sz="2000" b="1" smtClean="0"/>
          </a:p>
          <a:p>
            <a:pPr eaLnBrk="1" hangingPunct="1">
              <a:lnSpc>
                <a:spcPct val="80000"/>
              </a:lnSpc>
              <a:buFontTx/>
              <a:buNone/>
            </a:pPr>
            <a:r>
              <a:rPr lang="en-US" altLang="zh-CN" sz="2000" b="1" smtClean="0"/>
              <a:t>2</a:t>
            </a:r>
            <a:r>
              <a:rPr lang="zh-CN" altLang="en-US" sz="2000" b="1" smtClean="0"/>
              <a:t>）按</a:t>
            </a:r>
            <a:r>
              <a:rPr lang="en-US" altLang="zh-CN" sz="2000" b="1" smtClean="0"/>
              <a:t>3</a:t>
            </a:r>
            <a:r>
              <a:rPr lang="zh-CN" altLang="en-US" sz="2000" b="1" smtClean="0"/>
              <a:t>阶段划分，在项目前期（即策划与决策阶段）是采用两阶段估价的方法进行项目投资的管理，目的是在较为坚实的技术基础上完成立项策划及投资决策；在项目建造期则采用严格编制初步设计概算与施工图预算并加以实施控制的管理方式，形成完整的从匡算（初步估算）＞估算＞概算＞预算＞结算＞决算全过程管理；</a:t>
            </a:r>
            <a:endParaRPr lang="en-US" altLang="zh-CN" sz="2000" b="1" smtClean="0"/>
          </a:p>
          <a:p>
            <a:pPr eaLnBrk="1" hangingPunct="1">
              <a:lnSpc>
                <a:spcPct val="80000"/>
              </a:lnSpc>
              <a:buFontTx/>
              <a:buNone/>
            </a:pPr>
            <a:r>
              <a:rPr lang="en-US" altLang="zh-CN" sz="2000" b="1" smtClean="0"/>
              <a:t>3</a:t>
            </a:r>
            <a:r>
              <a:rPr lang="zh-CN" altLang="en-US" sz="2000" b="1" smtClean="0"/>
              <a:t>）控制造价的方法主要是在方案设计及工程设计两阶段的设计任务书中提出阶段性的控制投资限额，既限定方案设计与初步设计的投资额度，又与任务书的技术要求相结合，并在施工图纸设计阶段控制图纸不发生明显的“错、漏、碰、缺”，以限制施工时可能发生的设计变更和洽商索赔；</a:t>
            </a:r>
            <a:endParaRPr lang="zh-CN" altLang="en-US" sz="2000" b="1" smtClean="0"/>
          </a:p>
          <a:p>
            <a:pPr eaLnBrk="1" hangingPunct="1">
              <a:lnSpc>
                <a:spcPct val="80000"/>
              </a:lnSpc>
              <a:buFontTx/>
              <a:buNone/>
            </a:pPr>
            <a:r>
              <a:rPr lang="en-US" altLang="zh-CN" sz="2000" b="1" smtClean="0"/>
              <a:t>4</a:t>
            </a:r>
            <a:r>
              <a:rPr lang="zh-CN" altLang="en-US" sz="2000" b="1" smtClean="0"/>
              <a:t>）在项目建造期的“工程设计与计划阶段”的末期，最重要管理控制手段则是将可行性研究报告做出的“投资估算表（即项目投资控制目标）辅以已可获知的部分初步设计概算及施工图预算，按项目采购的分解结构（合同网络图）进行分解，形成作为重要预控计划之一的“项目投资与造价总控制计划”；</a:t>
            </a:r>
            <a:endParaRPr lang="zh-CN" altLang="en-US" sz="2000" b="1" smtClean="0"/>
          </a:p>
          <a:p>
            <a:pPr eaLnBrk="1" hangingPunct="1">
              <a:lnSpc>
                <a:spcPct val="80000"/>
              </a:lnSpc>
              <a:buFontTx/>
              <a:buNone/>
            </a:pPr>
            <a:r>
              <a:rPr lang="en-US" altLang="zh-CN" sz="2000" b="1" smtClean="0"/>
              <a:t>5</a:t>
            </a:r>
            <a:r>
              <a:rPr lang="zh-CN" altLang="en-US" sz="2000" b="1" smtClean="0"/>
              <a:t>）在项目施工阶段即可按此总控制计划及分项额度进行采购并予实施；</a:t>
            </a:r>
            <a:endParaRPr lang="en-US" altLang="zh-CN" sz="2000" b="1" smtClean="0"/>
          </a:p>
          <a:p>
            <a:pPr eaLnBrk="1" hangingPunct="1">
              <a:lnSpc>
                <a:spcPct val="80000"/>
              </a:lnSpc>
              <a:buFontTx/>
              <a:buNone/>
            </a:pPr>
            <a:r>
              <a:rPr lang="en-US" altLang="zh-CN" sz="2000" b="1" smtClean="0"/>
              <a:t>6</a:t>
            </a:r>
            <a:r>
              <a:rPr lang="zh-CN" altLang="en-US" sz="2000" b="1" smtClean="0"/>
              <a:t>）在项目竣工移交阶段则需完成项目结算，并进行项目后评价及实现</a:t>
            </a:r>
            <a:endParaRPr lang="en-US" altLang="zh-CN" sz="2000" b="1" smtClean="0"/>
          </a:p>
          <a:p>
            <a:pPr eaLnBrk="1" hangingPunct="1">
              <a:lnSpc>
                <a:spcPct val="80000"/>
              </a:lnSpc>
              <a:buFontTx/>
              <a:buNone/>
            </a:pPr>
            <a:r>
              <a:rPr lang="en-US" altLang="zh-CN" sz="2000" b="1" smtClean="0"/>
              <a:t>      </a:t>
            </a:r>
            <a:r>
              <a:rPr lang="zh-CN" altLang="en-US" sz="2000" b="1" smtClean="0"/>
              <a:t>管理目标的绩效考核与奖罚。</a:t>
            </a:r>
            <a:endParaRPr lang="zh-CN" altLang="en-US" sz="2000" b="1" smtClean="0"/>
          </a:p>
          <a:p>
            <a:pPr eaLnBrk="1" hangingPunct="1">
              <a:lnSpc>
                <a:spcPct val="80000"/>
              </a:lnSpc>
            </a:pPr>
            <a:endParaRPr lang="zh-CN" altLang="en-US" sz="2000" b="1" smtClean="0"/>
          </a:p>
          <a:p>
            <a:pPr eaLnBrk="1" hangingPunct="1">
              <a:lnSpc>
                <a:spcPct val="80000"/>
              </a:lnSpc>
            </a:pPr>
            <a:endParaRPr lang="zh-CN" altLang="en-US" sz="2000" b="1" smtClean="0"/>
          </a:p>
          <a:p>
            <a:pPr eaLnBrk="1" hangingPunct="1">
              <a:lnSpc>
                <a:spcPct val="80000"/>
              </a:lnSpc>
            </a:pPr>
            <a:endParaRPr lang="zh-CN" altLang="en-US" sz="2000" b="1"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38"/>
          <p:cNvGrpSpPr/>
          <p:nvPr/>
        </p:nvGrpSpPr>
        <p:grpSpPr bwMode="auto">
          <a:xfrm>
            <a:off x="684213" y="-242888"/>
            <a:ext cx="10009187" cy="6804026"/>
            <a:chOff x="-977274" y="-428402"/>
            <a:chExt cx="9838161" cy="8783740"/>
          </a:xfrm>
        </p:grpSpPr>
        <p:sp>
          <p:nvSpPr>
            <p:cNvPr id="47112" name="Text Box 135"/>
            <p:cNvSpPr txBox="1">
              <a:spLocks noChangeArrowheads="1"/>
            </p:cNvSpPr>
            <p:nvPr/>
          </p:nvSpPr>
          <p:spPr bwMode="auto">
            <a:xfrm>
              <a:off x="4670970" y="5967727"/>
              <a:ext cx="1755447" cy="7378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Times New Roman" panose="02020603050405020304" pitchFamily="18" charset="0"/>
                  <a:cs typeface="Times New Roman" panose="02020603050405020304" pitchFamily="18" charset="0"/>
                </a:rPr>
                <a:t>结算价不超过可研报告</a:t>
              </a:r>
              <a:endParaRPr lang="zh-CN" sz="700"/>
            </a:p>
            <a:p>
              <a:pPr>
                <a:buFontTx/>
                <a:buNone/>
              </a:pPr>
              <a:r>
                <a:rPr lang="zh-CN" sz="1000">
                  <a:latin typeface="Times New Roman" panose="02020603050405020304" pitchFamily="18" charset="0"/>
                  <a:cs typeface="Times New Roman" panose="02020603050405020304" pitchFamily="18" charset="0"/>
                </a:rPr>
                <a:t>规定估算总投资或初设概算</a:t>
              </a:r>
              <a:r>
                <a:rPr lang="en-US" altLang="zh-CN" sz="1000">
                  <a:latin typeface="Times New Roman" panose="02020603050405020304" pitchFamily="18" charset="0"/>
                  <a:cs typeface="Times New Roman" panose="02020603050405020304" pitchFamily="18" charset="0"/>
                </a:rPr>
                <a:t>/</a:t>
              </a:r>
              <a:r>
                <a:rPr lang="zh-CN" altLang="en-US" sz="1000">
                  <a:latin typeface="Times New Roman" panose="02020603050405020304" pitchFamily="18" charset="0"/>
                  <a:cs typeface="Times New Roman" panose="02020603050405020304" pitchFamily="18" charset="0"/>
                </a:rPr>
                <a:t>施工图预算总额</a:t>
              </a:r>
              <a:endParaRPr lang="zh-CN" altLang="en-US"/>
            </a:p>
          </p:txBody>
        </p:sp>
        <p:sp>
          <p:nvSpPr>
            <p:cNvPr id="47113" name="Text Box 134"/>
            <p:cNvSpPr txBox="1">
              <a:spLocks noChangeArrowheads="1"/>
            </p:cNvSpPr>
            <p:nvPr/>
          </p:nvSpPr>
          <p:spPr bwMode="auto">
            <a:xfrm>
              <a:off x="-52387" y="780073"/>
              <a:ext cx="1339998" cy="278878"/>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确定类比</a:t>
              </a:r>
              <a:r>
                <a:rPr lang="en-US" altLang="zh-CN" sz="1000">
                  <a:latin typeface="Times New Roman" panose="02020603050405020304" pitchFamily="18" charset="0"/>
                  <a:cs typeface="Times New Roman" panose="02020603050405020304" pitchFamily="18" charset="0"/>
                </a:rPr>
                <a:t>(</a:t>
              </a:r>
              <a:r>
                <a:rPr lang="zh-CN" altLang="en-US" sz="1000">
                  <a:latin typeface="Times New Roman" panose="02020603050405020304" pitchFamily="18" charset="0"/>
                  <a:cs typeface="Times New Roman" panose="02020603050405020304" pitchFamily="18" charset="0"/>
                </a:rPr>
                <a:t>参考</a:t>
              </a:r>
              <a:r>
                <a:rPr lang="en-US" altLang="zh-CN" sz="1000">
                  <a:latin typeface="Times New Roman" panose="02020603050405020304" pitchFamily="18" charset="0"/>
                  <a:cs typeface="Times New Roman" panose="02020603050405020304" pitchFamily="18" charset="0"/>
                </a:rPr>
                <a:t>)</a:t>
              </a:r>
              <a:r>
                <a:rPr lang="zh-CN" altLang="en-US" sz="1000">
                  <a:latin typeface="Times New Roman" panose="02020603050405020304" pitchFamily="18" charset="0"/>
                  <a:cs typeface="Times New Roman" panose="02020603050405020304" pitchFamily="18" charset="0"/>
                </a:rPr>
                <a:t>项目</a:t>
              </a:r>
              <a:endParaRPr lang="zh-CN" altLang="en-US"/>
            </a:p>
          </p:txBody>
        </p:sp>
        <p:sp>
          <p:nvSpPr>
            <p:cNvPr id="47114" name="Text Box 133"/>
            <p:cNvSpPr txBox="1">
              <a:spLocks noChangeArrowheads="1"/>
            </p:cNvSpPr>
            <p:nvPr/>
          </p:nvSpPr>
          <p:spPr bwMode="auto">
            <a:xfrm>
              <a:off x="-106363" y="1895588"/>
              <a:ext cx="1416051" cy="185919"/>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方案设计</a:t>
              </a:r>
              <a:endParaRPr lang="zh-CN"/>
            </a:p>
          </p:txBody>
        </p:sp>
        <p:sp>
          <p:nvSpPr>
            <p:cNvPr id="47115" name="Text Box 132"/>
            <p:cNvSpPr txBox="1">
              <a:spLocks noChangeArrowheads="1"/>
            </p:cNvSpPr>
            <p:nvPr/>
          </p:nvSpPr>
          <p:spPr bwMode="auto">
            <a:xfrm>
              <a:off x="-52388" y="2733675"/>
              <a:ext cx="1371601" cy="198438"/>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初步设计</a:t>
              </a:r>
              <a:r>
                <a:rPr lang="en-US" altLang="zh-CN" sz="1000">
                  <a:latin typeface="Times New Roman" panose="02020603050405020304" pitchFamily="18" charset="0"/>
                  <a:cs typeface="Times New Roman" panose="02020603050405020304" pitchFamily="18" charset="0"/>
                </a:rPr>
                <a:t>/</a:t>
              </a:r>
              <a:r>
                <a:rPr lang="zh-CN" altLang="en-US" sz="1000">
                  <a:latin typeface="Times New Roman" panose="02020603050405020304" pitchFamily="18" charset="0"/>
                  <a:cs typeface="Times New Roman" panose="02020603050405020304" pitchFamily="18" charset="0"/>
                </a:rPr>
                <a:t>扩初设计**</a:t>
              </a:r>
              <a:endParaRPr lang="zh-CN" altLang="en-US"/>
            </a:p>
          </p:txBody>
        </p:sp>
        <p:sp>
          <p:nvSpPr>
            <p:cNvPr id="47116" name="Text Box 131"/>
            <p:cNvSpPr txBox="1">
              <a:spLocks noChangeArrowheads="1"/>
            </p:cNvSpPr>
            <p:nvPr/>
          </p:nvSpPr>
          <p:spPr bwMode="auto">
            <a:xfrm>
              <a:off x="174625" y="3406775"/>
              <a:ext cx="1143000" cy="198438"/>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施工图设计</a:t>
              </a:r>
              <a:endParaRPr lang="zh-CN"/>
            </a:p>
          </p:txBody>
        </p:sp>
        <p:grpSp>
          <p:nvGrpSpPr>
            <p:cNvPr id="47117" name="Group 128"/>
            <p:cNvGrpSpPr/>
            <p:nvPr/>
          </p:nvGrpSpPr>
          <p:grpSpPr bwMode="auto">
            <a:xfrm>
              <a:off x="-52388" y="4059238"/>
              <a:ext cx="1371601" cy="396875"/>
              <a:chOff x="1980" y="6276"/>
              <a:chExt cx="2160" cy="624"/>
            </a:xfrm>
          </p:grpSpPr>
          <p:sp>
            <p:nvSpPr>
              <p:cNvPr id="47243" name="Text Box 130"/>
              <p:cNvSpPr txBox="1">
                <a:spLocks noChangeArrowheads="1"/>
              </p:cNvSpPr>
              <p:nvPr/>
            </p:nvSpPr>
            <p:spPr bwMode="auto">
              <a:xfrm>
                <a:off x="1980" y="6276"/>
                <a:ext cx="2160" cy="624"/>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工程分解</a:t>
                </a:r>
                <a:r>
                  <a:rPr lang="en-US" altLang="zh-CN" sz="1000">
                    <a:latin typeface="Times New Roman" panose="02020603050405020304" pitchFamily="18" charset="0"/>
                    <a:cs typeface="Times New Roman" panose="02020603050405020304" pitchFamily="18" charset="0"/>
                  </a:rPr>
                  <a:t>(WBS)</a:t>
                </a:r>
                <a:r>
                  <a:rPr lang="zh-CN" altLang="en-US" sz="1000">
                    <a:latin typeface="Times New Roman" panose="02020603050405020304" pitchFamily="18" charset="0"/>
                    <a:cs typeface="Times New Roman" panose="02020603050405020304" pitchFamily="18" charset="0"/>
                  </a:rPr>
                  <a:t>结构</a:t>
                </a:r>
                <a:endParaRPr lang="zh-CN" altLang="en-US" sz="700"/>
              </a:p>
              <a:p>
                <a:pPr algn="ctr">
                  <a:buFontTx/>
                  <a:buNone/>
                </a:pPr>
                <a:r>
                  <a:rPr lang="zh-CN" altLang="en-US" sz="1000">
                    <a:latin typeface="Times New Roman" panose="02020603050405020304" pitchFamily="18" charset="0"/>
                    <a:cs typeface="Times New Roman" panose="02020603050405020304" pitchFamily="18" charset="0"/>
                  </a:rPr>
                  <a:t>编制合同网络图</a:t>
                </a:r>
                <a:endParaRPr lang="zh-CN" altLang="en-US"/>
              </a:p>
            </p:txBody>
          </p:sp>
          <p:sp>
            <p:nvSpPr>
              <p:cNvPr id="47244" name="Line 129"/>
              <p:cNvSpPr>
                <a:spLocks noChangeShapeType="1"/>
              </p:cNvSpPr>
              <p:nvPr/>
            </p:nvSpPr>
            <p:spPr bwMode="auto">
              <a:xfrm>
                <a:off x="1980" y="6588"/>
                <a:ext cx="216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18" name="Text Box 127"/>
            <p:cNvSpPr txBox="1">
              <a:spLocks noChangeArrowheads="1"/>
            </p:cNvSpPr>
            <p:nvPr/>
          </p:nvSpPr>
          <p:spPr bwMode="auto">
            <a:xfrm>
              <a:off x="-52388" y="4829175"/>
              <a:ext cx="1485901" cy="441325"/>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Times New Roman" panose="02020603050405020304" pitchFamily="18" charset="0"/>
                  <a:cs typeface="Times New Roman" panose="02020603050405020304" pitchFamily="18" charset="0"/>
                </a:rPr>
                <a:t>总包</a:t>
              </a:r>
              <a:r>
                <a:rPr lang="en-US" altLang="zh-CN" sz="1000">
                  <a:latin typeface="Times New Roman" panose="02020603050405020304" pitchFamily="18" charset="0"/>
                  <a:cs typeface="Times New Roman" panose="02020603050405020304" pitchFamily="18" charset="0"/>
                </a:rPr>
                <a:t>(</a:t>
              </a:r>
              <a:r>
                <a:rPr lang="zh-CN" altLang="en-US" sz="1000">
                  <a:latin typeface="Times New Roman" panose="02020603050405020304" pitchFamily="18" charset="0"/>
                  <a:cs typeface="Times New Roman" panose="02020603050405020304" pitchFamily="18" charset="0"/>
                </a:rPr>
                <a:t>含暂估</a:t>
              </a:r>
              <a:r>
                <a:rPr lang="en-US" altLang="zh-CN" sz="1000">
                  <a:latin typeface="Times New Roman" panose="02020603050405020304" pitchFamily="18" charset="0"/>
                  <a:cs typeface="Times New Roman" panose="02020603050405020304" pitchFamily="18" charset="0"/>
                </a:rPr>
                <a:t>)</a:t>
              </a:r>
              <a:r>
                <a:rPr lang="zh-CN" altLang="en-US" sz="1000">
                  <a:latin typeface="Times New Roman" panose="02020603050405020304" pitchFamily="18" charset="0"/>
                  <a:cs typeface="Times New Roman" panose="02020603050405020304" pitchFamily="18" charset="0"/>
                </a:rPr>
                <a:t>、分包招标、评标、谈判、合同签署</a:t>
              </a:r>
              <a:endParaRPr lang="zh-CN" altLang="en-US"/>
            </a:p>
          </p:txBody>
        </p:sp>
        <p:sp>
          <p:nvSpPr>
            <p:cNvPr id="47119" name="Text Box 126"/>
            <p:cNvSpPr txBox="1">
              <a:spLocks noChangeArrowheads="1"/>
            </p:cNvSpPr>
            <p:nvPr/>
          </p:nvSpPr>
          <p:spPr bwMode="auto">
            <a:xfrm>
              <a:off x="-166688" y="5791200"/>
              <a:ext cx="1619251" cy="211138"/>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应对工程实施中洽商索赔</a:t>
              </a:r>
              <a:endParaRPr lang="zh-CN"/>
            </a:p>
          </p:txBody>
        </p:sp>
        <p:sp>
          <p:nvSpPr>
            <p:cNvPr id="47120" name="Text Box 125"/>
            <p:cNvSpPr txBox="1">
              <a:spLocks noChangeArrowheads="1"/>
            </p:cNvSpPr>
            <p:nvPr/>
          </p:nvSpPr>
          <p:spPr bwMode="auto">
            <a:xfrm>
              <a:off x="-52388" y="6205538"/>
              <a:ext cx="1309688" cy="225425"/>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进行工程竣工验收</a:t>
              </a:r>
              <a:endParaRPr lang="zh-CN"/>
            </a:p>
          </p:txBody>
        </p:sp>
        <p:sp>
          <p:nvSpPr>
            <p:cNvPr id="47121" name="Text Box 124"/>
            <p:cNvSpPr txBox="1">
              <a:spLocks noChangeArrowheads="1"/>
            </p:cNvSpPr>
            <p:nvPr/>
          </p:nvSpPr>
          <p:spPr bwMode="auto">
            <a:xfrm>
              <a:off x="-52388" y="7048500"/>
              <a:ext cx="1309688" cy="215900"/>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项目</a:t>
              </a:r>
              <a:r>
                <a:rPr lang="zh-CN" altLang="en-US" sz="1000">
                  <a:latin typeface="Times New Roman" panose="02020603050405020304" pitchFamily="18" charset="0"/>
                  <a:cs typeface="Times New Roman" panose="02020603050405020304" pitchFamily="18" charset="0"/>
                </a:rPr>
                <a:t>缺陷责任</a:t>
              </a:r>
              <a:r>
                <a:rPr lang="zh-CN" sz="1000">
                  <a:latin typeface="Times New Roman" panose="02020603050405020304" pitchFamily="18" charset="0"/>
                  <a:cs typeface="Times New Roman" panose="02020603050405020304" pitchFamily="18" charset="0"/>
                </a:rPr>
                <a:t>期结束</a:t>
              </a:r>
              <a:endParaRPr lang="zh-CN"/>
            </a:p>
          </p:txBody>
        </p:sp>
        <p:sp>
          <p:nvSpPr>
            <p:cNvPr id="47122" name="Text Box 123"/>
            <p:cNvSpPr txBox="1">
              <a:spLocks noChangeArrowheads="1"/>
            </p:cNvSpPr>
            <p:nvPr/>
          </p:nvSpPr>
          <p:spPr bwMode="auto">
            <a:xfrm>
              <a:off x="1652588" y="1709669"/>
              <a:ext cx="1371600" cy="371838"/>
            </a:xfrm>
            <a:prstGeom prst="rect">
              <a:avLst/>
            </a:prstGeom>
            <a:solidFill>
              <a:srgbClr val="FFFFFF"/>
            </a:solidFill>
            <a:ln w="9525">
              <a:solidFill>
                <a:srgbClr val="000000"/>
              </a:solidFill>
              <a:miter lim="800000"/>
            </a:ln>
          </p:spPr>
          <p:txBody>
            <a:bodyPr lIns="18000" tIns="18000" rIns="18000" bIns="18000"/>
            <a:lstStyle>
              <a:lvl1pPr indent="6667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Times New Roman" panose="02020603050405020304" pitchFamily="18" charset="0"/>
                  <a:cs typeface="Times New Roman" panose="02020603050405020304" pitchFamily="18" charset="0"/>
                </a:rPr>
                <a:t>项目可行性研究报告</a:t>
              </a:r>
              <a:endParaRPr lang="zh-CN" sz="700"/>
            </a:p>
            <a:p>
              <a:pPr algn="ctr">
                <a:buFontTx/>
                <a:buNone/>
              </a:pPr>
              <a:r>
                <a:rPr lang="zh-CN" sz="1000">
                  <a:latin typeface="Times New Roman" panose="02020603050405020304" pitchFamily="18" charset="0"/>
                  <a:cs typeface="Times New Roman" panose="02020603050405020304" pitchFamily="18" charset="0"/>
                </a:rPr>
                <a:t>正式的投资估算</a:t>
              </a:r>
              <a:endParaRPr lang="zh-CN"/>
            </a:p>
          </p:txBody>
        </p:sp>
        <p:grpSp>
          <p:nvGrpSpPr>
            <p:cNvPr id="47123" name="Group 118"/>
            <p:cNvGrpSpPr/>
            <p:nvPr/>
          </p:nvGrpSpPr>
          <p:grpSpPr bwMode="auto">
            <a:xfrm>
              <a:off x="1525588" y="2635250"/>
              <a:ext cx="1498600" cy="396875"/>
              <a:chOff x="1980" y="6276"/>
              <a:chExt cx="2160" cy="624"/>
            </a:xfrm>
          </p:grpSpPr>
          <p:sp>
            <p:nvSpPr>
              <p:cNvPr id="47241" name="Text Box 120"/>
              <p:cNvSpPr txBox="1">
                <a:spLocks noChangeArrowheads="1"/>
              </p:cNvSpPr>
              <p:nvPr/>
            </p:nvSpPr>
            <p:spPr bwMode="auto">
              <a:xfrm>
                <a:off x="1980" y="6276"/>
                <a:ext cx="2160" cy="624"/>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（初步）工程数量清单</a:t>
                </a:r>
                <a:r>
                  <a:rPr lang="zh-CN" altLang="en-US" sz="1000">
                    <a:latin typeface="Times New Roman" panose="02020603050405020304" pitchFamily="18" charset="0"/>
                    <a:cs typeface="Times New Roman" panose="02020603050405020304" pitchFamily="18" charset="0"/>
                  </a:rPr>
                  <a:t>**</a:t>
                </a:r>
                <a:endParaRPr lang="zh-CN" altLang="en-US" sz="700"/>
              </a:p>
              <a:p>
                <a:pPr algn="ctr">
                  <a:buFontTx/>
                  <a:buNone/>
                </a:pPr>
                <a:r>
                  <a:rPr lang="zh-CN" altLang="en-US" sz="1000">
                    <a:latin typeface="Times New Roman" panose="02020603050405020304" pitchFamily="18" charset="0"/>
                    <a:cs typeface="Times New Roman" panose="02020603050405020304" pitchFamily="18" charset="0"/>
                  </a:rPr>
                  <a:t>初步设计概算</a:t>
                </a:r>
                <a:endParaRPr lang="zh-CN" altLang="en-US"/>
              </a:p>
            </p:txBody>
          </p:sp>
          <p:sp>
            <p:nvSpPr>
              <p:cNvPr id="47242" name="Line 119"/>
              <p:cNvSpPr>
                <a:spLocks noChangeShapeType="1"/>
              </p:cNvSpPr>
              <p:nvPr/>
            </p:nvSpPr>
            <p:spPr bwMode="auto">
              <a:xfrm>
                <a:off x="1980" y="6588"/>
                <a:ext cx="216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7124" name="Group 115"/>
            <p:cNvGrpSpPr/>
            <p:nvPr/>
          </p:nvGrpSpPr>
          <p:grpSpPr bwMode="auto">
            <a:xfrm>
              <a:off x="1660525" y="3306763"/>
              <a:ext cx="1371600" cy="396875"/>
              <a:chOff x="1980" y="6276"/>
              <a:chExt cx="2160" cy="624"/>
            </a:xfrm>
          </p:grpSpPr>
          <p:sp>
            <p:nvSpPr>
              <p:cNvPr id="47239" name="Text Box 117"/>
              <p:cNvSpPr txBox="1">
                <a:spLocks noChangeArrowheads="1"/>
              </p:cNvSpPr>
              <p:nvPr/>
            </p:nvSpPr>
            <p:spPr bwMode="auto">
              <a:xfrm>
                <a:off x="1980" y="6276"/>
                <a:ext cx="2160" cy="624"/>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调整的工程数量清单</a:t>
                </a:r>
                <a:endParaRPr lang="zh-CN" sz="700"/>
              </a:p>
              <a:p>
                <a:pPr algn="ctr">
                  <a:buFontTx/>
                  <a:buNone/>
                </a:pPr>
                <a:r>
                  <a:rPr lang="zh-CN" sz="1000">
                    <a:latin typeface="Times New Roman" panose="02020603050405020304" pitchFamily="18" charset="0"/>
                    <a:cs typeface="Times New Roman" panose="02020603050405020304" pitchFamily="18" charset="0"/>
                  </a:rPr>
                  <a:t>施工图预算</a:t>
                </a:r>
                <a:endParaRPr lang="zh-CN"/>
              </a:p>
            </p:txBody>
          </p:sp>
          <p:sp>
            <p:nvSpPr>
              <p:cNvPr id="47240" name="Line 116"/>
              <p:cNvSpPr>
                <a:spLocks noChangeShapeType="1"/>
              </p:cNvSpPr>
              <p:nvPr/>
            </p:nvSpPr>
            <p:spPr bwMode="auto">
              <a:xfrm>
                <a:off x="1980" y="6588"/>
                <a:ext cx="216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25" name="Text Box 114"/>
            <p:cNvSpPr txBox="1">
              <a:spLocks noChangeArrowheads="1"/>
            </p:cNvSpPr>
            <p:nvPr/>
          </p:nvSpPr>
          <p:spPr bwMode="auto">
            <a:xfrm>
              <a:off x="1662113" y="4159250"/>
              <a:ext cx="1371600" cy="198438"/>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项目投资总控制计划</a:t>
              </a:r>
              <a:endParaRPr lang="zh-CN"/>
            </a:p>
          </p:txBody>
        </p:sp>
        <p:sp>
          <p:nvSpPr>
            <p:cNvPr id="47126" name="Text Box 113"/>
            <p:cNvSpPr txBox="1">
              <a:spLocks noChangeArrowheads="1"/>
            </p:cNvSpPr>
            <p:nvPr/>
          </p:nvSpPr>
          <p:spPr bwMode="auto">
            <a:xfrm>
              <a:off x="1662113" y="4930775"/>
              <a:ext cx="1533525" cy="212725"/>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Times New Roman" panose="02020603050405020304" pitchFamily="18" charset="0"/>
                  <a:cs typeface="Times New Roman" panose="02020603050405020304" pitchFamily="18" charset="0"/>
                </a:rPr>
                <a:t>按总控计划相应分项控制</a:t>
              </a:r>
              <a:endParaRPr lang="zh-CN"/>
            </a:p>
          </p:txBody>
        </p:sp>
        <p:sp>
          <p:nvSpPr>
            <p:cNvPr id="47127" name="Text Box 112"/>
            <p:cNvSpPr txBox="1">
              <a:spLocks noChangeArrowheads="1"/>
            </p:cNvSpPr>
            <p:nvPr/>
          </p:nvSpPr>
          <p:spPr bwMode="auto">
            <a:xfrm>
              <a:off x="1662113" y="5791200"/>
              <a:ext cx="1457325" cy="211138"/>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有序冲减不可预见费</a:t>
              </a:r>
              <a:endParaRPr lang="zh-CN"/>
            </a:p>
          </p:txBody>
        </p:sp>
        <p:sp>
          <p:nvSpPr>
            <p:cNvPr id="47128" name="Text Box 111"/>
            <p:cNvSpPr txBox="1">
              <a:spLocks noChangeArrowheads="1"/>
            </p:cNvSpPr>
            <p:nvPr/>
          </p:nvSpPr>
          <p:spPr bwMode="auto">
            <a:xfrm>
              <a:off x="1662113" y="6205538"/>
              <a:ext cx="1457325" cy="225425"/>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项目结算书（扣质保金）</a:t>
              </a:r>
              <a:endParaRPr lang="zh-CN"/>
            </a:p>
          </p:txBody>
        </p:sp>
        <p:grpSp>
          <p:nvGrpSpPr>
            <p:cNvPr id="47129" name="Group 108"/>
            <p:cNvGrpSpPr/>
            <p:nvPr/>
          </p:nvGrpSpPr>
          <p:grpSpPr bwMode="auto">
            <a:xfrm>
              <a:off x="3402013" y="768350"/>
              <a:ext cx="1230312" cy="604838"/>
              <a:chOff x="1980" y="6276"/>
              <a:chExt cx="2160" cy="624"/>
            </a:xfrm>
          </p:grpSpPr>
          <p:sp>
            <p:nvSpPr>
              <p:cNvPr id="47237" name="Text Box 110"/>
              <p:cNvSpPr txBox="1">
                <a:spLocks noChangeArrowheads="1"/>
              </p:cNvSpPr>
              <p:nvPr/>
            </p:nvSpPr>
            <p:spPr bwMode="auto">
              <a:xfrm>
                <a:off x="1980" y="6276"/>
                <a:ext cx="2160" cy="6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Times New Roman" panose="02020603050405020304" pitchFamily="18" charset="0"/>
                    <a:cs typeface="Times New Roman" panose="02020603050405020304" pitchFamily="18" charset="0"/>
                  </a:rPr>
                  <a:t>指标估算法（匡算）</a:t>
                </a:r>
                <a:endParaRPr lang="zh-CN"/>
              </a:p>
            </p:txBody>
          </p:sp>
          <p:sp>
            <p:nvSpPr>
              <p:cNvPr id="47238" name="Line 109"/>
              <p:cNvSpPr>
                <a:spLocks noChangeShapeType="1"/>
              </p:cNvSpPr>
              <p:nvPr/>
            </p:nvSpPr>
            <p:spPr bwMode="auto">
              <a:xfrm>
                <a:off x="1980" y="6588"/>
                <a:ext cx="21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7130" name="Group 105"/>
            <p:cNvGrpSpPr/>
            <p:nvPr/>
          </p:nvGrpSpPr>
          <p:grpSpPr bwMode="auto">
            <a:xfrm>
              <a:off x="3402013" y="1449071"/>
              <a:ext cx="1117600" cy="730571"/>
              <a:chOff x="1980" y="6213"/>
              <a:chExt cx="2160" cy="687"/>
            </a:xfrm>
          </p:grpSpPr>
          <p:sp>
            <p:nvSpPr>
              <p:cNvPr id="47235" name="Text Box 107"/>
              <p:cNvSpPr txBox="1">
                <a:spLocks noChangeArrowheads="1"/>
              </p:cNvSpPr>
              <p:nvPr/>
            </p:nvSpPr>
            <p:spPr bwMode="auto">
              <a:xfrm>
                <a:off x="1980" y="6213"/>
                <a:ext cx="2160" cy="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Times New Roman" panose="02020603050405020304" pitchFamily="18" charset="0"/>
                    <a:cs typeface="Times New Roman" panose="02020603050405020304" pitchFamily="18" charset="0"/>
                  </a:rPr>
                  <a:t>逐项估算法</a:t>
                </a:r>
                <a:endParaRPr lang="zh-CN" sz="700"/>
              </a:p>
              <a:p>
                <a:pPr>
                  <a:buFontTx/>
                  <a:buNone/>
                </a:pPr>
                <a:r>
                  <a:rPr lang="zh-CN" sz="1000">
                    <a:latin typeface="Times New Roman" panose="02020603050405020304" pitchFamily="18" charset="0"/>
                    <a:cs typeface="Times New Roman" panose="02020603050405020304" pitchFamily="18" charset="0"/>
                  </a:rPr>
                  <a:t>初步估算</a:t>
                </a:r>
                <a:endParaRPr lang="zh-CN" sz="700"/>
              </a:p>
              <a:p>
                <a:pPr>
                  <a:buFontTx/>
                  <a:buNone/>
                </a:pPr>
                <a:r>
                  <a:rPr lang="en-US" altLang="zh-CN" sz="1000">
                    <a:latin typeface="Times New Roman" panose="02020603050405020304" pitchFamily="18" charset="0"/>
                    <a:cs typeface="Times New Roman" panose="02020603050405020304" pitchFamily="18" charset="0"/>
                  </a:rPr>
                  <a:t>(Preliminary Est.)</a:t>
                </a:r>
                <a:endParaRPr lang="en-US" altLang="zh-CN" sz="700"/>
              </a:p>
              <a:p>
                <a:pPr>
                  <a:buFontTx/>
                  <a:buNone/>
                </a:pPr>
                <a:endParaRPr lang="en-US" altLang="zh-CN"/>
              </a:p>
            </p:txBody>
          </p:sp>
          <p:sp>
            <p:nvSpPr>
              <p:cNvPr id="47236" name="Line 106"/>
              <p:cNvSpPr>
                <a:spLocks noChangeShapeType="1"/>
              </p:cNvSpPr>
              <p:nvPr/>
            </p:nvSpPr>
            <p:spPr bwMode="auto">
              <a:xfrm>
                <a:off x="1980" y="6588"/>
                <a:ext cx="21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7131" name="Text Box 104"/>
            <p:cNvSpPr txBox="1">
              <a:spLocks noChangeArrowheads="1"/>
            </p:cNvSpPr>
            <p:nvPr/>
          </p:nvSpPr>
          <p:spPr bwMode="auto">
            <a:xfrm>
              <a:off x="3367088" y="2370908"/>
              <a:ext cx="1228725" cy="8300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en-US" altLang="zh-CN" sz="1000">
                  <a:latin typeface="Times New Roman" panose="02020603050405020304" pitchFamily="18" charset="0"/>
                  <a:cs typeface="Times New Roman" panose="02020603050405020304" pitchFamily="18" charset="0"/>
                </a:rPr>
                <a:t>  </a:t>
              </a:r>
              <a:r>
                <a:rPr lang="zh-CN" sz="1000">
                  <a:latin typeface="Times New Roman" panose="02020603050405020304" pitchFamily="18" charset="0"/>
                  <a:cs typeface="Times New Roman" panose="02020603050405020304" pitchFamily="18" charset="0"/>
                </a:rPr>
                <a:t>概算方法</a:t>
              </a:r>
              <a:endParaRPr lang="zh-CN" sz="700"/>
            </a:p>
            <a:p>
              <a:r>
                <a:rPr lang="zh-CN" altLang="en-US" sz="1000">
                  <a:latin typeface="Times New Roman" panose="02020603050405020304" pitchFamily="18" charset="0"/>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Budget Proposal</a:t>
              </a:r>
              <a:r>
                <a:rPr lang="zh-CN" altLang="en-US" sz="1000">
                  <a:latin typeface="Times New Roman" panose="02020603050405020304" pitchFamily="18" charset="0"/>
                  <a:cs typeface="Times New Roman" panose="02020603050405020304" pitchFamily="18" charset="0"/>
                </a:rPr>
                <a:t>）</a:t>
              </a:r>
              <a:endParaRPr lang="en-US" altLang="zh-CN" sz="700"/>
            </a:p>
            <a:p>
              <a:pPr>
                <a:buFontTx/>
                <a:buNone/>
              </a:pPr>
              <a:r>
                <a:rPr lang="zh-CN" altLang="en-US" sz="1000">
                  <a:latin typeface="Times New Roman" panose="02020603050405020304" pitchFamily="18" charset="0"/>
                  <a:cs typeface="Times New Roman" panose="02020603050405020304" pitchFamily="18" charset="0"/>
                </a:rPr>
                <a:t>  确定性估算</a:t>
              </a:r>
              <a:endParaRPr lang="zh-CN" altLang="en-US" sz="700"/>
            </a:p>
            <a:p>
              <a:r>
                <a:rPr lang="zh-CN" altLang="en-US" sz="1000">
                  <a:latin typeface="Times New Roman" panose="02020603050405020304" pitchFamily="18" charset="0"/>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Definitive Est.</a:t>
              </a:r>
              <a:r>
                <a:rPr lang="zh-CN" altLang="en-US" sz="1000">
                  <a:latin typeface="Times New Roman" panose="02020603050405020304" pitchFamily="18" charset="0"/>
                  <a:cs typeface="Times New Roman" panose="02020603050405020304" pitchFamily="18" charset="0"/>
                </a:rPr>
                <a:t>）</a:t>
              </a:r>
              <a:endParaRPr lang="en-US" altLang="zh-CN" sz="700"/>
            </a:p>
            <a:p>
              <a:pPr>
                <a:buFontTx/>
                <a:buNone/>
              </a:pPr>
              <a:endParaRPr lang="en-US" altLang="zh-CN"/>
            </a:p>
          </p:txBody>
        </p:sp>
        <p:sp>
          <p:nvSpPr>
            <p:cNvPr id="47132" name="Text Box 103"/>
            <p:cNvSpPr txBox="1">
              <a:spLocks noChangeArrowheads="1"/>
            </p:cNvSpPr>
            <p:nvPr/>
          </p:nvSpPr>
          <p:spPr bwMode="auto">
            <a:xfrm>
              <a:off x="3367088" y="3292475"/>
              <a:ext cx="1228725" cy="593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en-US" altLang="zh-CN" sz="1000">
                  <a:latin typeface="Times New Roman" panose="02020603050405020304" pitchFamily="18" charset="0"/>
                  <a:cs typeface="Times New Roman" panose="02020603050405020304" pitchFamily="18" charset="0"/>
                </a:rPr>
                <a:t>  </a:t>
              </a:r>
              <a:r>
                <a:rPr lang="zh-CN" sz="1000">
                  <a:latin typeface="Times New Roman" panose="02020603050405020304" pitchFamily="18" charset="0"/>
                  <a:cs typeface="Times New Roman" panose="02020603050405020304" pitchFamily="18" charset="0"/>
                </a:rPr>
                <a:t>预算方法</a:t>
              </a:r>
              <a:r>
                <a:rPr lang="en-US" altLang="zh-CN" sz="1000">
                  <a:latin typeface="Times New Roman" panose="02020603050405020304" pitchFamily="18" charset="0"/>
                  <a:cs typeface="Times New Roman" panose="02020603050405020304" pitchFamily="18" charset="0"/>
                </a:rPr>
                <a:t>(Budget)</a:t>
              </a:r>
              <a:endParaRPr lang="en-US" altLang="zh-CN" sz="700"/>
            </a:p>
            <a:p>
              <a:pPr>
                <a:buFontTx/>
                <a:buNone/>
              </a:pPr>
              <a:r>
                <a:rPr lang="zh-CN" altLang="en-US" sz="1000">
                  <a:latin typeface="Times New Roman" panose="02020603050405020304" pitchFamily="18" charset="0"/>
                  <a:cs typeface="Times New Roman" panose="02020603050405020304" pitchFamily="18" charset="0"/>
                </a:rPr>
                <a:t>  详细估算</a:t>
              </a:r>
              <a:endParaRPr lang="zh-CN" altLang="en-US" sz="700"/>
            </a:p>
            <a:p>
              <a:pPr>
                <a:buFontTx/>
                <a:buNone/>
              </a:pPr>
              <a:r>
                <a:rPr lang="zh-CN" altLang="en-US" sz="1000">
                  <a:latin typeface="Times New Roman" panose="02020603050405020304" pitchFamily="18" charset="0"/>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Detailed Est.</a:t>
              </a:r>
              <a:r>
                <a:rPr lang="zh-CN" altLang="en-US" sz="1000">
                  <a:latin typeface="Times New Roman" panose="02020603050405020304" pitchFamily="18" charset="0"/>
                  <a:cs typeface="Times New Roman" panose="02020603050405020304" pitchFamily="18" charset="0"/>
                </a:rPr>
                <a:t>）</a:t>
              </a:r>
              <a:endParaRPr lang="zh-CN" altLang="en-US"/>
            </a:p>
          </p:txBody>
        </p:sp>
        <p:sp>
          <p:nvSpPr>
            <p:cNvPr id="47133" name="Text Box 102"/>
            <p:cNvSpPr txBox="1">
              <a:spLocks noChangeArrowheads="1"/>
            </p:cNvSpPr>
            <p:nvPr/>
          </p:nvSpPr>
          <p:spPr bwMode="auto">
            <a:xfrm>
              <a:off x="3376613" y="4084638"/>
              <a:ext cx="1068387"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Times New Roman" panose="02020603050405020304" pitchFamily="18" charset="0"/>
                  <a:cs typeface="Times New Roman" panose="02020603050405020304" pitchFamily="18" charset="0"/>
                </a:rPr>
                <a:t>按工程分解结构</a:t>
              </a:r>
              <a:endParaRPr lang="zh-CN" sz="700"/>
            </a:p>
            <a:p>
              <a:pPr>
                <a:buFontTx/>
                <a:buNone/>
              </a:pPr>
              <a:r>
                <a:rPr lang="zh-CN" sz="1000">
                  <a:latin typeface="Times New Roman" panose="02020603050405020304" pitchFamily="18" charset="0"/>
                  <a:cs typeface="Times New Roman" panose="02020603050405020304" pitchFamily="18" charset="0"/>
                </a:rPr>
                <a:t>逐项分解的方法</a:t>
              </a:r>
              <a:endParaRPr lang="zh-CN"/>
            </a:p>
          </p:txBody>
        </p:sp>
        <p:sp>
          <p:nvSpPr>
            <p:cNvPr id="47134" name="Text Box 101"/>
            <p:cNvSpPr txBox="1">
              <a:spLocks noChangeArrowheads="1"/>
            </p:cNvSpPr>
            <p:nvPr/>
          </p:nvSpPr>
          <p:spPr bwMode="auto">
            <a:xfrm>
              <a:off x="3376613" y="4930775"/>
              <a:ext cx="1028700" cy="212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Times New Roman" panose="02020603050405020304" pitchFamily="18" charset="0"/>
                  <a:cs typeface="Times New Roman" panose="02020603050405020304" pitchFamily="18" charset="0"/>
                </a:rPr>
                <a:t>对应科目比对法</a:t>
              </a:r>
              <a:endParaRPr lang="zh-CN"/>
            </a:p>
          </p:txBody>
        </p:sp>
        <p:sp>
          <p:nvSpPr>
            <p:cNvPr id="47135" name="Text Box 100"/>
            <p:cNvSpPr txBox="1">
              <a:spLocks noChangeArrowheads="1"/>
            </p:cNvSpPr>
            <p:nvPr/>
          </p:nvSpPr>
          <p:spPr bwMode="auto">
            <a:xfrm>
              <a:off x="3402013" y="5594350"/>
              <a:ext cx="889000" cy="422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Times New Roman" panose="02020603050405020304" pitchFamily="18" charset="0"/>
                  <a:cs typeface="Times New Roman" panose="02020603050405020304" pitchFamily="18" charset="0"/>
                </a:rPr>
                <a:t>累计洽商索赔</a:t>
              </a:r>
              <a:endParaRPr lang="zh-CN" sz="700"/>
            </a:p>
            <a:p>
              <a:pPr>
                <a:buFontTx/>
                <a:buNone/>
              </a:pPr>
              <a:r>
                <a:rPr lang="zh-CN" sz="1000">
                  <a:latin typeface="Times New Roman" panose="02020603050405020304" pitchFamily="18" charset="0"/>
                  <a:cs typeface="Times New Roman" panose="02020603050405020304" pitchFamily="18" charset="0"/>
                </a:rPr>
                <a:t>计算方法</a:t>
              </a:r>
              <a:endParaRPr lang="zh-CN"/>
            </a:p>
          </p:txBody>
        </p:sp>
        <p:sp>
          <p:nvSpPr>
            <p:cNvPr id="47136" name="Text Box 99"/>
            <p:cNvSpPr txBox="1">
              <a:spLocks noChangeArrowheads="1"/>
            </p:cNvSpPr>
            <p:nvPr/>
          </p:nvSpPr>
          <p:spPr bwMode="auto">
            <a:xfrm>
              <a:off x="4679950" y="730250"/>
              <a:ext cx="1211263" cy="642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宋体" panose="02010600030101010101" pitchFamily="2" charset="-122"/>
                  <a:cs typeface="Times New Roman" panose="02020603050405020304" pitchFamily="18" charset="0"/>
                </a:rPr>
                <a:t>视工程风险高低</a:t>
              </a:r>
              <a:endParaRPr lang="zh-CN" sz="700"/>
            </a:p>
            <a:p>
              <a:pPr>
                <a:buFontTx/>
                <a:buNone/>
              </a:pPr>
              <a:r>
                <a:rPr lang="zh-CN" sz="1000">
                  <a:latin typeface="宋体" panose="02010600030101010101" pitchFamily="2" charset="-122"/>
                  <a:cs typeface="Times New Roman" panose="02020603050405020304" pitchFamily="18" charset="0"/>
                </a:rPr>
                <a:t>在</a:t>
              </a:r>
              <a:r>
                <a:rPr lang="en-US" altLang="zh-CN" sz="1000">
                  <a:latin typeface="宋体" panose="02010600030101010101" pitchFamily="2" charset="-122"/>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20%</a:t>
              </a:r>
              <a:r>
                <a:rPr lang="zh-CN" altLang="en-US" sz="1000">
                  <a:latin typeface="Times New Roman" panose="02020603050405020304" pitchFamily="18" charset="0"/>
                  <a:cs typeface="Times New Roman" panose="02020603050405020304" pitchFamily="18" charset="0"/>
                </a:rPr>
                <a:t>之内确定</a:t>
              </a:r>
              <a:endParaRPr lang="zh-CN" altLang="en-US" sz="700"/>
            </a:p>
            <a:p>
              <a:pPr>
                <a:buFontTx/>
                <a:buNone/>
              </a:pPr>
              <a:r>
                <a:rPr lang="zh-CN" altLang="en-US" sz="1000">
                  <a:latin typeface="Times New Roman" panose="02020603050405020304" pitchFamily="18" charset="0"/>
                  <a:cs typeface="Times New Roman" panose="02020603050405020304" pitchFamily="18" charset="0"/>
                </a:rPr>
                <a:t>项目预备费</a:t>
              </a:r>
              <a:r>
                <a:rPr lang="zh-CN" altLang="en-US" sz="1000">
                  <a:latin typeface="华文中宋" pitchFamily="2" charset="-122"/>
                  <a:ea typeface="华文中宋" pitchFamily="2" charset="-122"/>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15%</a:t>
              </a:r>
              <a:endParaRPr lang="en-US" altLang="zh-CN"/>
            </a:p>
          </p:txBody>
        </p:sp>
        <p:sp>
          <p:nvSpPr>
            <p:cNvPr id="47137" name="Text Box 98"/>
            <p:cNvSpPr txBox="1">
              <a:spLocks noChangeArrowheads="1"/>
            </p:cNvSpPr>
            <p:nvPr/>
          </p:nvSpPr>
          <p:spPr bwMode="auto">
            <a:xfrm>
              <a:off x="4686300" y="1448647"/>
              <a:ext cx="1204913" cy="7309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宋体" panose="02010600030101010101" pitchFamily="2" charset="-122"/>
                  <a:cs typeface="Times New Roman" panose="02020603050405020304" pitchFamily="18" charset="0"/>
                </a:rPr>
                <a:t>视工程风险高低</a:t>
              </a:r>
              <a:endParaRPr lang="zh-CN" sz="700"/>
            </a:p>
            <a:p>
              <a:pPr>
                <a:buFontTx/>
                <a:buNone/>
              </a:pPr>
              <a:r>
                <a:rPr lang="zh-CN" sz="1000">
                  <a:latin typeface="宋体" panose="02010600030101010101" pitchFamily="2" charset="-122"/>
                  <a:cs typeface="Times New Roman" panose="02020603050405020304" pitchFamily="18" charset="0"/>
                </a:rPr>
                <a:t>在</a:t>
              </a:r>
              <a:r>
                <a:rPr lang="en-US" altLang="zh-CN" sz="1000">
                  <a:latin typeface="宋体" panose="02010600030101010101" pitchFamily="2" charset="-122"/>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10%</a:t>
              </a:r>
              <a:r>
                <a:rPr lang="zh-CN" altLang="en-US" sz="1000">
                  <a:latin typeface="Times New Roman" panose="02020603050405020304" pitchFamily="18" charset="0"/>
                  <a:cs typeface="Times New Roman" panose="02020603050405020304" pitchFamily="18" charset="0"/>
                </a:rPr>
                <a:t>之内确定</a:t>
              </a:r>
              <a:endParaRPr lang="zh-CN" altLang="en-US" sz="700"/>
            </a:p>
            <a:p>
              <a:pPr>
                <a:buFontTx/>
                <a:buNone/>
              </a:pPr>
              <a:r>
                <a:rPr lang="zh-CN" altLang="en-US" sz="1000">
                  <a:latin typeface="Times New Roman" panose="02020603050405020304" pitchFamily="18" charset="0"/>
                  <a:cs typeface="Times New Roman" panose="02020603050405020304" pitchFamily="18" charset="0"/>
                </a:rPr>
                <a:t>项目预备费</a:t>
              </a:r>
              <a:r>
                <a:rPr lang="zh-CN" altLang="en-US" sz="1000">
                  <a:latin typeface="华文中宋" pitchFamily="2" charset="-122"/>
                  <a:ea typeface="华文中宋" pitchFamily="2" charset="-122"/>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12%</a:t>
              </a:r>
              <a:endParaRPr lang="en-US" altLang="zh-CN" sz="700"/>
            </a:p>
            <a:p>
              <a:pPr>
                <a:buFontTx/>
                <a:buNone/>
              </a:pPr>
              <a:endParaRPr lang="en-US" altLang="zh-CN"/>
            </a:p>
          </p:txBody>
        </p:sp>
        <p:sp>
          <p:nvSpPr>
            <p:cNvPr id="47138" name="Text Box 97"/>
            <p:cNvSpPr txBox="1">
              <a:spLocks noChangeArrowheads="1"/>
            </p:cNvSpPr>
            <p:nvPr/>
          </p:nvSpPr>
          <p:spPr bwMode="auto">
            <a:xfrm>
              <a:off x="4685300" y="2463134"/>
              <a:ext cx="1205912" cy="705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Times New Roman" panose="02020603050405020304" pitchFamily="18" charset="0"/>
                  <a:cs typeface="Times New Roman" panose="02020603050405020304" pitchFamily="18" charset="0"/>
                </a:rPr>
                <a:t>基于经批准可研报告相应部分的投资估算</a:t>
              </a:r>
              <a:endParaRPr lang="zh-CN" sz="700"/>
            </a:p>
            <a:p>
              <a:pPr>
                <a:buFontTx/>
                <a:buNone/>
              </a:pPr>
              <a:r>
                <a:rPr lang="zh-CN" sz="1000">
                  <a:latin typeface="华文中宋" pitchFamily="2" charset="-122"/>
                  <a:ea typeface="华文中宋" pitchFamily="2" charset="-122"/>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7%</a:t>
              </a:r>
              <a:endParaRPr lang="en-US" altLang="zh-CN"/>
            </a:p>
          </p:txBody>
        </p:sp>
        <p:sp>
          <p:nvSpPr>
            <p:cNvPr id="47139" name="Text Box 96"/>
            <p:cNvSpPr txBox="1">
              <a:spLocks noChangeArrowheads="1"/>
            </p:cNvSpPr>
            <p:nvPr/>
          </p:nvSpPr>
          <p:spPr bwMode="auto">
            <a:xfrm>
              <a:off x="4685300" y="3257550"/>
              <a:ext cx="1205912" cy="62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Times New Roman" panose="02020603050405020304" pitchFamily="18" charset="0"/>
                  <a:cs typeface="Times New Roman" panose="02020603050405020304" pitchFamily="18" charset="0"/>
                </a:rPr>
                <a:t>基于经批准可研报告相应部分的投资估算</a:t>
              </a:r>
              <a:endParaRPr lang="zh-CN" sz="700"/>
            </a:p>
            <a:p>
              <a:pPr>
                <a:buFontTx/>
                <a:buNone/>
              </a:pPr>
              <a:r>
                <a:rPr lang="zh-CN" sz="1000">
                  <a:latin typeface="华文中宋" pitchFamily="2" charset="-122"/>
                  <a:ea typeface="华文中宋" pitchFamily="2" charset="-122"/>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3~7%</a:t>
              </a:r>
              <a:endParaRPr lang="en-US" altLang="zh-CN" sz="700"/>
            </a:p>
            <a:p>
              <a:pPr>
                <a:buFontTx/>
                <a:buNone/>
              </a:pPr>
              <a:endParaRPr lang="en-US" altLang="zh-CN"/>
            </a:p>
          </p:txBody>
        </p:sp>
        <p:sp>
          <p:nvSpPr>
            <p:cNvPr id="47140" name="Text Box 95"/>
            <p:cNvSpPr txBox="1">
              <a:spLocks noChangeArrowheads="1"/>
            </p:cNvSpPr>
            <p:nvPr/>
          </p:nvSpPr>
          <p:spPr bwMode="auto">
            <a:xfrm>
              <a:off x="4633913" y="4084638"/>
              <a:ext cx="1652068" cy="2230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1000">
                  <a:latin typeface="Times New Roman" panose="02020603050405020304" pitchFamily="18" charset="0"/>
                  <a:cs typeface="Times New Roman" panose="02020603050405020304" pitchFamily="18" charset="0"/>
                </a:rPr>
                <a:t>项目预备费</a:t>
              </a:r>
              <a:r>
                <a:rPr lang="en-US" altLang="zh-CN" sz="1000">
                  <a:latin typeface="Times New Roman" panose="02020603050405020304" pitchFamily="18" charset="0"/>
                  <a:cs typeface="Times New Roman" panose="02020603050405020304" pitchFamily="18" charset="0"/>
                </a:rPr>
                <a:t>A(</a:t>
              </a:r>
              <a:r>
                <a:rPr lang="zh-CN" altLang="en-US" sz="1000">
                  <a:latin typeface="Times New Roman" panose="02020603050405020304" pitchFamily="18" charset="0"/>
                  <a:cs typeface="Times New Roman" panose="02020603050405020304" pitchFamily="18" charset="0"/>
                </a:rPr>
                <a:t>一般</a:t>
              </a:r>
              <a:r>
                <a:rPr lang="en-US" altLang="zh-CN" sz="1000">
                  <a:latin typeface="Times New Roman" panose="02020603050405020304" pitchFamily="18" charset="0"/>
                  <a:cs typeface="Times New Roman" panose="02020603050405020304" pitchFamily="18" charset="0"/>
                </a:rPr>
                <a:t>3-7%</a:t>
              </a:r>
              <a:r>
                <a:rPr lang="zh-CN" altLang="en-US" sz="1000">
                  <a:latin typeface="Times New Roman" panose="02020603050405020304" pitchFamily="18" charset="0"/>
                  <a:cs typeface="Times New Roman" panose="02020603050405020304" pitchFamily="18" charset="0"/>
                </a:rPr>
                <a:t>左右</a:t>
              </a:r>
              <a:r>
                <a:rPr lang="en-US" altLang="zh-CN" sz="1000">
                  <a:latin typeface="Times New Roman" panose="02020603050405020304" pitchFamily="18" charset="0"/>
                  <a:cs typeface="Times New Roman" panose="02020603050405020304" pitchFamily="18" charset="0"/>
                </a:rPr>
                <a:t>)</a:t>
              </a:r>
              <a:endParaRPr lang="en-US" altLang="zh-CN"/>
            </a:p>
          </p:txBody>
        </p:sp>
        <p:sp>
          <p:nvSpPr>
            <p:cNvPr id="47141" name="Text Box 94"/>
            <p:cNvSpPr txBox="1">
              <a:spLocks noChangeArrowheads="1"/>
            </p:cNvSpPr>
            <p:nvPr/>
          </p:nvSpPr>
          <p:spPr bwMode="auto">
            <a:xfrm>
              <a:off x="4674417" y="7046913"/>
              <a:ext cx="1260475" cy="417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Times New Roman" panose="02020603050405020304" pitchFamily="18" charset="0"/>
                  <a:cs typeface="Times New Roman" panose="02020603050405020304" pitchFamily="18" charset="0"/>
                </a:rPr>
                <a:t>如项目工程质量正常</a:t>
              </a:r>
              <a:endParaRPr lang="zh-CN" sz="700"/>
            </a:p>
            <a:p>
              <a:pPr>
                <a:buFontTx/>
                <a:buNone/>
              </a:pPr>
              <a:r>
                <a:rPr lang="zh-CN" sz="1000">
                  <a:latin typeface="Times New Roman" panose="02020603050405020304" pitchFamily="18" charset="0"/>
                  <a:cs typeface="Times New Roman" panose="02020603050405020304" pitchFamily="18" charset="0"/>
                </a:rPr>
                <a:t>质保金将出现节余</a:t>
              </a:r>
              <a:endParaRPr lang="zh-CN"/>
            </a:p>
          </p:txBody>
        </p:sp>
        <p:sp>
          <p:nvSpPr>
            <p:cNvPr id="47142" name="Text Box 93"/>
            <p:cNvSpPr txBox="1">
              <a:spLocks noChangeArrowheads="1"/>
            </p:cNvSpPr>
            <p:nvPr/>
          </p:nvSpPr>
          <p:spPr bwMode="auto">
            <a:xfrm>
              <a:off x="4659646" y="4772025"/>
              <a:ext cx="1485900" cy="684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Times New Roman" panose="02020603050405020304" pitchFamily="18" charset="0"/>
                  <a:cs typeface="Times New Roman" panose="02020603050405020304" pitchFamily="18" charset="0"/>
                </a:rPr>
                <a:t>招标结果不超过相应子项目控制指标，或不打破已招标部份总指标平衡</a:t>
              </a:r>
              <a:endParaRPr lang="zh-CN"/>
            </a:p>
          </p:txBody>
        </p:sp>
        <p:grpSp>
          <p:nvGrpSpPr>
            <p:cNvPr id="47143" name="Group 90"/>
            <p:cNvGrpSpPr/>
            <p:nvPr/>
          </p:nvGrpSpPr>
          <p:grpSpPr bwMode="auto">
            <a:xfrm>
              <a:off x="-215900" y="457200"/>
              <a:ext cx="1595438" cy="220663"/>
              <a:chOff x="1965" y="2220"/>
              <a:chExt cx="2175" cy="345"/>
            </a:xfrm>
          </p:grpSpPr>
          <p:sp>
            <p:nvSpPr>
              <p:cNvPr id="47233" name="Text Box 92"/>
              <p:cNvSpPr txBox="1">
                <a:spLocks noChangeArrowheads="1"/>
              </p:cNvSpPr>
              <p:nvPr/>
            </p:nvSpPr>
            <p:spPr bwMode="auto">
              <a:xfrm>
                <a:off x="1980" y="2220"/>
                <a:ext cx="2160" cy="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zh-CN" sz="1000">
                    <a:latin typeface="Times New Roman" panose="02020603050405020304" pitchFamily="18" charset="0"/>
                    <a:ea typeface="楷体_GB2312" pitchFamily="49" charset="-122"/>
                    <a:cs typeface="Times New Roman" panose="02020603050405020304" pitchFamily="18" charset="0"/>
                  </a:rPr>
                  <a:t>① </a:t>
                </a:r>
                <a:r>
                  <a:rPr lang="zh-CN" sz="1000">
                    <a:latin typeface="Times New Roman" panose="02020603050405020304" pitchFamily="18" charset="0"/>
                    <a:ea typeface="楷体_GB2312" pitchFamily="49" charset="-122"/>
                    <a:cs typeface="Times New Roman" panose="02020603050405020304" pitchFamily="18" charset="0"/>
                  </a:rPr>
                  <a:t>基础技术与管理条件</a:t>
                </a:r>
                <a:endParaRPr lang="zh-CN">
                  <a:ea typeface="楷体_GB2312" pitchFamily="49" charset="-122"/>
                  <a:cs typeface="Times New Roman" panose="02020603050405020304" pitchFamily="18" charset="0"/>
                </a:endParaRPr>
              </a:p>
            </p:txBody>
          </p:sp>
          <p:sp>
            <p:nvSpPr>
              <p:cNvPr id="47234" name="Line 91"/>
              <p:cNvSpPr>
                <a:spLocks noChangeShapeType="1"/>
              </p:cNvSpPr>
              <p:nvPr/>
            </p:nvSpPr>
            <p:spPr bwMode="auto">
              <a:xfrm>
                <a:off x="1965" y="2565"/>
                <a:ext cx="1980" cy="0"/>
              </a:xfrm>
              <a:prstGeom prst="line">
                <a:avLst/>
              </a:prstGeom>
              <a:noFill/>
              <a:ln w="44450" cmpd="dbl">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7144" name="Group 87"/>
            <p:cNvGrpSpPr/>
            <p:nvPr/>
          </p:nvGrpSpPr>
          <p:grpSpPr bwMode="auto">
            <a:xfrm>
              <a:off x="1433513" y="457200"/>
              <a:ext cx="1600200" cy="209550"/>
              <a:chOff x="4680" y="2220"/>
              <a:chExt cx="2160" cy="330"/>
            </a:xfrm>
          </p:grpSpPr>
          <p:sp>
            <p:nvSpPr>
              <p:cNvPr id="47231" name="Text Box 89"/>
              <p:cNvSpPr txBox="1">
                <a:spLocks noChangeArrowheads="1"/>
              </p:cNvSpPr>
              <p:nvPr/>
            </p:nvSpPr>
            <p:spPr bwMode="auto">
              <a:xfrm>
                <a:off x="4680" y="2220"/>
                <a:ext cx="2160" cy="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zh-CN" sz="1000">
                    <a:latin typeface="Times New Roman" panose="02020603050405020304" pitchFamily="18" charset="0"/>
                    <a:ea typeface="楷体_GB2312" pitchFamily="49" charset="-122"/>
                    <a:cs typeface="Times New Roman" panose="02020603050405020304" pitchFamily="18" charset="0"/>
                  </a:rPr>
                  <a:t>② </a:t>
                </a:r>
                <a:r>
                  <a:rPr lang="zh-CN" sz="1000">
                    <a:latin typeface="Times New Roman" panose="02020603050405020304" pitchFamily="18" charset="0"/>
                    <a:ea typeface="楷体_GB2312" pitchFamily="49" charset="-122"/>
                    <a:cs typeface="Times New Roman" panose="02020603050405020304" pitchFamily="18" charset="0"/>
                  </a:rPr>
                  <a:t>投资（</a:t>
                </a:r>
                <a:r>
                  <a:rPr lang="zh-CN" altLang="en-US" sz="1000">
                    <a:latin typeface="Times New Roman" panose="02020603050405020304" pitchFamily="18" charset="0"/>
                    <a:ea typeface="楷体_GB2312" pitchFamily="49" charset="-122"/>
                    <a:cs typeface="Times New Roman" panose="02020603050405020304" pitchFamily="18" charset="0"/>
                  </a:rPr>
                  <a:t>造价</a:t>
                </a:r>
                <a:r>
                  <a:rPr lang="zh-CN" sz="1000">
                    <a:latin typeface="Times New Roman" panose="02020603050405020304" pitchFamily="18" charset="0"/>
                    <a:ea typeface="楷体_GB2312" pitchFamily="49" charset="-122"/>
                    <a:cs typeface="Times New Roman" panose="02020603050405020304" pitchFamily="18" charset="0"/>
                  </a:rPr>
                  <a:t>）控制文件</a:t>
                </a:r>
                <a:endParaRPr lang="zh-CN">
                  <a:ea typeface="楷体_GB2312" pitchFamily="49" charset="-122"/>
                  <a:cs typeface="Times New Roman" panose="02020603050405020304" pitchFamily="18" charset="0"/>
                </a:endParaRPr>
              </a:p>
            </p:txBody>
          </p:sp>
          <p:sp>
            <p:nvSpPr>
              <p:cNvPr id="47232" name="Line 88"/>
              <p:cNvSpPr>
                <a:spLocks noChangeShapeType="1"/>
              </p:cNvSpPr>
              <p:nvPr/>
            </p:nvSpPr>
            <p:spPr bwMode="auto">
              <a:xfrm>
                <a:off x="4755" y="2550"/>
                <a:ext cx="2013" cy="0"/>
              </a:xfrm>
              <a:prstGeom prst="line">
                <a:avLst/>
              </a:prstGeom>
              <a:noFill/>
              <a:ln w="44450" cmpd="dbl">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7145" name="Group 84"/>
            <p:cNvGrpSpPr/>
            <p:nvPr/>
          </p:nvGrpSpPr>
          <p:grpSpPr bwMode="auto">
            <a:xfrm>
              <a:off x="3367088" y="457200"/>
              <a:ext cx="1079500" cy="222250"/>
              <a:chOff x="7380" y="2220"/>
              <a:chExt cx="1260" cy="315"/>
            </a:xfrm>
          </p:grpSpPr>
          <p:sp>
            <p:nvSpPr>
              <p:cNvPr id="47229" name="Text Box 86"/>
              <p:cNvSpPr txBox="1">
                <a:spLocks noChangeArrowheads="1"/>
              </p:cNvSpPr>
              <p:nvPr/>
            </p:nvSpPr>
            <p:spPr bwMode="auto">
              <a:xfrm>
                <a:off x="7380" y="2220"/>
                <a:ext cx="1260" cy="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zh-CN" sz="1000">
                    <a:latin typeface="Times New Roman" panose="02020603050405020304" pitchFamily="18" charset="0"/>
                    <a:ea typeface="楷体_GB2312" pitchFamily="49" charset="-122"/>
                    <a:cs typeface="Times New Roman" panose="02020603050405020304" pitchFamily="18" charset="0"/>
                  </a:rPr>
                  <a:t>③ </a:t>
                </a:r>
                <a:r>
                  <a:rPr lang="zh-CN" sz="1000">
                    <a:latin typeface="Times New Roman" panose="02020603050405020304" pitchFamily="18" charset="0"/>
                    <a:ea typeface="楷体_GB2312" pitchFamily="49" charset="-122"/>
                    <a:cs typeface="Times New Roman" panose="02020603050405020304" pitchFamily="18" charset="0"/>
                  </a:rPr>
                  <a:t>测算方法</a:t>
                </a:r>
                <a:r>
                  <a:rPr lang="en-US" altLang="zh-CN" sz="1000">
                    <a:latin typeface="Times New Roman" panose="02020603050405020304" pitchFamily="18" charset="0"/>
                    <a:ea typeface="楷体_GB2312" pitchFamily="49" charset="-122"/>
                    <a:cs typeface="Times New Roman" panose="02020603050405020304" pitchFamily="18" charset="0"/>
                  </a:rPr>
                  <a:t>/</a:t>
                </a:r>
                <a:r>
                  <a:rPr lang="zh-CN" altLang="en-US" sz="1000">
                    <a:latin typeface="Times New Roman" panose="02020603050405020304" pitchFamily="18" charset="0"/>
                    <a:ea typeface="楷体_GB2312" pitchFamily="49" charset="-122"/>
                    <a:cs typeface="Times New Roman" panose="02020603050405020304" pitchFamily="18" charset="0"/>
                  </a:rPr>
                  <a:t>别称</a:t>
                </a:r>
                <a:endParaRPr lang="zh-CN" altLang="en-US">
                  <a:ea typeface="楷体_GB2312" pitchFamily="49" charset="-122"/>
                  <a:cs typeface="Times New Roman" panose="02020603050405020304" pitchFamily="18" charset="0"/>
                </a:endParaRPr>
              </a:p>
            </p:txBody>
          </p:sp>
          <p:sp>
            <p:nvSpPr>
              <p:cNvPr id="47230" name="Line 85"/>
              <p:cNvSpPr>
                <a:spLocks noChangeShapeType="1"/>
              </p:cNvSpPr>
              <p:nvPr/>
            </p:nvSpPr>
            <p:spPr bwMode="auto">
              <a:xfrm>
                <a:off x="7410" y="2535"/>
                <a:ext cx="1080" cy="0"/>
              </a:xfrm>
              <a:prstGeom prst="line">
                <a:avLst/>
              </a:prstGeom>
              <a:noFill/>
              <a:ln w="44450" cmpd="dbl">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7146" name="Group 81"/>
            <p:cNvGrpSpPr/>
            <p:nvPr/>
          </p:nvGrpSpPr>
          <p:grpSpPr bwMode="auto">
            <a:xfrm>
              <a:off x="4686300" y="457200"/>
              <a:ext cx="1143000" cy="220663"/>
              <a:chOff x="9360" y="2259"/>
              <a:chExt cx="1800" cy="348"/>
            </a:xfrm>
          </p:grpSpPr>
          <p:sp>
            <p:nvSpPr>
              <p:cNvPr id="47227" name="Text Box 83"/>
              <p:cNvSpPr txBox="1">
                <a:spLocks noChangeArrowheads="1"/>
              </p:cNvSpPr>
              <p:nvPr/>
            </p:nvSpPr>
            <p:spPr bwMode="auto">
              <a:xfrm>
                <a:off x="9360" y="2259"/>
                <a:ext cx="1800" cy="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zh-CN" sz="1000">
                    <a:latin typeface="Times New Roman" panose="02020603050405020304" pitchFamily="18" charset="0"/>
                    <a:ea typeface="楷体_GB2312" pitchFamily="49" charset="-122"/>
                    <a:cs typeface="Times New Roman" panose="02020603050405020304" pitchFamily="18" charset="0"/>
                  </a:rPr>
                  <a:t>④ </a:t>
                </a:r>
                <a:r>
                  <a:rPr lang="zh-CN" sz="1000">
                    <a:latin typeface="Times New Roman" panose="02020603050405020304" pitchFamily="18" charset="0"/>
                    <a:ea typeface="楷体_GB2312" pitchFamily="49" charset="-122"/>
                    <a:cs typeface="Times New Roman" panose="02020603050405020304" pitchFamily="18" charset="0"/>
                  </a:rPr>
                  <a:t>管控精度</a:t>
                </a:r>
                <a:r>
                  <a:rPr lang="en-US" altLang="zh-CN" sz="1000">
                    <a:latin typeface="Times New Roman" panose="02020603050405020304" pitchFamily="18" charset="0"/>
                    <a:ea typeface="楷体_GB2312" pitchFamily="49" charset="-122"/>
                    <a:cs typeface="Times New Roman" panose="02020603050405020304" pitchFamily="18" charset="0"/>
                  </a:rPr>
                  <a:t>/</a:t>
                </a:r>
                <a:r>
                  <a:rPr lang="zh-CN" altLang="en-US" sz="1000">
                    <a:latin typeface="Times New Roman" panose="02020603050405020304" pitchFamily="18" charset="0"/>
                    <a:ea typeface="楷体_GB2312" pitchFamily="49" charset="-122"/>
                    <a:cs typeface="Times New Roman" panose="02020603050405020304" pitchFamily="18" charset="0"/>
                  </a:rPr>
                  <a:t>目标</a:t>
                </a:r>
                <a:endParaRPr lang="zh-CN" altLang="en-US">
                  <a:ea typeface="楷体_GB2312" pitchFamily="49" charset="-122"/>
                  <a:cs typeface="Times New Roman" panose="02020603050405020304" pitchFamily="18" charset="0"/>
                </a:endParaRPr>
              </a:p>
            </p:txBody>
          </p:sp>
          <p:sp>
            <p:nvSpPr>
              <p:cNvPr id="47228" name="Line 82"/>
              <p:cNvSpPr>
                <a:spLocks noChangeShapeType="1"/>
              </p:cNvSpPr>
              <p:nvPr/>
            </p:nvSpPr>
            <p:spPr bwMode="auto">
              <a:xfrm>
                <a:off x="9360" y="2604"/>
                <a:ext cx="1722" cy="3"/>
              </a:xfrm>
              <a:prstGeom prst="line">
                <a:avLst/>
              </a:prstGeom>
              <a:noFill/>
              <a:ln w="44450" cmpd="dbl">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47" name="Line 80"/>
            <p:cNvSpPr>
              <a:spLocks noChangeShapeType="1"/>
            </p:cNvSpPr>
            <p:nvPr/>
          </p:nvSpPr>
          <p:spPr bwMode="auto">
            <a:xfrm>
              <a:off x="-623888" y="655638"/>
              <a:ext cx="4572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48" name="Line 79"/>
            <p:cNvSpPr>
              <a:spLocks noChangeShapeType="1"/>
            </p:cNvSpPr>
            <p:nvPr/>
          </p:nvSpPr>
          <p:spPr bwMode="auto">
            <a:xfrm>
              <a:off x="-623888" y="2733675"/>
              <a:ext cx="4572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49" name="Line 78"/>
            <p:cNvSpPr>
              <a:spLocks noChangeShapeType="1"/>
            </p:cNvSpPr>
            <p:nvPr/>
          </p:nvSpPr>
          <p:spPr bwMode="auto">
            <a:xfrm>
              <a:off x="-623888" y="6423025"/>
              <a:ext cx="4572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50" name="Line 77"/>
            <p:cNvSpPr>
              <a:spLocks noChangeShapeType="1"/>
            </p:cNvSpPr>
            <p:nvPr/>
          </p:nvSpPr>
          <p:spPr bwMode="auto">
            <a:xfrm>
              <a:off x="-552243" y="7190252"/>
              <a:ext cx="4572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51" name="Line 76"/>
            <p:cNvSpPr>
              <a:spLocks noChangeShapeType="1"/>
            </p:cNvSpPr>
            <p:nvPr/>
          </p:nvSpPr>
          <p:spPr bwMode="auto">
            <a:xfrm>
              <a:off x="-395288" y="2006600"/>
              <a:ext cx="1588" cy="74930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52" name="Line 75"/>
            <p:cNvSpPr>
              <a:spLocks noChangeShapeType="1"/>
            </p:cNvSpPr>
            <p:nvPr/>
          </p:nvSpPr>
          <p:spPr bwMode="auto">
            <a:xfrm flipV="1">
              <a:off x="-395288" y="655638"/>
              <a:ext cx="0" cy="50800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53" name="Line 74"/>
            <p:cNvSpPr>
              <a:spLocks noChangeShapeType="1"/>
            </p:cNvSpPr>
            <p:nvPr/>
          </p:nvSpPr>
          <p:spPr bwMode="auto">
            <a:xfrm flipH="1">
              <a:off x="-410688" y="7046913"/>
              <a:ext cx="16988" cy="143339"/>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54" name="Line 73"/>
            <p:cNvSpPr>
              <a:spLocks noChangeShapeType="1"/>
            </p:cNvSpPr>
            <p:nvPr/>
          </p:nvSpPr>
          <p:spPr bwMode="auto">
            <a:xfrm flipV="1">
              <a:off x="-395288" y="2725738"/>
              <a:ext cx="0" cy="148590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55" name="Line 72"/>
            <p:cNvSpPr>
              <a:spLocks noChangeShapeType="1"/>
            </p:cNvSpPr>
            <p:nvPr/>
          </p:nvSpPr>
          <p:spPr bwMode="auto">
            <a:xfrm>
              <a:off x="-395288" y="4648200"/>
              <a:ext cx="0" cy="1844675"/>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56" name="Line 71"/>
            <p:cNvSpPr>
              <a:spLocks noChangeShapeType="1"/>
            </p:cNvSpPr>
            <p:nvPr/>
          </p:nvSpPr>
          <p:spPr bwMode="auto">
            <a:xfrm flipV="1">
              <a:off x="-396875" y="6423025"/>
              <a:ext cx="0" cy="265113"/>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57" name="Text Box 70"/>
            <p:cNvSpPr txBox="1">
              <a:spLocks noChangeArrowheads="1"/>
            </p:cNvSpPr>
            <p:nvPr/>
          </p:nvSpPr>
          <p:spPr bwMode="auto">
            <a:xfrm>
              <a:off x="-471488" y="1209675"/>
              <a:ext cx="155575" cy="841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b="1">
                  <a:latin typeface="Times New Roman" panose="02020603050405020304" pitchFamily="18" charset="0"/>
                  <a:cs typeface="Times New Roman" panose="02020603050405020304" pitchFamily="18" charset="0"/>
                </a:rPr>
                <a:t>项目前期</a:t>
              </a:r>
              <a:endParaRPr lang="zh-CN"/>
            </a:p>
          </p:txBody>
        </p:sp>
        <p:sp>
          <p:nvSpPr>
            <p:cNvPr id="47158" name="Text Box 69"/>
            <p:cNvSpPr txBox="1">
              <a:spLocks noChangeArrowheads="1"/>
            </p:cNvSpPr>
            <p:nvPr/>
          </p:nvSpPr>
          <p:spPr bwMode="auto">
            <a:xfrm>
              <a:off x="-471488" y="3960813"/>
              <a:ext cx="155575" cy="650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b="1">
                  <a:latin typeface="Times New Roman" panose="02020603050405020304" pitchFamily="18" charset="0"/>
                  <a:cs typeface="Times New Roman" panose="02020603050405020304" pitchFamily="18" charset="0"/>
                </a:rPr>
                <a:t>建设期</a:t>
              </a:r>
              <a:endParaRPr lang="zh-CN"/>
            </a:p>
          </p:txBody>
        </p:sp>
        <p:sp>
          <p:nvSpPr>
            <p:cNvPr id="47159" name="Text Box 68"/>
            <p:cNvSpPr txBox="1">
              <a:spLocks noChangeArrowheads="1"/>
            </p:cNvSpPr>
            <p:nvPr/>
          </p:nvSpPr>
          <p:spPr bwMode="auto">
            <a:xfrm>
              <a:off x="-481464" y="6632496"/>
              <a:ext cx="212333" cy="37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b="1">
                  <a:latin typeface="Times New Roman" panose="02020603050405020304" pitchFamily="18" charset="0"/>
                  <a:cs typeface="Times New Roman" panose="02020603050405020304" pitchFamily="18" charset="0"/>
                </a:rPr>
                <a:t>后期</a:t>
              </a:r>
              <a:endParaRPr lang="zh-CN"/>
            </a:p>
          </p:txBody>
        </p:sp>
        <p:sp>
          <p:nvSpPr>
            <p:cNvPr id="47160" name="Line 67"/>
            <p:cNvSpPr>
              <a:spLocks noChangeShapeType="1"/>
            </p:cNvSpPr>
            <p:nvPr/>
          </p:nvSpPr>
          <p:spPr bwMode="auto">
            <a:xfrm>
              <a:off x="1287609" y="965992"/>
              <a:ext cx="353888"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61" name="Line 66"/>
            <p:cNvSpPr>
              <a:spLocks noChangeShapeType="1"/>
            </p:cNvSpPr>
            <p:nvPr/>
          </p:nvSpPr>
          <p:spPr bwMode="auto">
            <a:xfrm flipH="1">
              <a:off x="509056" y="1058952"/>
              <a:ext cx="0" cy="836637"/>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62" name="Line 65"/>
            <p:cNvSpPr>
              <a:spLocks noChangeShapeType="1"/>
            </p:cNvSpPr>
            <p:nvPr/>
          </p:nvSpPr>
          <p:spPr bwMode="auto">
            <a:xfrm>
              <a:off x="1287609" y="1988548"/>
              <a:ext cx="353888"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63" name="Line 64"/>
            <p:cNvSpPr>
              <a:spLocks noChangeShapeType="1"/>
            </p:cNvSpPr>
            <p:nvPr/>
          </p:nvSpPr>
          <p:spPr bwMode="auto">
            <a:xfrm>
              <a:off x="2347913" y="1149350"/>
              <a:ext cx="1360" cy="560319"/>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64" name="Line 63"/>
            <p:cNvSpPr>
              <a:spLocks noChangeShapeType="1"/>
            </p:cNvSpPr>
            <p:nvPr/>
          </p:nvSpPr>
          <p:spPr bwMode="auto">
            <a:xfrm>
              <a:off x="509056" y="1988549"/>
              <a:ext cx="10057" cy="78640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65" name="Line 62"/>
            <p:cNvSpPr>
              <a:spLocks noChangeShapeType="1"/>
            </p:cNvSpPr>
            <p:nvPr/>
          </p:nvSpPr>
          <p:spPr bwMode="auto">
            <a:xfrm>
              <a:off x="2349273" y="2081508"/>
              <a:ext cx="0" cy="528455"/>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66" name="Line 61"/>
            <p:cNvSpPr>
              <a:spLocks noChangeShapeType="1"/>
            </p:cNvSpPr>
            <p:nvPr/>
          </p:nvSpPr>
          <p:spPr bwMode="auto">
            <a:xfrm>
              <a:off x="517525" y="2925763"/>
              <a:ext cx="0" cy="49530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67" name="Line 60"/>
            <p:cNvSpPr>
              <a:spLocks noChangeShapeType="1"/>
            </p:cNvSpPr>
            <p:nvPr/>
          </p:nvSpPr>
          <p:spPr bwMode="auto">
            <a:xfrm>
              <a:off x="2347913" y="3025775"/>
              <a:ext cx="0" cy="296863"/>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68" name="Line 59"/>
            <p:cNvSpPr>
              <a:spLocks noChangeShapeType="1"/>
            </p:cNvSpPr>
            <p:nvPr/>
          </p:nvSpPr>
          <p:spPr bwMode="auto">
            <a:xfrm>
              <a:off x="1319213" y="2817813"/>
              <a:ext cx="206375"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69" name="Line 58"/>
            <p:cNvSpPr>
              <a:spLocks noChangeShapeType="1"/>
            </p:cNvSpPr>
            <p:nvPr/>
          </p:nvSpPr>
          <p:spPr bwMode="auto">
            <a:xfrm>
              <a:off x="517525" y="3589338"/>
              <a:ext cx="0" cy="485775"/>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70" name="Line 57"/>
            <p:cNvSpPr>
              <a:spLocks noChangeShapeType="1"/>
            </p:cNvSpPr>
            <p:nvPr/>
          </p:nvSpPr>
          <p:spPr bwMode="auto">
            <a:xfrm>
              <a:off x="2347913" y="3687763"/>
              <a:ext cx="0" cy="485775"/>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71" name="Line 56"/>
            <p:cNvSpPr>
              <a:spLocks noChangeShapeType="1"/>
            </p:cNvSpPr>
            <p:nvPr/>
          </p:nvSpPr>
          <p:spPr bwMode="auto">
            <a:xfrm>
              <a:off x="1317625" y="3505200"/>
              <a:ext cx="342900"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72" name="Line 55"/>
            <p:cNvSpPr>
              <a:spLocks noChangeShapeType="1"/>
            </p:cNvSpPr>
            <p:nvPr/>
          </p:nvSpPr>
          <p:spPr bwMode="auto">
            <a:xfrm>
              <a:off x="517525" y="4440238"/>
              <a:ext cx="4763" cy="404812"/>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73" name="Line 54"/>
            <p:cNvSpPr>
              <a:spLocks noChangeShapeType="1"/>
            </p:cNvSpPr>
            <p:nvPr/>
          </p:nvSpPr>
          <p:spPr bwMode="auto">
            <a:xfrm>
              <a:off x="2347913" y="4349750"/>
              <a:ext cx="0" cy="614363"/>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74" name="Line 53"/>
            <p:cNvSpPr>
              <a:spLocks noChangeShapeType="1"/>
            </p:cNvSpPr>
            <p:nvPr/>
          </p:nvSpPr>
          <p:spPr bwMode="auto">
            <a:xfrm>
              <a:off x="1319213" y="4257675"/>
              <a:ext cx="342900"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75" name="Line 52"/>
            <p:cNvSpPr>
              <a:spLocks noChangeShapeType="1"/>
            </p:cNvSpPr>
            <p:nvPr/>
          </p:nvSpPr>
          <p:spPr bwMode="auto">
            <a:xfrm flipH="1">
              <a:off x="519113" y="5254625"/>
              <a:ext cx="0" cy="35560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76" name="Line 51"/>
            <p:cNvSpPr>
              <a:spLocks noChangeShapeType="1"/>
            </p:cNvSpPr>
            <p:nvPr/>
          </p:nvSpPr>
          <p:spPr bwMode="auto">
            <a:xfrm flipH="1">
              <a:off x="1433513" y="5024438"/>
              <a:ext cx="227012"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77" name="Line 50"/>
            <p:cNvSpPr>
              <a:spLocks noChangeShapeType="1"/>
            </p:cNvSpPr>
            <p:nvPr/>
          </p:nvSpPr>
          <p:spPr bwMode="auto">
            <a:xfrm>
              <a:off x="2347913" y="5130800"/>
              <a:ext cx="0" cy="479425"/>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78" name="Line 49"/>
            <p:cNvSpPr>
              <a:spLocks noChangeShapeType="1"/>
            </p:cNvSpPr>
            <p:nvPr/>
          </p:nvSpPr>
          <p:spPr bwMode="auto">
            <a:xfrm flipH="1">
              <a:off x="519113" y="6002338"/>
              <a:ext cx="3175" cy="219075"/>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79" name="Line 48"/>
            <p:cNvSpPr>
              <a:spLocks noChangeShapeType="1"/>
            </p:cNvSpPr>
            <p:nvPr/>
          </p:nvSpPr>
          <p:spPr bwMode="auto">
            <a:xfrm>
              <a:off x="1263650" y="6321425"/>
              <a:ext cx="404813"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80" name="Line 47"/>
            <p:cNvSpPr>
              <a:spLocks noChangeShapeType="1"/>
            </p:cNvSpPr>
            <p:nvPr/>
          </p:nvSpPr>
          <p:spPr bwMode="auto">
            <a:xfrm>
              <a:off x="2347913" y="6002338"/>
              <a:ext cx="0" cy="219075"/>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81" name="Line 46"/>
            <p:cNvSpPr>
              <a:spLocks noChangeShapeType="1"/>
            </p:cNvSpPr>
            <p:nvPr/>
          </p:nvSpPr>
          <p:spPr bwMode="auto">
            <a:xfrm>
              <a:off x="511175" y="6845300"/>
              <a:ext cx="6350" cy="20955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82" name="Line 45"/>
            <p:cNvSpPr>
              <a:spLocks noChangeShapeType="1"/>
            </p:cNvSpPr>
            <p:nvPr/>
          </p:nvSpPr>
          <p:spPr bwMode="auto">
            <a:xfrm>
              <a:off x="1276350" y="7156450"/>
              <a:ext cx="411163"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83" name="Line 44"/>
            <p:cNvSpPr>
              <a:spLocks noChangeShapeType="1"/>
            </p:cNvSpPr>
            <p:nvPr/>
          </p:nvSpPr>
          <p:spPr bwMode="auto">
            <a:xfrm>
              <a:off x="2343150" y="6845300"/>
              <a:ext cx="1588" cy="21113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84" name="Line 43"/>
            <p:cNvSpPr>
              <a:spLocks noChangeShapeType="1"/>
            </p:cNvSpPr>
            <p:nvPr/>
          </p:nvSpPr>
          <p:spPr bwMode="auto">
            <a:xfrm>
              <a:off x="3040782" y="1895588"/>
              <a:ext cx="228600"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85" name="Line 42"/>
            <p:cNvSpPr>
              <a:spLocks noChangeShapeType="1"/>
            </p:cNvSpPr>
            <p:nvPr/>
          </p:nvSpPr>
          <p:spPr bwMode="auto">
            <a:xfrm>
              <a:off x="3033713" y="2817813"/>
              <a:ext cx="228600"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86" name="Line 41"/>
            <p:cNvSpPr>
              <a:spLocks noChangeShapeType="1"/>
            </p:cNvSpPr>
            <p:nvPr/>
          </p:nvSpPr>
          <p:spPr bwMode="auto">
            <a:xfrm>
              <a:off x="3269382" y="1895588"/>
              <a:ext cx="0" cy="195215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87" name="Line 40"/>
            <p:cNvSpPr>
              <a:spLocks noChangeShapeType="1"/>
            </p:cNvSpPr>
            <p:nvPr/>
          </p:nvSpPr>
          <p:spPr bwMode="auto">
            <a:xfrm>
              <a:off x="2689225" y="3871913"/>
              <a:ext cx="5715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88" name="Line 39"/>
            <p:cNvSpPr>
              <a:spLocks noChangeShapeType="1"/>
            </p:cNvSpPr>
            <p:nvPr/>
          </p:nvSpPr>
          <p:spPr bwMode="auto">
            <a:xfrm>
              <a:off x="2689225" y="3871913"/>
              <a:ext cx="0" cy="296862"/>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89" name="Line 38"/>
            <p:cNvSpPr>
              <a:spLocks noChangeShapeType="1"/>
            </p:cNvSpPr>
            <p:nvPr/>
          </p:nvSpPr>
          <p:spPr bwMode="auto">
            <a:xfrm>
              <a:off x="65088" y="3105150"/>
              <a:ext cx="4572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90" name="Line 37"/>
            <p:cNvSpPr>
              <a:spLocks noChangeShapeType="1"/>
            </p:cNvSpPr>
            <p:nvPr/>
          </p:nvSpPr>
          <p:spPr bwMode="auto">
            <a:xfrm flipH="1">
              <a:off x="84390" y="3104065"/>
              <a:ext cx="0" cy="929595"/>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47191" name="Group 31"/>
            <p:cNvGrpSpPr/>
            <p:nvPr/>
          </p:nvGrpSpPr>
          <p:grpSpPr bwMode="auto">
            <a:xfrm>
              <a:off x="4632325" y="4295775"/>
              <a:ext cx="1487488" cy="441325"/>
              <a:chOff x="9540" y="8544"/>
              <a:chExt cx="2160" cy="696"/>
            </a:xfrm>
          </p:grpSpPr>
          <p:sp>
            <p:nvSpPr>
              <p:cNvPr id="47222" name="Text Box 36"/>
              <p:cNvSpPr txBox="1">
                <a:spLocks noChangeArrowheads="1"/>
              </p:cNvSpPr>
              <p:nvPr/>
            </p:nvSpPr>
            <p:spPr bwMode="auto">
              <a:xfrm>
                <a:off x="9609" y="8683"/>
                <a:ext cx="432" cy="4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en-US" altLang="zh-CN" sz="1000">
                    <a:latin typeface="Times New Roman" panose="02020603050405020304" pitchFamily="18" charset="0"/>
                    <a:cs typeface="Times New Roman" panose="02020603050405020304" pitchFamily="18" charset="0"/>
                  </a:rPr>
                  <a:t>A=</a:t>
                </a:r>
                <a:endParaRPr lang="en-US" altLang="zh-CN"/>
              </a:p>
            </p:txBody>
          </p:sp>
          <p:sp>
            <p:nvSpPr>
              <p:cNvPr id="47223" name="Text Box 35"/>
              <p:cNvSpPr txBox="1">
                <a:spLocks noChangeArrowheads="1"/>
              </p:cNvSpPr>
              <p:nvPr/>
            </p:nvSpPr>
            <p:spPr bwMode="auto">
              <a:xfrm>
                <a:off x="10009" y="8544"/>
                <a:ext cx="1575" cy="6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Times New Roman" panose="02020603050405020304" pitchFamily="18" charset="0"/>
                    <a:cs typeface="Times New Roman" panose="02020603050405020304" pitchFamily="18" charset="0"/>
                  </a:rPr>
                  <a:t>项目不可预见费</a:t>
                </a:r>
                <a:endParaRPr lang="zh-CN" sz="700"/>
              </a:p>
              <a:p>
                <a:pPr>
                  <a:buFontTx/>
                  <a:buNone/>
                </a:pPr>
                <a:r>
                  <a:rPr lang="zh-CN" sz="1000">
                    <a:latin typeface="Times New Roman" panose="02020603050405020304" pitchFamily="18" charset="0"/>
                    <a:cs typeface="Times New Roman" panose="02020603050405020304" pitchFamily="18" charset="0"/>
                  </a:rPr>
                  <a:t>项目估算总投资</a:t>
                </a:r>
                <a:endParaRPr lang="zh-CN"/>
              </a:p>
            </p:txBody>
          </p:sp>
          <p:sp>
            <p:nvSpPr>
              <p:cNvPr id="47224" name="Line 34"/>
              <p:cNvSpPr>
                <a:spLocks noChangeShapeType="1"/>
              </p:cNvSpPr>
              <p:nvPr/>
            </p:nvSpPr>
            <p:spPr bwMode="auto">
              <a:xfrm>
                <a:off x="10080" y="8878"/>
                <a:ext cx="1455"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225" name="AutoShape 33"/>
              <p:cNvSpPr/>
              <p:nvPr/>
            </p:nvSpPr>
            <p:spPr bwMode="auto">
              <a:xfrm>
                <a:off x="9540" y="8655"/>
                <a:ext cx="79" cy="471"/>
              </a:xfrm>
              <a:prstGeom prst="leftBracket">
                <a:avLst>
                  <a:gd name="adj" fmla="val 49684"/>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226" name="AutoShape 32"/>
              <p:cNvSpPr/>
              <p:nvPr/>
            </p:nvSpPr>
            <p:spPr bwMode="auto">
              <a:xfrm>
                <a:off x="11621" y="8655"/>
                <a:ext cx="79" cy="471"/>
              </a:xfrm>
              <a:prstGeom prst="rightBracket">
                <a:avLst>
                  <a:gd name="adj" fmla="val 49684"/>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47192" name="Text Box 30"/>
            <p:cNvSpPr txBox="1">
              <a:spLocks noChangeArrowheads="1"/>
            </p:cNvSpPr>
            <p:nvPr/>
          </p:nvSpPr>
          <p:spPr bwMode="auto">
            <a:xfrm>
              <a:off x="4670971" y="5594350"/>
              <a:ext cx="1404357" cy="4222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Times New Roman" panose="02020603050405020304" pitchFamily="18" charset="0"/>
                  <a:cs typeface="Times New Roman" panose="02020603050405020304" pitchFamily="18" charset="0"/>
                </a:rPr>
                <a:t>每子项合同工程洽商与索赔不超过合同额</a:t>
              </a:r>
              <a:r>
                <a:rPr lang="en-US" altLang="zh-CN" sz="1000">
                  <a:latin typeface="宋体" panose="02010600030101010101" pitchFamily="2" charset="-122"/>
                  <a:cs typeface="Times New Roman" panose="02020603050405020304" pitchFamily="18" charset="0"/>
                </a:rPr>
                <a:t>×A</a:t>
              </a:r>
              <a:endParaRPr lang="en-US" altLang="zh-CN"/>
            </a:p>
          </p:txBody>
        </p:sp>
        <p:sp>
          <p:nvSpPr>
            <p:cNvPr id="47193" name="Line 29"/>
            <p:cNvSpPr>
              <a:spLocks noChangeShapeType="1"/>
            </p:cNvSpPr>
            <p:nvPr/>
          </p:nvSpPr>
          <p:spPr bwMode="auto">
            <a:xfrm>
              <a:off x="3041650" y="3506788"/>
              <a:ext cx="228600"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94" name="Text Box 28"/>
            <p:cNvSpPr txBox="1">
              <a:spLocks noChangeArrowheads="1"/>
            </p:cNvSpPr>
            <p:nvPr/>
          </p:nvSpPr>
          <p:spPr bwMode="auto">
            <a:xfrm>
              <a:off x="4319881" y="4399883"/>
              <a:ext cx="280871" cy="2766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en-US" altLang="zh-CN" sz="1000">
                  <a:latin typeface="Times New Roman" panose="02020603050405020304" pitchFamily="18" charset="0"/>
                  <a:cs typeface="Times New Roman" panose="02020603050405020304" pitchFamily="18" charset="0"/>
                </a:rPr>
                <a:t>       </a:t>
              </a:r>
              <a:endParaRPr lang="zh-CN" altLang="zh-CN"/>
            </a:p>
          </p:txBody>
        </p:sp>
        <p:sp>
          <p:nvSpPr>
            <p:cNvPr id="47195" name="Text Box 27"/>
            <p:cNvSpPr txBox="1">
              <a:spLocks noChangeArrowheads="1"/>
            </p:cNvSpPr>
            <p:nvPr/>
          </p:nvSpPr>
          <p:spPr bwMode="auto">
            <a:xfrm>
              <a:off x="-166688" y="5594350"/>
              <a:ext cx="1619251" cy="211138"/>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执行各项工程合同</a:t>
              </a:r>
              <a:endParaRPr lang="zh-CN"/>
            </a:p>
          </p:txBody>
        </p:sp>
        <p:sp>
          <p:nvSpPr>
            <p:cNvPr id="47196" name="Text Box 26"/>
            <p:cNvSpPr txBox="1">
              <a:spLocks noChangeArrowheads="1"/>
            </p:cNvSpPr>
            <p:nvPr/>
          </p:nvSpPr>
          <p:spPr bwMode="auto">
            <a:xfrm>
              <a:off x="1662113" y="5594350"/>
              <a:ext cx="1457325" cy="211138"/>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支付工程进度款</a:t>
              </a:r>
              <a:r>
                <a:rPr lang="zh-CN" altLang="en-US" sz="1000">
                  <a:latin typeface="Times New Roman" panose="02020603050405020304" pitchFamily="18" charset="0"/>
                  <a:cs typeface="Times New Roman" panose="02020603050405020304" pitchFamily="18" charset="0"/>
                </a:rPr>
                <a:t>（月证书）</a:t>
              </a:r>
              <a:endParaRPr lang="zh-CN"/>
            </a:p>
          </p:txBody>
        </p:sp>
        <p:sp>
          <p:nvSpPr>
            <p:cNvPr id="47197" name="Text Box 25"/>
            <p:cNvSpPr txBox="1">
              <a:spLocks noChangeArrowheads="1"/>
            </p:cNvSpPr>
            <p:nvPr/>
          </p:nvSpPr>
          <p:spPr bwMode="auto">
            <a:xfrm>
              <a:off x="579833" y="1523750"/>
              <a:ext cx="990886" cy="185919"/>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方案设计任务书</a:t>
              </a:r>
              <a:endParaRPr lang="zh-CN"/>
            </a:p>
          </p:txBody>
        </p:sp>
        <p:sp>
          <p:nvSpPr>
            <p:cNvPr id="47198" name="Line 24"/>
            <p:cNvSpPr>
              <a:spLocks noChangeShapeType="1"/>
            </p:cNvSpPr>
            <p:nvPr/>
          </p:nvSpPr>
          <p:spPr bwMode="auto">
            <a:xfrm flipH="1">
              <a:off x="1995385" y="1058952"/>
              <a:ext cx="0" cy="55775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99" name="Line 23"/>
            <p:cNvSpPr>
              <a:spLocks noChangeShapeType="1"/>
            </p:cNvSpPr>
            <p:nvPr/>
          </p:nvSpPr>
          <p:spPr bwMode="auto">
            <a:xfrm>
              <a:off x="1570720" y="1616710"/>
              <a:ext cx="440933" cy="0"/>
            </a:xfrm>
            <a:prstGeom prst="line">
              <a:avLst/>
            </a:prstGeom>
            <a:noFill/>
            <a:ln w="9525">
              <a:solidFill>
                <a:srgbClr val="000000"/>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200" name="Line 22"/>
            <p:cNvSpPr>
              <a:spLocks noChangeShapeType="1"/>
            </p:cNvSpPr>
            <p:nvPr/>
          </p:nvSpPr>
          <p:spPr bwMode="auto">
            <a:xfrm flipH="1">
              <a:off x="1075277" y="1709669"/>
              <a:ext cx="0" cy="185919"/>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201" name="Text Box 21"/>
            <p:cNvSpPr txBox="1">
              <a:spLocks noChangeArrowheads="1"/>
            </p:cNvSpPr>
            <p:nvPr/>
          </p:nvSpPr>
          <p:spPr bwMode="auto">
            <a:xfrm>
              <a:off x="649977" y="2174467"/>
              <a:ext cx="1345408" cy="464127"/>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000">
                  <a:latin typeface="Times New Roman" panose="02020603050405020304" pitchFamily="18" charset="0"/>
                  <a:cs typeface="Times New Roman" panose="02020603050405020304" pitchFamily="18" charset="0"/>
                </a:rPr>
                <a:t>工程设计承包合同</a:t>
              </a:r>
              <a:endParaRPr lang="en-US" altLang="zh-CN" sz="1000">
                <a:latin typeface="Times New Roman" panose="02020603050405020304" pitchFamily="18" charset="0"/>
                <a:cs typeface="Times New Roman" panose="02020603050405020304" pitchFamily="18" charset="0"/>
              </a:endParaRPr>
            </a:p>
            <a:p>
              <a:pPr algn="ctr">
                <a:buFontTx/>
                <a:buNone/>
              </a:pPr>
              <a:r>
                <a:rPr lang="zh-CN" altLang="en-US" sz="1000">
                  <a:latin typeface="Times New Roman" panose="02020603050405020304" pitchFamily="18" charset="0"/>
                  <a:cs typeface="Times New Roman" panose="02020603050405020304" pitchFamily="18" charset="0"/>
                </a:rPr>
                <a:t>工程设计任务书</a:t>
              </a:r>
              <a:endParaRPr lang="zh-CN" altLang="en-US"/>
            </a:p>
          </p:txBody>
        </p:sp>
        <p:sp>
          <p:nvSpPr>
            <p:cNvPr id="47202" name="Line 18"/>
            <p:cNvSpPr>
              <a:spLocks noChangeShapeType="1"/>
            </p:cNvSpPr>
            <p:nvPr/>
          </p:nvSpPr>
          <p:spPr bwMode="auto">
            <a:xfrm>
              <a:off x="1075277" y="2081506"/>
              <a:ext cx="0" cy="92961"/>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203" name="Line 17"/>
            <p:cNvSpPr>
              <a:spLocks noChangeShapeType="1"/>
            </p:cNvSpPr>
            <p:nvPr/>
          </p:nvSpPr>
          <p:spPr bwMode="auto">
            <a:xfrm>
              <a:off x="1074644" y="2638594"/>
              <a:ext cx="1683" cy="9031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204" name="Line 16"/>
            <p:cNvSpPr>
              <a:spLocks noChangeShapeType="1"/>
            </p:cNvSpPr>
            <p:nvPr/>
          </p:nvSpPr>
          <p:spPr bwMode="auto">
            <a:xfrm flipH="1">
              <a:off x="2207716" y="2081508"/>
              <a:ext cx="1" cy="27887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205" name="Line 15"/>
            <p:cNvSpPr>
              <a:spLocks noChangeShapeType="1"/>
            </p:cNvSpPr>
            <p:nvPr/>
          </p:nvSpPr>
          <p:spPr bwMode="auto">
            <a:xfrm>
              <a:off x="1995385" y="2360386"/>
              <a:ext cx="228600" cy="0"/>
            </a:xfrm>
            <a:prstGeom prst="line">
              <a:avLst/>
            </a:prstGeom>
            <a:noFill/>
            <a:ln w="9525">
              <a:solidFill>
                <a:srgbClr val="000000"/>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47206" name="Group 12"/>
            <p:cNvGrpSpPr/>
            <p:nvPr/>
          </p:nvGrpSpPr>
          <p:grpSpPr bwMode="auto">
            <a:xfrm>
              <a:off x="1570673" y="779859"/>
              <a:ext cx="1453515" cy="464930"/>
              <a:chOff x="1851" y="6344"/>
              <a:chExt cx="2289" cy="731"/>
            </a:xfrm>
          </p:grpSpPr>
          <p:sp>
            <p:nvSpPr>
              <p:cNvPr id="47220" name="Text Box 14"/>
              <p:cNvSpPr txBox="1">
                <a:spLocks noChangeArrowheads="1"/>
              </p:cNvSpPr>
              <p:nvPr/>
            </p:nvSpPr>
            <p:spPr bwMode="auto">
              <a:xfrm>
                <a:off x="1980" y="6344"/>
                <a:ext cx="2160" cy="731"/>
              </a:xfrm>
              <a:prstGeom prst="rect">
                <a:avLst/>
              </a:prstGeom>
              <a:solidFill>
                <a:srgbClr val="FFFFFF"/>
              </a:solidFill>
              <a:ln w="9525">
                <a:solidFill>
                  <a:srgbClr val="000000"/>
                </a:solidFill>
                <a:miter lim="800000"/>
              </a:ln>
            </p:spPr>
            <p:txBody>
              <a:bodyPr lIns="18000" tIns="18000" rIns="18000" bIns="18000"/>
              <a:lstStyle>
                <a:lvl1pPr indent="6667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项目建议书</a:t>
                </a:r>
                <a:endParaRPr lang="zh-CN" sz="700"/>
              </a:p>
              <a:p>
                <a:pPr algn="ctr">
                  <a:buFontTx/>
                  <a:buNone/>
                </a:pPr>
                <a:r>
                  <a:rPr lang="zh-CN" altLang="en-US" sz="1000">
                    <a:latin typeface="Times New Roman" panose="02020603050405020304" pitchFamily="18" charset="0"/>
                    <a:cs typeface="Times New Roman" panose="02020603050405020304" pitchFamily="18" charset="0"/>
                  </a:rPr>
                  <a:t>初步投资估算（匡算）</a:t>
                </a:r>
                <a:endParaRPr lang="zh-CN" altLang="en-US"/>
              </a:p>
            </p:txBody>
          </p:sp>
          <p:sp>
            <p:nvSpPr>
              <p:cNvPr id="47221" name="Line 13"/>
              <p:cNvSpPr>
                <a:spLocks noChangeShapeType="1"/>
              </p:cNvSpPr>
              <p:nvPr/>
            </p:nvSpPr>
            <p:spPr bwMode="auto">
              <a:xfrm flipV="1">
                <a:off x="1851" y="6637"/>
                <a:ext cx="2229"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cxnSp>
          <p:nvCxnSpPr>
            <p:cNvPr id="47207" name="AutoShape 11"/>
            <p:cNvCxnSpPr>
              <a:cxnSpLocks noChangeShapeType="1"/>
            </p:cNvCxnSpPr>
            <p:nvPr/>
          </p:nvCxnSpPr>
          <p:spPr bwMode="auto">
            <a:xfrm>
              <a:off x="1452563" y="5791200"/>
              <a:ext cx="215900" cy="120650"/>
            </a:xfrm>
            <a:prstGeom prst="bentConnector3">
              <a:avLst>
                <a:gd name="adj1" fmla="val 50000"/>
              </a:avLst>
            </a:prstGeom>
            <a:noFill/>
            <a:ln w="9525">
              <a:solidFill>
                <a:srgbClr val="000000"/>
              </a:solidFill>
              <a:miter lim="800000"/>
              <a:tailEnd type="triangle" w="med" len="med"/>
            </a:ln>
            <a:extLst>
              <a:ext uri="{909E8E84-426E-40DD-AFC4-6F175D3DCCD1}">
                <a14:hiddenFill xmlns:a14="http://schemas.microsoft.com/office/drawing/2010/main">
                  <a:noFill/>
                </a14:hiddenFill>
              </a:ext>
            </a:extLst>
          </p:spPr>
        </p:cxnSp>
        <p:cxnSp>
          <p:nvCxnSpPr>
            <p:cNvPr id="47208" name="AutoShape 10"/>
            <p:cNvCxnSpPr>
              <a:cxnSpLocks noChangeShapeType="1"/>
            </p:cNvCxnSpPr>
            <p:nvPr/>
          </p:nvCxnSpPr>
          <p:spPr bwMode="auto">
            <a:xfrm flipV="1">
              <a:off x="1446213" y="5715000"/>
              <a:ext cx="215900" cy="90488"/>
            </a:xfrm>
            <a:prstGeom prst="bentConnector3">
              <a:avLst>
                <a:gd name="adj1" fmla="val 50000"/>
              </a:avLst>
            </a:prstGeom>
            <a:noFill/>
            <a:ln w="9525">
              <a:solidFill>
                <a:srgbClr val="000000"/>
              </a:solidFill>
              <a:miter lim="800000"/>
              <a:tailEnd type="triangle" w="med" len="med"/>
            </a:ln>
            <a:extLst>
              <a:ext uri="{909E8E84-426E-40DD-AFC4-6F175D3DCCD1}">
                <a14:hiddenFill xmlns:a14="http://schemas.microsoft.com/office/drawing/2010/main">
                  <a:noFill/>
                </a14:hiddenFill>
              </a:ext>
            </a:extLst>
          </p:spPr>
        </p:cxnSp>
        <p:sp>
          <p:nvSpPr>
            <p:cNvPr id="47209" name="Text Box 9"/>
            <p:cNvSpPr txBox="1">
              <a:spLocks noChangeArrowheads="1"/>
            </p:cNvSpPr>
            <p:nvPr/>
          </p:nvSpPr>
          <p:spPr bwMode="auto">
            <a:xfrm>
              <a:off x="-52388" y="6626225"/>
              <a:ext cx="1309688" cy="225425"/>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进行工程保修</a:t>
              </a:r>
              <a:endParaRPr lang="zh-CN"/>
            </a:p>
          </p:txBody>
        </p:sp>
        <p:sp>
          <p:nvSpPr>
            <p:cNvPr id="47210" name="Line 8"/>
            <p:cNvSpPr>
              <a:spLocks noChangeShapeType="1"/>
            </p:cNvSpPr>
            <p:nvPr/>
          </p:nvSpPr>
          <p:spPr bwMode="auto">
            <a:xfrm>
              <a:off x="511175" y="6423025"/>
              <a:ext cx="6350" cy="21113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211" name="Text Box 7"/>
            <p:cNvSpPr txBox="1">
              <a:spLocks noChangeArrowheads="1"/>
            </p:cNvSpPr>
            <p:nvPr/>
          </p:nvSpPr>
          <p:spPr bwMode="auto">
            <a:xfrm>
              <a:off x="1662113" y="6626225"/>
              <a:ext cx="1457325" cy="225425"/>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sz="1000">
                  <a:latin typeface="Times New Roman" panose="02020603050405020304" pitchFamily="18" charset="0"/>
                  <a:cs typeface="Times New Roman" panose="02020603050405020304" pitchFamily="18" charset="0"/>
                </a:rPr>
                <a:t>以质保金进行资金保证</a:t>
              </a:r>
              <a:endParaRPr lang="zh-CN"/>
            </a:p>
          </p:txBody>
        </p:sp>
        <p:sp>
          <p:nvSpPr>
            <p:cNvPr id="47212" name="Line 6"/>
            <p:cNvSpPr>
              <a:spLocks noChangeShapeType="1"/>
            </p:cNvSpPr>
            <p:nvPr/>
          </p:nvSpPr>
          <p:spPr bwMode="auto">
            <a:xfrm flipH="1">
              <a:off x="2344738" y="6423025"/>
              <a:ext cx="0" cy="21113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213" name="Line 5"/>
            <p:cNvSpPr>
              <a:spLocks noChangeShapeType="1"/>
            </p:cNvSpPr>
            <p:nvPr/>
          </p:nvSpPr>
          <p:spPr bwMode="auto">
            <a:xfrm flipH="1">
              <a:off x="1263650" y="6743700"/>
              <a:ext cx="377825" cy="0"/>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214" name="Rectangle 4"/>
            <p:cNvSpPr>
              <a:spLocks noChangeArrowheads="1"/>
            </p:cNvSpPr>
            <p:nvPr/>
          </p:nvSpPr>
          <p:spPr bwMode="auto">
            <a:xfrm>
              <a:off x="1668463" y="7048500"/>
              <a:ext cx="1454150" cy="315913"/>
            </a:xfrm>
            <a:prstGeom prst="rect">
              <a:avLst/>
            </a:prstGeom>
            <a:solidFill>
              <a:srgbClr val="FFFFFF"/>
            </a:solidFill>
            <a:ln w="9525">
              <a:solidFill>
                <a:srgbClr val="000000"/>
              </a:solidFill>
              <a:miter lim="800000"/>
            </a:ln>
          </p:spPr>
          <p:txBody>
            <a:bodyPr/>
            <a:lstStyle/>
            <a:p>
              <a:pPr>
                <a:buFontTx/>
                <a:buNone/>
              </a:pPr>
              <a:r>
                <a:rPr lang="zh-CN" sz="1000">
                  <a:latin typeface="Times New Roman" panose="02020603050405020304" pitchFamily="18" charset="0"/>
                  <a:cs typeface="Times New Roman" panose="02020603050405020304" pitchFamily="18" charset="0"/>
                </a:rPr>
                <a:t>发送剩余质量保证金</a:t>
              </a:r>
              <a:endParaRPr lang="zh-CN" sz="700"/>
            </a:p>
            <a:p>
              <a:pPr eaLnBrk="0" hangingPunct="0">
                <a:buFontTx/>
                <a:buNone/>
              </a:pPr>
              <a:endParaRPr lang="zh-CN" altLang="zh-CN"/>
            </a:p>
          </p:txBody>
        </p:sp>
        <p:sp>
          <p:nvSpPr>
            <p:cNvPr id="47215" name="AutoShape 3"/>
            <p:cNvSpPr>
              <a:spLocks noChangeArrowheads="1"/>
            </p:cNvSpPr>
            <p:nvPr/>
          </p:nvSpPr>
          <p:spPr bwMode="auto">
            <a:xfrm>
              <a:off x="1220788" y="7450138"/>
              <a:ext cx="2894012" cy="685800"/>
            </a:xfrm>
            <a:prstGeom prst="irregularSeal1">
              <a:avLst/>
            </a:prstGeom>
            <a:solidFill>
              <a:srgbClr val="FFFFFF"/>
            </a:solidFill>
            <a:ln w="9525">
              <a:solidFill>
                <a:srgbClr val="000000"/>
              </a:solidFill>
              <a:miter lim="800000"/>
            </a:ln>
          </p:spPr>
          <p:txBody>
            <a:bodyPr/>
            <a:lstStyle/>
            <a:p>
              <a:pPr>
                <a:buFontTx/>
                <a:buNone/>
              </a:pPr>
              <a:r>
                <a:rPr lang="zh-CN" sz="1000">
                  <a:latin typeface="Times New Roman" panose="02020603050405020304" pitchFamily="18" charset="0"/>
                  <a:cs typeface="Times New Roman" panose="02020603050405020304" pitchFamily="18" charset="0"/>
                </a:rPr>
                <a:t>实现投资</a:t>
              </a:r>
              <a:r>
                <a:rPr lang="en-US" altLang="zh-CN" sz="1000">
                  <a:latin typeface="Times New Roman" panose="02020603050405020304" pitchFamily="18" charset="0"/>
                  <a:cs typeface="Times New Roman" panose="02020603050405020304" pitchFamily="18" charset="0"/>
                </a:rPr>
                <a:t>(</a:t>
              </a:r>
              <a:r>
                <a:rPr lang="zh-CN" altLang="en-US" sz="1000">
                  <a:latin typeface="Times New Roman" panose="02020603050405020304" pitchFamily="18" charset="0"/>
                  <a:cs typeface="Times New Roman" panose="02020603050405020304" pitchFamily="18" charset="0"/>
                </a:rPr>
                <a:t>造价</a:t>
              </a:r>
              <a:r>
                <a:rPr lang="en-US" altLang="zh-CN" sz="1000">
                  <a:latin typeface="Times New Roman" panose="02020603050405020304" pitchFamily="18" charset="0"/>
                  <a:cs typeface="Times New Roman" panose="02020603050405020304" pitchFamily="18" charset="0"/>
                </a:rPr>
                <a:t>)</a:t>
              </a:r>
              <a:r>
                <a:rPr lang="zh-CN" altLang="en-US" sz="1000">
                  <a:latin typeface="Times New Roman" panose="02020603050405020304" pitchFamily="18" charset="0"/>
                  <a:cs typeface="Times New Roman" panose="02020603050405020304" pitchFamily="18" charset="0"/>
                </a:rPr>
                <a:t>控制目标</a:t>
              </a:r>
              <a:endParaRPr lang="zh-CN" altLang="en-US" sz="700"/>
            </a:p>
            <a:p>
              <a:pPr eaLnBrk="0" hangingPunct="0">
                <a:buFontTx/>
                <a:buNone/>
              </a:pPr>
              <a:endParaRPr lang="zh-CN" altLang="en-US"/>
            </a:p>
          </p:txBody>
        </p:sp>
        <p:sp>
          <p:nvSpPr>
            <p:cNvPr id="47216" name="Line 2"/>
            <p:cNvSpPr>
              <a:spLocks noChangeShapeType="1"/>
            </p:cNvSpPr>
            <p:nvPr/>
          </p:nvSpPr>
          <p:spPr bwMode="auto">
            <a:xfrm>
              <a:off x="2338388" y="7334250"/>
              <a:ext cx="0" cy="225425"/>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217" name="Text Box 1"/>
            <p:cNvSpPr txBox="1">
              <a:spLocks noChangeArrowheads="1"/>
            </p:cNvSpPr>
            <p:nvPr/>
          </p:nvSpPr>
          <p:spPr bwMode="auto">
            <a:xfrm>
              <a:off x="4668803" y="6626225"/>
              <a:ext cx="1406525" cy="436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sz="1000">
                  <a:latin typeface="Times New Roman" panose="02020603050405020304" pitchFamily="18" charset="0"/>
                  <a:cs typeface="Times New Roman" panose="02020603050405020304" pitchFamily="18" charset="0"/>
                </a:rPr>
                <a:t>结算时预留结算额</a:t>
              </a:r>
              <a:r>
                <a:rPr lang="en-US" altLang="zh-CN" sz="1000">
                  <a:latin typeface="Times New Roman" panose="02020603050405020304" pitchFamily="18" charset="0"/>
                  <a:cs typeface="Times New Roman" panose="02020603050405020304" pitchFamily="18" charset="0"/>
                </a:rPr>
                <a:t>3-5%</a:t>
              </a:r>
              <a:r>
                <a:rPr lang="zh-CN" altLang="en-US" sz="1000">
                  <a:latin typeface="Times New Roman" panose="02020603050405020304" pitchFamily="18" charset="0"/>
                  <a:cs typeface="Times New Roman" panose="02020603050405020304" pitchFamily="18" charset="0"/>
                </a:rPr>
                <a:t>的质量保证金</a:t>
              </a:r>
              <a:endParaRPr lang="zh-CN" altLang="en-US"/>
            </a:p>
          </p:txBody>
        </p:sp>
        <p:sp>
          <p:nvSpPr>
            <p:cNvPr id="47218" name="Rectangle 136"/>
            <p:cNvSpPr>
              <a:spLocks noChangeArrowheads="1"/>
            </p:cNvSpPr>
            <p:nvPr/>
          </p:nvSpPr>
          <p:spPr bwMode="auto">
            <a:xfrm>
              <a:off x="-57158" y="-428402"/>
              <a:ext cx="6582367" cy="105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Tx/>
                <a:buNone/>
              </a:pPr>
              <a:r>
                <a:rPr lang="en-US" altLang="zh-CN" sz="1300" b="1">
                  <a:latin typeface="宋体" panose="02010600030101010101" pitchFamily="2" charset="-122"/>
                  <a:cs typeface="Times New Roman" panose="02020603050405020304" pitchFamily="18" charset="0"/>
                </a:rPr>
                <a:t>                </a:t>
              </a:r>
              <a:endParaRPr lang="en-US" altLang="zh-CN" sz="1300" b="1">
                <a:latin typeface="宋体" panose="02010600030101010101" pitchFamily="2" charset="-122"/>
                <a:cs typeface="Times New Roman" panose="02020603050405020304" pitchFamily="18" charset="0"/>
              </a:endParaRPr>
            </a:p>
            <a:p>
              <a:pPr algn="ctr">
                <a:buFontTx/>
                <a:buNone/>
              </a:pPr>
              <a:r>
                <a:rPr lang="zh-CN" sz="1600" b="1">
                  <a:latin typeface="宋体" panose="02010600030101010101" pitchFamily="2" charset="-122"/>
                  <a:cs typeface="Times New Roman" panose="02020603050405020304" pitchFamily="18" charset="0"/>
                </a:rPr>
                <a:t>工程项目投资</a:t>
              </a:r>
              <a:r>
                <a:rPr lang="en-US" altLang="zh-CN" sz="1600" b="1">
                  <a:latin typeface="宋体" panose="02010600030101010101" pitchFamily="2" charset="-122"/>
                  <a:cs typeface="Times New Roman" panose="02020603050405020304" pitchFamily="18" charset="0"/>
                </a:rPr>
                <a:t>/</a:t>
              </a:r>
              <a:r>
                <a:rPr lang="zh-CN" altLang="en-US" sz="1600" b="1">
                  <a:latin typeface="宋体" panose="02010600030101010101" pitchFamily="2" charset="-122"/>
                  <a:cs typeface="Times New Roman" panose="02020603050405020304" pitchFamily="18" charset="0"/>
                </a:rPr>
                <a:t>造价的全过程管理控制流程图</a:t>
              </a:r>
              <a:endParaRPr lang="zh-CN" altLang="en-US" sz="1600"/>
            </a:p>
            <a:p>
              <a:pPr eaLnBrk="0" hangingPunct="0">
                <a:buFontTx/>
                <a:buNone/>
              </a:pPr>
              <a:endParaRPr lang="zh-CN" altLang="en-US"/>
            </a:p>
          </p:txBody>
        </p:sp>
        <p:sp>
          <p:nvSpPr>
            <p:cNvPr id="47219" name="Rectangle 189"/>
            <p:cNvSpPr>
              <a:spLocks noChangeArrowheads="1"/>
            </p:cNvSpPr>
            <p:nvPr/>
          </p:nvSpPr>
          <p:spPr bwMode="auto">
            <a:xfrm>
              <a:off x="-977274" y="7342126"/>
              <a:ext cx="9838161" cy="10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Tx/>
                <a:buNone/>
                <a:tabLst>
                  <a:tab pos="3493770" algn="l"/>
                </a:tabLst>
              </a:pPr>
              <a:br>
                <a:rPr lang="zh-CN" altLang="zh-CN" sz="700"/>
              </a:br>
              <a:endParaRPr lang="zh-CN" altLang="zh-CN"/>
            </a:p>
            <a:p>
              <a:pPr eaLnBrk="0" hangingPunct="0">
                <a:buFontTx/>
                <a:buNone/>
                <a:tabLst>
                  <a:tab pos="3493770" algn="l"/>
                </a:tabLst>
              </a:pPr>
              <a:r>
                <a:rPr lang="en-US" altLang="zh-CN" sz="1000">
                  <a:latin typeface="Times New Roman" panose="02020603050405020304" pitchFamily="18" charset="0"/>
                  <a:cs typeface="Times New Roman" panose="02020603050405020304" pitchFamily="18" charset="0"/>
                </a:rPr>
                <a:t>	</a:t>
              </a:r>
              <a:endParaRPr lang="en-US" altLang="zh-CN" sz="700"/>
            </a:p>
            <a:p>
              <a:pPr eaLnBrk="0" hangingPunct="0">
                <a:buFontTx/>
                <a:buNone/>
                <a:tabLst>
                  <a:tab pos="3493770" algn="l"/>
                </a:tabLst>
              </a:pPr>
              <a:r>
                <a:rPr lang="en-US" altLang="zh-CN" sz="1000">
                  <a:latin typeface="Times New Roman" panose="02020603050405020304" pitchFamily="18" charset="0"/>
                  <a:cs typeface="Times New Roman" panose="02020603050405020304" pitchFamily="18" charset="0"/>
                </a:rPr>
                <a:t>**</a:t>
              </a:r>
              <a:r>
                <a:rPr lang="zh-CN" altLang="en-US" sz="1000">
                  <a:latin typeface="Times New Roman" panose="02020603050405020304" pitchFamily="18" charset="0"/>
                  <a:cs typeface="Times New Roman" panose="02020603050405020304" pitchFamily="18" charset="0"/>
                </a:rPr>
                <a:t>注：如进行扩大初步设计或初步设计可以达到满足编制工程量清单的全部要求，则无需编制“初步”工程量清单。</a:t>
              </a:r>
              <a:endParaRPr lang="zh-CN" altLang="en-US"/>
            </a:p>
          </p:txBody>
        </p:sp>
      </p:grpSp>
      <p:sp>
        <p:nvSpPr>
          <p:cNvPr id="47107" name="Text Box 25"/>
          <p:cNvSpPr txBox="1">
            <a:spLocks noChangeArrowheads="1"/>
          </p:cNvSpPr>
          <p:nvPr/>
        </p:nvSpPr>
        <p:spPr bwMode="auto">
          <a:xfrm>
            <a:off x="2268538" y="981075"/>
            <a:ext cx="1008062" cy="215900"/>
          </a:xfrm>
          <a:prstGeom prst="rect">
            <a:avLst/>
          </a:prstGeom>
          <a:solidFill>
            <a:srgbClr val="FFFFFF"/>
          </a:solidFill>
          <a:ln w="9525">
            <a:solidFill>
              <a:srgbClr val="000000"/>
            </a:solidFill>
            <a:miter lim="800000"/>
          </a:ln>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altLang="en-US" sz="900"/>
              <a:t>详尽功能需求论证</a:t>
            </a:r>
            <a:endParaRPr lang="zh-CN" sz="900"/>
          </a:p>
        </p:txBody>
      </p:sp>
      <p:sp>
        <p:nvSpPr>
          <p:cNvPr id="47108" name="Line 22"/>
          <p:cNvSpPr>
            <a:spLocks noChangeShapeType="1"/>
          </p:cNvSpPr>
          <p:nvPr/>
        </p:nvSpPr>
        <p:spPr bwMode="auto">
          <a:xfrm>
            <a:off x="2771775" y="1196975"/>
            <a:ext cx="0" cy="7143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09" name="Line 15"/>
          <p:cNvSpPr>
            <a:spLocks noChangeShapeType="1"/>
          </p:cNvSpPr>
          <p:nvPr/>
        </p:nvSpPr>
        <p:spPr bwMode="auto">
          <a:xfrm>
            <a:off x="3276600" y="1125538"/>
            <a:ext cx="431800" cy="0"/>
          </a:xfrm>
          <a:prstGeom prst="line">
            <a:avLst/>
          </a:prstGeom>
          <a:noFill/>
          <a:ln w="9525">
            <a:solidFill>
              <a:srgbClr val="000000"/>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10" name="Line 13"/>
          <p:cNvSpPr>
            <a:spLocks noChangeShapeType="1"/>
          </p:cNvSpPr>
          <p:nvPr/>
        </p:nvSpPr>
        <p:spPr bwMode="auto">
          <a:xfrm flipV="1">
            <a:off x="3348038" y="1557338"/>
            <a:ext cx="1439862"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11" name="Line 13"/>
          <p:cNvSpPr>
            <a:spLocks noChangeShapeType="1"/>
          </p:cNvSpPr>
          <p:nvPr/>
        </p:nvSpPr>
        <p:spPr bwMode="auto">
          <a:xfrm flipV="1">
            <a:off x="2339975" y="1916113"/>
            <a:ext cx="1368425"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组合 104"/>
          <p:cNvGrpSpPr/>
          <p:nvPr/>
        </p:nvGrpSpPr>
        <p:grpSpPr bwMode="auto">
          <a:xfrm>
            <a:off x="899593" y="188913"/>
            <a:ext cx="6841058" cy="4824412"/>
            <a:chOff x="1187624" y="1057252"/>
            <a:chExt cx="6552728" cy="4973328"/>
          </a:xfrm>
        </p:grpSpPr>
        <p:sp>
          <p:nvSpPr>
            <p:cNvPr id="48132" name="TextBox 28"/>
            <p:cNvSpPr txBox="1">
              <a:spLocks noChangeArrowheads="1"/>
            </p:cNvSpPr>
            <p:nvPr/>
          </p:nvSpPr>
          <p:spPr bwMode="auto">
            <a:xfrm>
              <a:off x="1907704" y="5229200"/>
              <a:ext cx="1296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黑体" panose="02010609060101010101" pitchFamily="49" charset="-122"/>
                  <a:ea typeface="黑体" panose="02010609060101010101" pitchFamily="49" charset="-122"/>
                </a:rPr>
                <a:t>可行性研究  （含方案设计）</a:t>
              </a:r>
              <a:endParaRPr lang="zh-CN" altLang="en-US" sz="1200">
                <a:latin typeface="黑体" panose="02010609060101010101" pitchFamily="49" charset="-122"/>
                <a:ea typeface="黑体" panose="02010609060101010101" pitchFamily="49" charset="-122"/>
              </a:endParaRPr>
            </a:p>
          </p:txBody>
        </p:sp>
        <p:sp>
          <p:nvSpPr>
            <p:cNvPr id="48133" name="TextBox 71"/>
            <p:cNvSpPr txBox="1">
              <a:spLocks noChangeArrowheads="1"/>
            </p:cNvSpPr>
            <p:nvPr/>
          </p:nvSpPr>
          <p:spPr bwMode="auto">
            <a:xfrm>
              <a:off x="2915816" y="5661248"/>
              <a:ext cx="33843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latin typeface="黑体" panose="02010609060101010101" pitchFamily="49" charset="-122"/>
                  <a:ea typeface="黑体" panose="02010609060101010101" pitchFamily="49" charset="-122"/>
                </a:rPr>
                <a:t>工 程 项 目 设 计 过 程</a:t>
              </a:r>
              <a:endParaRPr lang="zh-CN" altLang="en-US" dirty="0">
                <a:latin typeface="黑体" panose="02010609060101010101" pitchFamily="49" charset="-122"/>
                <a:ea typeface="黑体" panose="02010609060101010101" pitchFamily="49" charset="-122"/>
              </a:endParaRPr>
            </a:p>
          </p:txBody>
        </p:sp>
        <p:sp>
          <p:nvSpPr>
            <p:cNvPr id="48134" name="TextBox 73"/>
            <p:cNvSpPr txBox="1">
              <a:spLocks noChangeArrowheads="1"/>
            </p:cNvSpPr>
            <p:nvPr/>
          </p:nvSpPr>
          <p:spPr bwMode="auto">
            <a:xfrm>
              <a:off x="1757426" y="1057252"/>
              <a:ext cx="5982926" cy="40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u="sng">
                  <a:latin typeface="黑体" panose="02010609060101010101" pitchFamily="49" charset="-122"/>
                  <a:ea typeface="黑体" panose="02010609060101010101" pitchFamily="49" charset="-122"/>
                </a:rPr>
                <a:t> 设 计 对 项 目 投 资</a:t>
              </a:r>
              <a:r>
                <a:rPr lang="en-US" altLang="zh-CN" sz="2000" u="sng">
                  <a:latin typeface="黑体" panose="02010609060101010101" pitchFamily="49" charset="-122"/>
                  <a:ea typeface="黑体" panose="02010609060101010101" pitchFamily="49" charset="-122"/>
                </a:rPr>
                <a:t>/</a:t>
              </a:r>
              <a:r>
                <a:rPr lang="zh-CN" altLang="en-US" sz="2000" u="sng">
                  <a:latin typeface="黑体" panose="02010609060101010101" pitchFamily="49" charset="-122"/>
                  <a:ea typeface="黑体" panose="02010609060101010101" pitchFamily="49" charset="-122"/>
                </a:rPr>
                <a:t>造 价 的 影 响 程 度 </a:t>
              </a:r>
              <a:endParaRPr lang="zh-CN" altLang="en-US" sz="2000" u="sng">
                <a:latin typeface="黑体" panose="02010609060101010101" pitchFamily="49" charset="-122"/>
                <a:ea typeface="黑体" panose="02010609060101010101" pitchFamily="49" charset="-122"/>
              </a:endParaRPr>
            </a:p>
          </p:txBody>
        </p:sp>
        <p:cxnSp>
          <p:nvCxnSpPr>
            <p:cNvPr id="8" name="直接箭头连接符 7"/>
            <p:cNvCxnSpPr/>
            <p:nvPr/>
          </p:nvCxnSpPr>
          <p:spPr>
            <a:xfrm flipV="1">
              <a:off x="1908377" y="1484378"/>
              <a:ext cx="0" cy="38883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03848" y="1628391"/>
              <a:ext cx="0" cy="3744316"/>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796360" y="4724652"/>
              <a:ext cx="0" cy="648055"/>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740352" y="1628391"/>
              <a:ext cx="0" cy="3744316"/>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908377" y="4724652"/>
              <a:ext cx="5831975"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908377" y="4076597"/>
              <a:ext cx="3887984"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48141" name="TextBox 29"/>
            <p:cNvSpPr txBox="1">
              <a:spLocks noChangeArrowheads="1"/>
            </p:cNvSpPr>
            <p:nvPr/>
          </p:nvSpPr>
          <p:spPr bwMode="auto">
            <a:xfrm>
              <a:off x="3779912" y="5229200"/>
              <a:ext cx="1296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黑体" panose="02010609060101010101" pitchFamily="49" charset="-122"/>
                  <a:ea typeface="黑体" panose="02010609060101010101" pitchFamily="49" charset="-122"/>
                </a:rPr>
                <a:t>初步设计</a:t>
              </a:r>
              <a:endParaRPr lang="zh-CN" altLang="en-US" sz="1200">
                <a:latin typeface="黑体" panose="02010609060101010101" pitchFamily="49" charset="-122"/>
                <a:ea typeface="黑体" panose="02010609060101010101" pitchFamily="49" charset="-122"/>
              </a:endParaRPr>
            </a:p>
          </p:txBody>
        </p:sp>
        <p:sp>
          <p:nvSpPr>
            <p:cNvPr id="48142" name="TextBox 30"/>
            <p:cNvSpPr txBox="1">
              <a:spLocks noChangeArrowheads="1"/>
            </p:cNvSpPr>
            <p:nvPr/>
          </p:nvSpPr>
          <p:spPr bwMode="auto">
            <a:xfrm>
              <a:off x="6156176" y="5229200"/>
              <a:ext cx="1296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黑体" panose="02010609060101010101" pitchFamily="49" charset="-122"/>
                  <a:ea typeface="黑体" panose="02010609060101010101" pitchFamily="49" charset="-122"/>
                </a:rPr>
                <a:t>施工图设计</a:t>
              </a:r>
              <a:endParaRPr lang="zh-CN" altLang="en-US" sz="1200">
                <a:latin typeface="黑体" panose="02010609060101010101" pitchFamily="49" charset="-122"/>
                <a:ea typeface="黑体" panose="02010609060101010101" pitchFamily="49" charset="-122"/>
              </a:endParaRPr>
            </a:p>
          </p:txBody>
        </p:sp>
        <p:sp>
          <p:nvSpPr>
            <p:cNvPr id="48143" name="TextBox 31"/>
            <p:cNvSpPr txBox="1">
              <a:spLocks noChangeArrowheads="1"/>
            </p:cNvSpPr>
            <p:nvPr/>
          </p:nvSpPr>
          <p:spPr bwMode="auto">
            <a:xfrm>
              <a:off x="2195736" y="4941168"/>
              <a:ext cx="720080"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latin typeface="黑体" panose="02010609060101010101" pitchFamily="49" charset="-122"/>
                  <a:ea typeface="黑体" panose="02010609060101010101" pitchFamily="49" charset="-122"/>
                </a:rPr>
                <a:t>SD</a:t>
              </a:r>
              <a:endParaRPr lang="zh-CN" altLang="en-US" sz="1200">
                <a:latin typeface="黑体" panose="02010609060101010101" pitchFamily="49" charset="-122"/>
                <a:ea typeface="黑体" panose="02010609060101010101" pitchFamily="49" charset="-122"/>
              </a:endParaRPr>
            </a:p>
          </p:txBody>
        </p:sp>
        <p:sp>
          <p:nvSpPr>
            <p:cNvPr id="48144" name="TextBox 32"/>
            <p:cNvSpPr txBox="1">
              <a:spLocks noChangeArrowheads="1"/>
            </p:cNvSpPr>
            <p:nvPr/>
          </p:nvSpPr>
          <p:spPr bwMode="auto">
            <a:xfrm>
              <a:off x="4067944" y="4941168"/>
              <a:ext cx="720080"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latin typeface="黑体" panose="02010609060101010101" pitchFamily="49" charset="-122"/>
                  <a:ea typeface="黑体" panose="02010609060101010101" pitchFamily="49" charset="-122"/>
                </a:rPr>
                <a:t>DD</a:t>
              </a:r>
              <a:endParaRPr lang="zh-CN" altLang="en-US" sz="1200">
                <a:latin typeface="黑体" panose="02010609060101010101" pitchFamily="49" charset="-122"/>
                <a:ea typeface="黑体" panose="02010609060101010101" pitchFamily="49" charset="-122"/>
              </a:endParaRPr>
            </a:p>
          </p:txBody>
        </p:sp>
        <p:sp>
          <p:nvSpPr>
            <p:cNvPr id="48145" name="TextBox 34"/>
            <p:cNvSpPr txBox="1">
              <a:spLocks noChangeArrowheads="1"/>
            </p:cNvSpPr>
            <p:nvPr/>
          </p:nvSpPr>
          <p:spPr bwMode="auto">
            <a:xfrm>
              <a:off x="1259632" y="4581128"/>
              <a:ext cx="432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latin typeface="黑体" panose="02010609060101010101" pitchFamily="49" charset="-122"/>
                  <a:ea typeface="黑体" panose="02010609060101010101" pitchFamily="49" charset="-122"/>
                </a:rPr>
                <a:t>15%</a:t>
              </a:r>
              <a:endParaRPr lang="zh-CN" altLang="en-US" sz="1200">
                <a:latin typeface="黑体" panose="02010609060101010101" pitchFamily="49" charset="-122"/>
                <a:ea typeface="黑体" panose="02010609060101010101" pitchFamily="49" charset="-122"/>
              </a:endParaRPr>
            </a:p>
          </p:txBody>
        </p:sp>
        <p:sp>
          <p:nvSpPr>
            <p:cNvPr id="48146" name="TextBox 35"/>
            <p:cNvSpPr txBox="1">
              <a:spLocks noChangeArrowheads="1"/>
            </p:cNvSpPr>
            <p:nvPr/>
          </p:nvSpPr>
          <p:spPr bwMode="auto">
            <a:xfrm>
              <a:off x="1259632" y="3356992"/>
              <a:ext cx="432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latin typeface="黑体" panose="02010609060101010101" pitchFamily="49" charset="-122"/>
                  <a:ea typeface="黑体" panose="02010609060101010101" pitchFamily="49" charset="-122"/>
                </a:rPr>
                <a:t>50%</a:t>
              </a:r>
              <a:endParaRPr lang="zh-CN" altLang="en-US" sz="1200">
                <a:latin typeface="黑体" panose="02010609060101010101" pitchFamily="49" charset="-122"/>
                <a:ea typeface="黑体" panose="02010609060101010101" pitchFamily="49" charset="-122"/>
              </a:endParaRPr>
            </a:p>
          </p:txBody>
        </p:sp>
        <p:sp>
          <p:nvSpPr>
            <p:cNvPr id="48147" name="TextBox 36"/>
            <p:cNvSpPr txBox="1">
              <a:spLocks noChangeArrowheads="1"/>
            </p:cNvSpPr>
            <p:nvPr/>
          </p:nvSpPr>
          <p:spPr bwMode="auto">
            <a:xfrm>
              <a:off x="1259632" y="3933056"/>
              <a:ext cx="432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latin typeface="黑体" panose="02010609060101010101" pitchFamily="49" charset="-122"/>
                  <a:ea typeface="黑体" panose="02010609060101010101" pitchFamily="49" charset="-122"/>
                </a:rPr>
                <a:t>35%</a:t>
              </a:r>
              <a:endParaRPr lang="zh-CN" altLang="en-US" sz="1200">
                <a:latin typeface="黑体" panose="02010609060101010101" pitchFamily="49" charset="-122"/>
                <a:ea typeface="黑体" panose="02010609060101010101" pitchFamily="49" charset="-122"/>
              </a:endParaRPr>
            </a:p>
          </p:txBody>
        </p:sp>
        <p:sp>
          <p:nvSpPr>
            <p:cNvPr id="48148" name="TextBox 37"/>
            <p:cNvSpPr txBox="1">
              <a:spLocks noChangeArrowheads="1"/>
            </p:cNvSpPr>
            <p:nvPr/>
          </p:nvSpPr>
          <p:spPr bwMode="auto">
            <a:xfrm>
              <a:off x="1259632" y="2636912"/>
              <a:ext cx="432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latin typeface="黑体" panose="02010609060101010101" pitchFamily="49" charset="-122"/>
                  <a:ea typeface="黑体" panose="02010609060101010101" pitchFamily="49" charset="-122"/>
                </a:rPr>
                <a:t>75%</a:t>
              </a:r>
              <a:endParaRPr lang="zh-CN" altLang="en-US" sz="1200">
                <a:latin typeface="黑体" panose="02010609060101010101" pitchFamily="49" charset="-122"/>
                <a:ea typeface="黑体" panose="02010609060101010101" pitchFamily="49" charset="-122"/>
              </a:endParaRPr>
            </a:p>
          </p:txBody>
        </p:sp>
        <p:sp>
          <p:nvSpPr>
            <p:cNvPr id="48149" name="TextBox 38"/>
            <p:cNvSpPr txBox="1">
              <a:spLocks noChangeArrowheads="1"/>
            </p:cNvSpPr>
            <p:nvPr/>
          </p:nvSpPr>
          <p:spPr bwMode="auto">
            <a:xfrm>
              <a:off x="1259632" y="1988840"/>
              <a:ext cx="432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latin typeface="黑体" panose="02010609060101010101" pitchFamily="49" charset="-122"/>
                  <a:ea typeface="黑体" panose="02010609060101010101" pitchFamily="49" charset="-122"/>
                </a:rPr>
                <a:t>90%</a:t>
              </a:r>
              <a:endParaRPr lang="zh-CN" altLang="en-US" sz="1200">
                <a:latin typeface="黑体" panose="02010609060101010101" pitchFamily="49" charset="-122"/>
                <a:ea typeface="黑体" panose="02010609060101010101" pitchFamily="49" charset="-122"/>
              </a:endParaRPr>
            </a:p>
          </p:txBody>
        </p:sp>
        <p:cxnSp>
          <p:nvCxnSpPr>
            <p:cNvPr id="40" name="直接连接符 39"/>
            <p:cNvCxnSpPr/>
            <p:nvPr/>
          </p:nvCxnSpPr>
          <p:spPr>
            <a:xfrm>
              <a:off x="1908377" y="2132433"/>
              <a:ext cx="3887984"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48151" name="TextBox 40"/>
            <p:cNvSpPr txBox="1">
              <a:spLocks noChangeArrowheads="1"/>
            </p:cNvSpPr>
            <p:nvPr/>
          </p:nvSpPr>
          <p:spPr bwMode="auto">
            <a:xfrm>
              <a:off x="1187624" y="1628800"/>
              <a:ext cx="5040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latin typeface="黑体" panose="02010609060101010101" pitchFamily="49" charset="-122"/>
                  <a:ea typeface="黑体" panose="02010609060101010101" pitchFamily="49" charset="-122"/>
                </a:rPr>
                <a:t>100%</a:t>
              </a:r>
              <a:endParaRPr lang="zh-CN" altLang="en-US" sz="1200">
                <a:latin typeface="黑体" panose="02010609060101010101" pitchFamily="49" charset="-122"/>
                <a:ea typeface="黑体" panose="02010609060101010101" pitchFamily="49" charset="-122"/>
              </a:endParaRPr>
            </a:p>
          </p:txBody>
        </p:sp>
        <p:sp>
          <p:nvSpPr>
            <p:cNvPr id="48152" name="TextBox 41"/>
            <p:cNvSpPr txBox="1">
              <a:spLocks noChangeArrowheads="1"/>
            </p:cNvSpPr>
            <p:nvPr/>
          </p:nvSpPr>
          <p:spPr bwMode="auto">
            <a:xfrm>
              <a:off x="6372200" y="4941168"/>
              <a:ext cx="720080"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latin typeface="黑体" panose="02010609060101010101" pitchFamily="49" charset="-122"/>
                  <a:ea typeface="黑体" panose="02010609060101010101" pitchFamily="49" charset="-122"/>
                </a:rPr>
                <a:t>CD</a:t>
              </a:r>
              <a:endParaRPr lang="zh-CN" altLang="en-US" sz="1200">
                <a:latin typeface="黑体" panose="02010609060101010101" pitchFamily="49" charset="-122"/>
                <a:ea typeface="黑体" panose="02010609060101010101" pitchFamily="49" charset="-122"/>
              </a:endParaRPr>
            </a:p>
          </p:txBody>
        </p:sp>
        <p:sp>
          <p:nvSpPr>
            <p:cNvPr id="48153" name="TextBox 74"/>
            <p:cNvSpPr txBox="1">
              <a:spLocks noChangeArrowheads="1"/>
            </p:cNvSpPr>
            <p:nvPr/>
          </p:nvSpPr>
          <p:spPr bwMode="auto">
            <a:xfrm>
              <a:off x="4499992" y="2996952"/>
              <a:ext cx="5760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t>≤ </a:t>
              </a:r>
              <a:r>
                <a:rPr lang="en-US" altLang="zh-CN" sz="1100"/>
                <a:t>60%</a:t>
              </a:r>
              <a:endParaRPr lang="zh-CN" altLang="en-US" sz="1100"/>
            </a:p>
          </p:txBody>
        </p:sp>
        <p:cxnSp>
          <p:nvCxnSpPr>
            <p:cNvPr id="44" name="直接箭头连接符 43"/>
            <p:cNvCxnSpPr/>
            <p:nvPr/>
          </p:nvCxnSpPr>
          <p:spPr>
            <a:xfrm>
              <a:off x="1908377" y="5228694"/>
              <a:ext cx="129547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3203848" y="5228694"/>
              <a:ext cx="259251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96360" y="5228694"/>
              <a:ext cx="194399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96360" y="2132433"/>
              <a:ext cx="0" cy="2592219"/>
            </a:xfrm>
            <a:prstGeom prst="straightConnector1">
              <a:avLst/>
            </a:prstGeom>
            <a:ln>
              <a:solidFill>
                <a:schemeClr val="tx1"/>
              </a:solidFill>
              <a:prstDash val="lgDashDot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796360" y="1628391"/>
              <a:ext cx="0" cy="576049"/>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4499319" y="2132433"/>
              <a:ext cx="0" cy="1944164"/>
            </a:xfrm>
            <a:prstGeom prst="straightConnector1">
              <a:avLst/>
            </a:prstGeom>
            <a:ln>
              <a:solidFill>
                <a:schemeClr val="tx1"/>
              </a:solidFill>
              <a:prstDash val="lgDashDot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1763912" y="1774040"/>
              <a:ext cx="14446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1763912" y="2142252"/>
              <a:ext cx="14446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1763912" y="2780488"/>
              <a:ext cx="14446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763912" y="3500548"/>
              <a:ext cx="14446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1763912" y="4076597"/>
              <a:ext cx="14446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1763912" y="4724652"/>
              <a:ext cx="14446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908377" y="1772403"/>
              <a:ext cx="5831975"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763912" y="5238513"/>
              <a:ext cx="14446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8168" name="TextBox 52"/>
            <p:cNvSpPr txBox="1">
              <a:spLocks noChangeArrowheads="1"/>
            </p:cNvSpPr>
            <p:nvPr/>
          </p:nvSpPr>
          <p:spPr bwMode="auto">
            <a:xfrm>
              <a:off x="1259632" y="5085184"/>
              <a:ext cx="432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latin typeface="黑体" panose="02010609060101010101" pitchFamily="49" charset="-122"/>
                  <a:ea typeface="黑体" panose="02010609060101010101" pitchFamily="49" charset="-122"/>
                </a:rPr>
                <a:t>0</a:t>
              </a:r>
              <a:endParaRPr lang="zh-CN" altLang="en-US" sz="1200">
                <a:latin typeface="黑体" panose="02010609060101010101" pitchFamily="49" charset="-122"/>
                <a:ea typeface="黑体" panose="02010609060101010101" pitchFamily="49" charset="-122"/>
              </a:endParaRPr>
            </a:p>
          </p:txBody>
        </p:sp>
        <p:cxnSp>
          <p:nvCxnSpPr>
            <p:cNvPr id="57" name="直接箭头连接符 56"/>
            <p:cNvCxnSpPr/>
            <p:nvPr/>
          </p:nvCxnSpPr>
          <p:spPr>
            <a:xfrm>
              <a:off x="7452993" y="1772403"/>
              <a:ext cx="0" cy="2952249"/>
            </a:xfrm>
            <a:prstGeom prst="straightConnector1">
              <a:avLst/>
            </a:prstGeom>
            <a:ln>
              <a:solidFill>
                <a:schemeClr val="tx1"/>
              </a:solidFill>
              <a:prstDash val="lgDashDotDot"/>
              <a:headEnd type="arrow"/>
              <a:tailEnd type="arrow"/>
            </a:ln>
          </p:spPr>
          <p:style>
            <a:lnRef idx="1">
              <a:schemeClr val="accent1"/>
            </a:lnRef>
            <a:fillRef idx="0">
              <a:schemeClr val="accent1"/>
            </a:fillRef>
            <a:effectRef idx="0">
              <a:schemeClr val="accent1"/>
            </a:effectRef>
            <a:fontRef idx="minor">
              <a:schemeClr val="tx1"/>
            </a:fontRef>
          </p:style>
        </p:cxnSp>
        <p:sp>
          <p:nvSpPr>
            <p:cNvPr id="48170" name="TextBox 58"/>
            <p:cNvSpPr txBox="1">
              <a:spLocks noChangeArrowheads="1"/>
            </p:cNvSpPr>
            <p:nvPr/>
          </p:nvSpPr>
          <p:spPr bwMode="auto">
            <a:xfrm>
              <a:off x="6948264" y="3212976"/>
              <a:ext cx="5004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t>≤</a:t>
              </a:r>
              <a:r>
                <a:rPr lang="en-US" altLang="zh-CN" sz="1100"/>
                <a:t>85%</a:t>
              </a:r>
              <a:endParaRPr lang="zh-CN" altLang="en-US" sz="1100"/>
            </a:p>
          </p:txBody>
        </p:sp>
        <p:sp>
          <p:nvSpPr>
            <p:cNvPr id="99" name="任意多边形 98"/>
            <p:cNvSpPr/>
            <p:nvPr/>
          </p:nvSpPr>
          <p:spPr>
            <a:xfrm>
              <a:off x="1908377" y="1922961"/>
              <a:ext cx="5831975" cy="2585673"/>
            </a:xfrm>
            <a:custGeom>
              <a:avLst/>
              <a:gdLst>
                <a:gd name="connsiteX0" fmla="*/ 0 w 5838825"/>
                <a:gd name="connsiteY0" fmla="*/ 39687 h 2382837"/>
                <a:gd name="connsiteX1" fmla="*/ 1285875 w 5838825"/>
                <a:gd name="connsiteY1" fmla="*/ 230187 h 2382837"/>
                <a:gd name="connsiteX2" fmla="*/ 2590800 w 5838825"/>
                <a:gd name="connsiteY2" fmla="*/ 1420812 h 2382837"/>
                <a:gd name="connsiteX3" fmla="*/ 3895725 w 5838825"/>
                <a:gd name="connsiteY3" fmla="*/ 2163762 h 2382837"/>
                <a:gd name="connsiteX4" fmla="*/ 5838825 w 5838825"/>
                <a:gd name="connsiteY4" fmla="*/ 2382837 h 2382837"/>
                <a:gd name="connsiteX0-1" fmla="*/ 0 w 5838826"/>
                <a:gd name="connsiteY0-2" fmla="*/ 19844 h 2402681"/>
                <a:gd name="connsiteX1-3" fmla="*/ 1285876 w 5838826"/>
                <a:gd name="connsiteY1-4" fmla="*/ 250031 h 2402681"/>
                <a:gd name="connsiteX2-5" fmla="*/ 2590801 w 5838826"/>
                <a:gd name="connsiteY2-6" fmla="*/ 1440656 h 2402681"/>
                <a:gd name="connsiteX3-7" fmla="*/ 3895726 w 5838826"/>
                <a:gd name="connsiteY3-8" fmla="*/ 2183606 h 2402681"/>
                <a:gd name="connsiteX4-9" fmla="*/ 5838826 w 5838826"/>
                <a:gd name="connsiteY4-10" fmla="*/ 2402681 h 2402681"/>
                <a:gd name="connsiteX0-11" fmla="*/ 0 w 5838826"/>
                <a:gd name="connsiteY0-12" fmla="*/ 40268 h 2423105"/>
                <a:gd name="connsiteX1-13" fmla="*/ 1294632 w 5838826"/>
                <a:gd name="connsiteY1-14" fmla="*/ 236802 h 2423105"/>
                <a:gd name="connsiteX2-15" fmla="*/ 2590801 w 5838826"/>
                <a:gd name="connsiteY2-16" fmla="*/ 1461080 h 2423105"/>
                <a:gd name="connsiteX3-17" fmla="*/ 3895726 w 5838826"/>
                <a:gd name="connsiteY3-18" fmla="*/ 2204030 h 2423105"/>
                <a:gd name="connsiteX4-19" fmla="*/ 5838826 w 5838826"/>
                <a:gd name="connsiteY4-20" fmla="*/ 2423105 h 2423105"/>
                <a:gd name="connsiteX0-21" fmla="*/ 0 w 5838826"/>
                <a:gd name="connsiteY0-22" fmla="*/ 23731 h 2426412"/>
                <a:gd name="connsiteX1-23" fmla="*/ 1294632 w 5838826"/>
                <a:gd name="connsiteY1-24" fmla="*/ 240109 h 2426412"/>
                <a:gd name="connsiteX2-25" fmla="*/ 2590801 w 5838826"/>
                <a:gd name="connsiteY2-26" fmla="*/ 1464387 h 2426412"/>
                <a:gd name="connsiteX3-27" fmla="*/ 3895726 w 5838826"/>
                <a:gd name="connsiteY3-28" fmla="*/ 2207337 h 2426412"/>
                <a:gd name="connsiteX4-29" fmla="*/ 5838826 w 5838826"/>
                <a:gd name="connsiteY4-30" fmla="*/ 2426412 h 2426412"/>
                <a:gd name="connsiteX0-31" fmla="*/ 0 w 5838826"/>
                <a:gd name="connsiteY0-32" fmla="*/ 83837 h 2414391"/>
                <a:gd name="connsiteX1-33" fmla="*/ 1294632 w 5838826"/>
                <a:gd name="connsiteY1-34" fmla="*/ 228088 h 2414391"/>
                <a:gd name="connsiteX2-35" fmla="*/ 2590801 w 5838826"/>
                <a:gd name="connsiteY2-36" fmla="*/ 1452366 h 2414391"/>
                <a:gd name="connsiteX3-37" fmla="*/ 3895726 w 5838826"/>
                <a:gd name="connsiteY3-38" fmla="*/ 2195316 h 2414391"/>
                <a:gd name="connsiteX4-39" fmla="*/ 5838826 w 5838826"/>
                <a:gd name="connsiteY4-40" fmla="*/ 2414391 h 2414391"/>
                <a:gd name="connsiteX0-41" fmla="*/ 0 w 5838826"/>
                <a:gd name="connsiteY0-42" fmla="*/ 23732 h 2426412"/>
                <a:gd name="connsiteX1-43" fmla="*/ 1294632 w 5838826"/>
                <a:gd name="connsiteY1-44" fmla="*/ 240109 h 2426412"/>
                <a:gd name="connsiteX2-45" fmla="*/ 2590801 w 5838826"/>
                <a:gd name="connsiteY2-46" fmla="*/ 1464387 h 2426412"/>
                <a:gd name="connsiteX3-47" fmla="*/ 3895726 w 5838826"/>
                <a:gd name="connsiteY3-48" fmla="*/ 2207337 h 2426412"/>
                <a:gd name="connsiteX4-49" fmla="*/ 5838826 w 5838826"/>
                <a:gd name="connsiteY4-50" fmla="*/ 2426412 h 2426412"/>
                <a:gd name="connsiteX0-51" fmla="*/ 0 w 5838826"/>
                <a:gd name="connsiteY0-52" fmla="*/ 49173 h 2451853"/>
                <a:gd name="connsiteX1-53" fmla="*/ 1294632 w 5838826"/>
                <a:gd name="connsiteY1-54" fmla="*/ 240109 h 2451853"/>
                <a:gd name="connsiteX2-55" fmla="*/ 2590801 w 5838826"/>
                <a:gd name="connsiteY2-56" fmla="*/ 1489828 h 2451853"/>
                <a:gd name="connsiteX3-57" fmla="*/ 3895726 w 5838826"/>
                <a:gd name="connsiteY3-58" fmla="*/ 2232778 h 2451853"/>
                <a:gd name="connsiteX4-59" fmla="*/ 5838826 w 5838826"/>
                <a:gd name="connsiteY4-60" fmla="*/ 2451853 h 2451853"/>
                <a:gd name="connsiteX0-61" fmla="*/ 0 w 5838826"/>
                <a:gd name="connsiteY0-62" fmla="*/ 19844 h 2422524"/>
                <a:gd name="connsiteX1-63" fmla="*/ 1294632 w 5838826"/>
                <a:gd name="connsiteY1-64" fmla="*/ 210780 h 2422524"/>
                <a:gd name="connsiteX2-65" fmla="*/ 2590801 w 5838826"/>
                <a:gd name="connsiteY2-66" fmla="*/ 1460499 h 2422524"/>
                <a:gd name="connsiteX3-67" fmla="*/ 3895726 w 5838826"/>
                <a:gd name="connsiteY3-68" fmla="*/ 2203449 h 2422524"/>
                <a:gd name="connsiteX4-69" fmla="*/ 5838826 w 5838826"/>
                <a:gd name="connsiteY4-70" fmla="*/ 2422524 h 2422524"/>
                <a:gd name="connsiteX0-71" fmla="*/ 0 w 5838826"/>
                <a:gd name="connsiteY0-72" fmla="*/ 19844 h 2422524"/>
                <a:gd name="connsiteX1-73" fmla="*/ 1294632 w 5838826"/>
                <a:gd name="connsiteY1-74" fmla="*/ 210780 h 2422524"/>
                <a:gd name="connsiteX2-75" fmla="*/ 2590801 w 5838826"/>
                <a:gd name="connsiteY2-76" fmla="*/ 1460499 h 2422524"/>
                <a:gd name="connsiteX3-77" fmla="*/ 3895726 w 5838826"/>
                <a:gd name="connsiteY3-78" fmla="*/ 2203449 h 2422524"/>
                <a:gd name="connsiteX4-79" fmla="*/ 5838826 w 5838826"/>
                <a:gd name="connsiteY4-80" fmla="*/ 2422524 h 2422524"/>
                <a:gd name="connsiteX0-81" fmla="*/ 0 w 5838826"/>
                <a:gd name="connsiteY0-82" fmla="*/ 19844 h 2422524"/>
                <a:gd name="connsiteX1-83" fmla="*/ 1294632 w 5838826"/>
                <a:gd name="connsiteY1-84" fmla="*/ 210780 h 2422524"/>
                <a:gd name="connsiteX2-85" fmla="*/ 2590801 w 5838826"/>
                <a:gd name="connsiteY2-86" fmla="*/ 1460499 h 2422524"/>
                <a:gd name="connsiteX3-87" fmla="*/ 3883895 w 5838826"/>
                <a:gd name="connsiteY3-88" fmla="*/ 2158177 h 2422524"/>
                <a:gd name="connsiteX4-89" fmla="*/ 5838826 w 5838826"/>
                <a:gd name="connsiteY4-90" fmla="*/ 2422524 h 2422524"/>
                <a:gd name="connsiteX0-91" fmla="*/ 0 w 5825842"/>
                <a:gd name="connsiteY0-92" fmla="*/ 19844 h 2374555"/>
                <a:gd name="connsiteX1-93" fmla="*/ 1294632 w 5825842"/>
                <a:gd name="connsiteY1-94" fmla="*/ 210780 h 2374555"/>
                <a:gd name="connsiteX2-95" fmla="*/ 2590801 w 5825842"/>
                <a:gd name="connsiteY2-96" fmla="*/ 1460499 h 2374555"/>
                <a:gd name="connsiteX3-97" fmla="*/ 3883895 w 5825842"/>
                <a:gd name="connsiteY3-98" fmla="*/ 2158177 h 2374555"/>
                <a:gd name="connsiteX4-99" fmla="*/ 5825842 w 5825842"/>
                <a:gd name="connsiteY4-100" fmla="*/ 2374555 h 2374555"/>
                <a:gd name="connsiteX0-101" fmla="*/ 0 w 5825842"/>
                <a:gd name="connsiteY0-102" fmla="*/ 19844 h 2590934"/>
                <a:gd name="connsiteX1-103" fmla="*/ 1294632 w 5825842"/>
                <a:gd name="connsiteY1-104" fmla="*/ 210780 h 2590934"/>
                <a:gd name="connsiteX2-105" fmla="*/ 2590801 w 5825842"/>
                <a:gd name="connsiteY2-106" fmla="*/ 1460499 h 2590934"/>
                <a:gd name="connsiteX3-107" fmla="*/ 3883895 w 5825842"/>
                <a:gd name="connsiteY3-108" fmla="*/ 2158177 h 2590934"/>
                <a:gd name="connsiteX4-109" fmla="*/ 5825842 w 5825842"/>
                <a:gd name="connsiteY4-110" fmla="*/ 2590934 h 2590934"/>
                <a:gd name="connsiteX0-111" fmla="*/ 0 w 5825842"/>
                <a:gd name="connsiteY0-112" fmla="*/ 19844 h 2590933"/>
                <a:gd name="connsiteX1-113" fmla="*/ 1294632 w 5825842"/>
                <a:gd name="connsiteY1-114" fmla="*/ 210780 h 2590933"/>
                <a:gd name="connsiteX2-115" fmla="*/ 2590801 w 5825842"/>
                <a:gd name="connsiteY2-116" fmla="*/ 1460499 h 2590933"/>
                <a:gd name="connsiteX3-117" fmla="*/ 3883895 w 5825842"/>
                <a:gd name="connsiteY3-118" fmla="*/ 2158177 h 2590933"/>
                <a:gd name="connsiteX4-119" fmla="*/ 5825842 w 5825842"/>
                <a:gd name="connsiteY4-120" fmla="*/ 2590933 h 2590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25842" h="2590933">
                  <a:moveTo>
                    <a:pt x="0" y="19844"/>
                  </a:moveTo>
                  <a:cubicBezTo>
                    <a:pt x="427037" y="0"/>
                    <a:pt x="805699" y="40213"/>
                    <a:pt x="1294632" y="210780"/>
                  </a:cubicBezTo>
                  <a:cubicBezTo>
                    <a:pt x="1726432" y="450889"/>
                    <a:pt x="2159257" y="1135933"/>
                    <a:pt x="2590801" y="1460499"/>
                  </a:cubicBezTo>
                  <a:cubicBezTo>
                    <a:pt x="3022345" y="1785065"/>
                    <a:pt x="3344721" y="1969771"/>
                    <a:pt x="3883895" y="2158177"/>
                  </a:cubicBezTo>
                  <a:cubicBezTo>
                    <a:pt x="4423069" y="2346583"/>
                    <a:pt x="5457542" y="2536958"/>
                    <a:pt x="5825842" y="259093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00" name="任意多边形 99"/>
            <p:cNvSpPr/>
            <p:nvPr/>
          </p:nvSpPr>
          <p:spPr>
            <a:xfrm>
              <a:off x="1908377" y="2119341"/>
              <a:ext cx="5831975" cy="2593856"/>
            </a:xfrm>
            <a:custGeom>
              <a:avLst/>
              <a:gdLst>
                <a:gd name="connsiteX0" fmla="*/ 0 w 5838825"/>
                <a:gd name="connsiteY0" fmla="*/ 39687 h 2382837"/>
                <a:gd name="connsiteX1" fmla="*/ 1285875 w 5838825"/>
                <a:gd name="connsiteY1" fmla="*/ 230187 h 2382837"/>
                <a:gd name="connsiteX2" fmla="*/ 2590800 w 5838825"/>
                <a:gd name="connsiteY2" fmla="*/ 1420812 h 2382837"/>
                <a:gd name="connsiteX3" fmla="*/ 3895725 w 5838825"/>
                <a:gd name="connsiteY3" fmla="*/ 2163762 h 2382837"/>
                <a:gd name="connsiteX4" fmla="*/ 5838825 w 5838825"/>
                <a:gd name="connsiteY4" fmla="*/ 2382837 h 2382837"/>
                <a:gd name="connsiteX0-1" fmla="*/ 0 w 5838826"/>
                <a:gd name="connsiteY0-2" fmla="*/ 19844 h 2402681"/>
                <a:gd name="connsiteX1-3" fmla="*/ 1285876 w 5838826"/>
                <a:gd name="connsiteY1-4" fmla="*/ 250031 h 2402681"/>
                <a:gd name="connsiteX2-5" fmla="*/ 2590801 w 5838826"/>
                <a:gd name="connsiteY2-6" fmla="*/ 1440656 h 2402681"/>
                <a:gd name="connsiteX3-7" fmla="*/ 3895726 w 5838826"/>
                <a:gd name="connsiteY3-8" fmla="*/ 2183606 h 2402681"/>
                <a:gd name="connsiteX4-9" fmla="*/ 5838826 w 5838826"/>
                <a:gd name="connsiteY4-10" fmla="*/ 2402681 h 2402681"/>
                <a:gd name="connsiteX0-11" fmla="*/ 0 w 5838826"/>
                <a:gd name="connsiteY0-12" fmla="*/ 40268 h 2423105"/>
                <a:gd name="connsiteX1-13" fmla="*/ 1294632 w 5838826"/>
                <a:gd name="connsiteY1-14" fmla="*/ 236802 h 2423105"/>
                <a:gd name="connsiteX2-15" fmla="*/ 2590801 w 5838826"/>
                <a:gd name="connsiteY2-16" fmla="*/ 1461080 h 2423105"/>
                <a:gd name="connsiteX3-17" fmla="*/ 3895726 w 5838826"/>
                <a:gd name="connsiteY3-18" fmla="*/ 2204030 h 2423105"/>
                <a:gd name="connsiteX4-19" fmla="*/ 5838826 w 5838826"/>
                <a:gd name="connsiteY4-20" fmla="*/ 2423105 h 2423105"/>
                <a:gd name="connsiteX0-21" fmla="*/ 0 w 5838826"/>
                <a:gd name="connsiteY0-22" fmla="*/ 23731 h 2426412"/>
                <a:gd name="connsiteX1-23" fmla="*/ 1294632 w 5838826"/>
                <a:gd name="connsiteY1-24" fmla="*/ 240109 h 2426412"/>
                <a:gd name="connsiteX2-25" fmla="*/ 2590801 w 5838826"/>
                <a:gd name="connsiteY2-26" fmla="*/ 1464387 h 2426412"/>
                <a:gd name="connsiteX3-27" fmla="*/ 3895726 w 5838826"/>
                <a:gd name="connsiteY3-28" fmla="*/ 2207337 h 2426412"/>
                <a:gd name="connsiteX4-29" fmla="*/ 5838826 w 5838826"/>
                <a:gd name="connsiteY4-30" fmla="*/ 2426412 h 2426412"/>
                <a:gd name="connsiteX0-31" fmla="*/ 0 w 5838826"/>
                <a:gd name="connsiteY0-32" fmla="*/ 83837 h 2414391"/>
                <a:gd name="connsiteX1-33" fmla="*/ 1294632 w 5838826"/>
                <a:gd name="connsiteY1-34" fmla="*/ 228088 h 2414391"/>
                <a:gd name="connsiteX2-35" fmla="*/ 2590801 w 5838826"/>
                <a:gd name="connsiteY2-36" fmla="*/ 1452366 h 2414391"/>
                <a:gd name="connsiteX3-37" fmla="*/ 3895726 w 5838826"/>
                <a:gd name="connsiteY3-38" fmla="*/ 2195316 h 2414391"/>
                <a:gd name="connsiteX4-39" fmla="*/ 5838826 w 5838826"/>
                <a:gd name="connsiteY4-40" fmla="*/ 2414391 h 2414391"/>
                <a:gd name="connsiteX0-41" fmla="*/ 0 w 5838826"/>
                <a:gd name="connsiteY0-42" fmla="*/ 23732 h 2426412"/>
                <a:gd name="connsiteX1-43" fmla="*/ 1294632 w 5838826"/>
                <a:gd name="connsiteY1-44" fmla="*/ 240109 h 2426412"/>
                <a:gd name="connsiteX2-45" fmla="*/ 2590801 w 5838826"/>
                <a:gd name="connsiteY2-46" fmla="*/ 1464387 h 2426412"/>
                <a:gd name="connsiteX3-47" fmla="*/ 3895726 w 5838826"/>
                <a:gd name="connsiteY3-48" fmla="*/ 2207337 h 2426412"/>
                <a:gd name="connsiteX4-49" fmla="*/ 5838826 w 5838826"/>
                <a:gd name="connsiteY4-50" fmla="*/ 2426412 h 2426412"/>
                <a:gd name="connsiteX0-51" fmla="*/ 0 w 5838826"/>
                <a:gd name="connsiteY0-52" fmla="*/ 49173 h 2451853"/>
                <a:gd name="connsiteX1-53" fmla="*/ 1294632 w 5838826"/>
                <a:gd name="connsiteY1-54" fmla="*/ 240109 h 2451853"/>
                <a:gd name="connsiteX2-55" fmla="*/ 2590801 w 5838826"/>
                <a:gd name="connsiteY2-56" fmla="*/ 1489828 h 2451853"/>
                <a:gd name="connsiteX3-57" fmla="*/ 3895726 w 5838826"/>
                <a:gd name="connsiteY3-58" fmla="*/ 2232778 h 2451853"/>
                <a:gd name="connsiteX4-59" fmla="*/ 5838826 w 5838826"/>
                <a:gd name="connsiteY4-60" fmla="*/ 2451853 h 2451853"/>
                <a:gd name="connsiteX0-61" fmla="*/ 0 w 5838826"/>
                <a:gd name="connsiteY0-62" fmla="*/ 19844 h 2422524"/>
                <a:gd name="connsiteX1-63" fmla="*/ 1294632 w 5838826"/>
                <a:gd name="connsiteY1-64" fmla="*/ 210780 h 2422524"/>
                <a:gd name="connsiteX2-65" fmla="*/ 2590801 w 5838826"/>
                <a:gd name="connsiteY2-66" fmla="*/ 1460499 h 2422524"/>
                <a:gd name="connsiteX3-67" fmla="*/ 3895726 w 5838826"/>
                <a:gd name="connsiteY3-68" fmla="*/ 2203449 h 2422524"/>
                <a:gd name="connsiteX4-69" fmla="*/ 5838826 w 5838826"/>
                <a:gd name="connsiteY4-70" fmla="*/ 2422524 h 2422524"/>
                <a:gd name="connsiteX0-71" fmla="*/ 0 w 5838826"/>
                <a:gd name="connsiteY0-72" fmla="*/ 19844 h 2422524"/>
                <a:gd name="connsiteX1-73" fmla="*/ 1294632 w 5838826"/>
                <a:gd name="connsiteY1-74" fmla="*/ 210780 h 2422524"/>
                <a:gd name="connsiteX2-75" fmla="*/ 2590801 w 5838826"/>
                <a:gd name="connsiteY2-76" fmla="*/ 1460499 h 2422524"/>
                <a:gd name="connsiteX3-77" fmla="*/ 3895726 w 5838826"/>
                <a:gd name="connsiteY3-78" fmla="*/ 2203449 h 2422524"/>
                <a:gd name="connsiteX4-79" fmla="*/ 5838826 w 5838826"/>
                <a:gd name="connsiteY4-80" fmla="*/ 2422524 h 2422524"/>
                <a:gd name="connsiteX0-81" fmla="*/ 0 w 5838826"/>
                <a:gd name="connsiteY0-82" fmla="*/ 19844 h 2422524"/>
                <a:gd name="connsiteX1-83" fmla="*/ 1294632 w 5838826"/>
                <a:gd name="connsiteY1-84" fmla="*/ 210780 h 2422524"/>
                <a:gd name="connsiteX2-85" fmla="*/ 2590801 w 5838826"/>
                <a:gd name="connsiteY2-86" fmla="*/ 1460499 h 2422524"/>
                <a:gd name="connsiteX3-87" fmla="*/ 3883895 w 5838826"/>
                <a:gd name="connsiteY3-88" fmla="*/ 2158177 h 2422524"/>
                <a:gd name="connsiteX4-89" fmla="*/ 5838826 w 5838826"/>
                <a:gd name="connsiteY4-90" fmla="*/ 2422524 h 2422524"/>
                <a:gd name="connsiteX0-91" fmla="*/ 0 w 5825842"/>
                <a:gd name="connsiteY0-92" fmla="*/ 19844 h 2374555"/>
                <a:gd name="connsiteX1-93" fmla="*/ 1294632 w 5825842"/>
                <a:gd name="connsiteY1-94" fmla="*/ 210780 h 2374555"/>
                <a:gd name="connsiteX2-95" fmla="*/ 2590801 w 5825842"/>
                <a:gd name="connsiteY2-96" fmla="*/ 1460499 h 2374555"/>
                <a:gd name="connsiteX3-97" fmla="*/ 3883895 w 5825842"/>
                <a:gd name="connsiteY3-98" fmla="*/ 2158177 h 2374555"/>
                <a:gd name="connsiteX4-99" fmla="*/ 5825842 w 5825842"/>
                <a:gd name="connsiteY4-100" fmla="*/ 2374555 h 2374555"/>
                <a:gd name="connsiteX0-101" fmla="*/ 0 w 5825842"/>
                <a:gd name="connsiteY0-102" fmla="*/ 19844 h 2596531"/>
                <a:gd name="connsiteX1-103" fmla="*/ 1294632 w 5825842"/>
                <a:gd name="connsiteY1-104" fmla="*/ 210780 h 2596531"/>
                <a:gd name="connsiteX2-105" fmla="*/ 2590801 w 5825842"/>
                <a:gd name="connsiteY2-106" fmla="*/ 1460499 h 2596531"/>
                <a:gd name="connsiteX3-107" fmla="*/ 3883895 w 5825842"/>
                <a:gd name="connsiteY3-108" fmla="*/ 2158177 h 2596531"/>
                <a:gd name="connsiteX4-109" fmla="*/ 5825842 w 5825842"/>
                <a:gd name="connsiteY4-110" fmla="*/ 2596531 h 2596531"/>
                <a:gd name="connsiteX0-111" fmla="*/ 0 w 5825842"/>
                <a:gd name="connsiteY0-112" fmla="*/ 19844 h 2596531"/>
                <a:gd name="connsiteX1-113" fmla="*/ 1294632 w 5825842"/>
                <a:gd name="connsiteY1-114" fmla="*/ 210780 h 2596531"/>
                <a:gd name="connsiteX2-115" fmla="*/ 2590801 w 5825842"/>
                <a:gd name="connsiteY2-116" fmla="*/ 1460499 h 2596531"/>
                <a:gd name="connsiteX3-117" fmla="*/ 3883895 w 5825842"/>
                <a:gd name="connsiteY3-118" fmla="*/ 2158177 h 2596531"/>
                <a:gd name="connsiteX4-119" fmla="*/ 5825842 w 5825842"/>
                <a:gd name="connsiteY4-120" fmla="*/ 2596531 h 2596531"/>
                <a:gd name="connsiteX0-121" fmla="*/ 0 w 5825842"/>
                <a:gd name="connsiteY0-122" fmla="*/ 19844 h 2596531"/>
                <a:gd name="connsiteX1-123" fmla="*/ 1294632 w 5825842"/>
                <a:gd name="connsiteY1-124" fmla="*/ 210780 h 2596531"/>
                <a:gd name="connsiteX2-125" fmla="*/ 2589263 w 5825842"/>
                <a:gd name="connsiteY2-126" fmla="*/ 1527363 h 2596531"/>
                <a:gd name="connsiteX3-127" fmla="*/ 3883895 w 5825842"/>
                <a:gd name="connsiteY3-128" fmla="*/ 2158177 h 2596531"/>
                <a:gd name="connsiteX4-129" fmla="*/ 5825842 w 5825842"/>
                <a:gd name="connsiteY4-130" fmla="*/ 2596531 h 2596531"/>
                <a:gd name="connsiteX0-131" fmla="*/ 0 w 5825842"/>
                <a:gd name="connsiteY0-132" fmla="*/ 19844 h 2596531"/>
                <a:gd name="connsiteX1-133" fmla="*/ 1294632 w 5825842"/>
                <a:gd name="connsiteY1-134" fmla="*/ 229097 h 2596531"/>
                <a:gd name="connsiteX2-135" fmla="*/ 2589263 w 5825842"/>
                <a:gd name="connsiteY2-136" fmla="*/ 1527363 h 2596531"/>
                <a:gd name="connsiteX3-137" fmla="*/ 3883895 w 5825842"/>
                <a:gd name="connsiteY3-138" fmla="*/ 2158177 h 2596531"/>
                <a:gd name="connsiteX4-139" fmla="*/ 5825842 w 5825842"/>
                <a:gd name="connsiteY4-140" fmla="*/ 2596531 h 2596531"/>
                <a:gd name="connsiteX0-141" fmla="*/ 0 w 5825842"/>
                <a:gd name="connsiteY0-142" fmla="*/ 19844 h 2596531"/>
                <a:gd name="connsiteX1-143" fmla="*/ 1294632 w 5825842"/>
                <a:gd name="connsiteY1-144" fmla="*/ 229097 h 2596531"/>
                <a:gd name="connsiteX2-145" fmla="*/ 2589263 w 5825842"/>
                <a:gd name="connsiteY2-146" fmla="*/ 1527363 h 2596531"/>
                <a:gd name="connsiteX3-147" fmla="*/ 3883895 w 5825842"/>
                <a:gd name="connsiteY3-148" fmla="*/ 2158177 h 2596531"/>
                <a:gd name="connsiteX4-149" fmla="*/ 5825842 w 5825842"/>
                <a:gd name="connsiteY4-150" fmla="*/ 2596531 h 2596531"/>
                <a:gd name="connsiteX0-151" fmla="*/ 0 w 5825842"/>
                <a:gd name="connsiteY0-152" fmla="*/ 19844 h 2596531"/>
                <a:gd name="connsiteX1-153" fmla="*/ 1294632 w 5825842"/>
                <a:gd name="connsiteY1-154" fmla="*/ 229097 h 2596531"/>
                <a:gd name="connsiteX2-155" fmla="*/ 2589263 w 5825842"/>
                <a:gd name="connsiteY2-156" fmla="*/ 1527363 h 2596531"/>
                <a:gd name="connsiteX3-157" fmla="*/ 3883895 w 5825842"/>
                <a:gd name="connsiteY3-158" fmla="*/ 2158177 h 2596531"/>
                <a:gd name="connsiteX4-159" fmla="*/ 5825842 w 5825842"/>
                <a:gd name="connsiteY4-160" fmla="*/ 2596531 h 2596531"/>
                <a:gd name="connsiteX0-161" fmla="*/ 0 w 5825842"/>
                <a:gd name="connsiteY0-162" fmla="*/ 19844 h 2596531"/>
                <a:gd name="connsiteX1-163" fmla="*/ 1294632 w 5825842"/>
                <a:gd name="connsiteY1-164" fmla="*/ 229097 h 2596531"/>
                <a:gd name="connsiteX2-165" fmla="*/ 2589263 w 5825842"/>
                <a:gd name="connsiteY2-166" fmla="*/ 1527363 h 2596531"/>
                <a:gd name="connsiteX3-167" fmla="*/ 3883895 w 5825842"/>
                <a:gd name="connsiteY3-168" fmla="*/ 2158177 h 2596531"/>
                <a:gd name="connsiteX4-169" fmla="*/ 5825842 w 5825842"/>
                <a:gd name="connsiteY4-170" fmla="*/ 2596531 h 2596531"/>
                <a:gd name="connsiteX0-171" fmla="*/ 0 w 5825842"/>
                <a:gd name="connsiteY0-172" fmla="*/ 19844 h 2596531"/>
                <a:gd name="connsiteX1-173" fmla="*/ 1294632 w 5825842"/>
                <a:gd name="connsiteY1-174" fmla="*/ 229097 h 2596531"/>
                <a:gd name="connsiteX2-175" fmla="*/ 2589263 w 5825842"/>
                <a:gd name="connsiteY2-176" fmla="*/ 1527363 h 2596531"/>
                <a:gd name="connsiteX3-177" fmla="*/ 3883895 w 5825842"/>
                <a:gd name="connsiteY3-178" fmla="*/ 2158177 h 2596531"/>
                <a:gd name="connsiteX4-179" fmla="*/ 5825842 w 5825842"/>
                <a:gd name="connsiteY4-180" fmla="*/ 2596531 h 25965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25842" h="2596531">
                  <a:moveTo>
                    <a:pt x="0" y="19844"/>
                  </a:moveTo>
                  <a:cubicBezTo>
                    <a:pt x="427037" y="0"/>
                    <a:pt x="830028" y="12591"/>
                    <a:pt x="1294632" y="229097"/>
                  </a:cubicBezTo>
                  <a:cubicBezTo>
                    <a:pt x="1689491" y="550723"/>
                    <a:pt x="2157719" y="1205850"/>
                    <a:pt x="2589263" y="1527363"/>
                  </a:cubicBezTo>
                  <a:cubicBezTo>
                    <a:pt x="2991002" y="1787061"/>
                    <a:pt x="3344465" y="1979982"/>
                    <a:pt x="3883895" y="2158177"/>
                  </a:cubicBezTo>
                  <a:cubicBezTo>
                    <a:pt x="4420179" y="2306110"/>
                    <a:pt x="5457542" y="2542556"/>
                    <a:pt x="5825842" y="2596531"/>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01" name="任意多边形 100"/>
            <p:cNvSpPr/>
            <p:nvPr/>
          </p:nvSpPr>
          <p:spPr>
            <a:xfrm>
              <a:off x="1762342" y="1747856"/>
              <a:ext cx="5978010" cy="2557852"/>
            </a:xfrm>
            <a:custGeom>
              <a:avLst/>
              <a:gdLst>
                <a:gd name="connsiteX0" fmla="*/ 0 w 5838825"/>
                <a:gd name="connsiteY0" fmla="*/ 39687 h 2382837"/>
                <a:gd name="connsiteX1" fmla="*/ 1285875 w 5838825"/>
                <a:gd name="connsiteY1" fmla="*/ 230187 h 2382837"/>
                <a:gd name="connsiteX2" fmla="*/ 2590800 w 5838825"/>
                <a:gd name="connsiteY2" fmla="*/ 1420812 h 2382837"/>
                <a:gd name="connsiteX3" fmla="*/ 3895725 w 5838825"/>
                <a:gd name="connsiteY3" fmla="*/ 2163762 h 2382837"/>
                <a:gd name="connsiteX4" fmla="*/ 5838825 w 5838825"/>
                <a:gd name="connsiteY4" fmla="*/ 2382837 h 2382837"/>
                <a:gd name="connsiteX0-1" fmla="*/ 0 w 5838826"/>
                <a:gd name="connsiteY0-2" fmla="*/ 19844 h 2402681"/>
                <a:gd name="connsiteX1-3" fmla="*/ 1285876 w 5838826"/>
                <a:gd name="connsiteY1-4" fmla="*/ 250031 h 2402681"/>
                <a:gd name="connsiteX2-5" fmla="*/ 2590801 w 5838826"/>
                <a:gd name="connsiteY2-6" fmla="*/ 1440656 h 2402681"/>
                <a:gd name="connsiteX3-7" fmla="*/ 3895726 w 5838826"/>
                <a:gd name="connsiteY3-8" fmla="*/ 2183606 h 2402681"/>
                <a:gd name="connsiteX4-9" fmla="*/ 5838826 w 5838826"/>
                <a:gd name="connsiteY4-10" fmla="*/ 2402681 h 2402681"/>
                <a:gd name="connsiteX0-11" fmla="*/ 0 w 5838826"/>
                <a:gd name="connsiteY0-12" fmla="*/ 40268 h 2423105"/>
                <a:gd name="connsiteX1-13" fmla="*/ 1294632 w 5838826"/>
                <a:gd name="connsiteY1-14" fmla="*/ 236802 h 2423105"/>
                <a:gd name="connsiteX2-15" fmla="*/ 2590801 w 5838826"/>
                <a:gd name="connsiteY2-16" fmla="*/ 1461080 h 2423105"/>
                <a:gd name="connsiteX3-17" fmla="*/ 3895726 w 5838826"/>
                <a:gd name="connsiteY3-18" fmla="*/ 2204030 h 2423105"/>
                <a:gd name="connsiteX4-19" fmla="*/ 5838826 w 5838826"/>
                <a:gd name="connsiteY4-20" fmla="*/ 2423105 h 2423105"/>
                <a:gd name="connsiteX0-21" fmla="*/ 0 w 5838826"/>
                <a:gd name="connsiteY0-22" fmla="*/ 23731 h 2426412"/>
                <a:gd name="connsiteX1-23" fmla="*/ 1294632 w 5838826"/>
                <a:gd name="connsiteY1-24" fmla="*/ 240109 h 2426412"/>
                <a:gd name="connsiteX2-25" fmla="*/ 2590801 w 5838826"/>
                <a:gd name="connsiteY2-26" fmla="*/ 1464387 h 2426412"/>
                <a:gd name="connsiteX3-27" fmla="*/ 3895726 w 5838826"/>
                <a:gd name="connsiteY3-28" fmla="*/ 2207337 h 2426412"/>
                <a:gd name="connsiteX4-29" fmla="*/ 5838826 w 5838826"/>
                <a:gd name="connsiteY4-30" fmla="*/ 2426412 h 2426412"/>
                <a:gd name="connsiteX0-31" fmla="*/ 0 w 5838826"/>
                <a:gd name="connsiteY0-32" fmla="*/ 83837 h 2414391"/>
                <a:gd name="connsiteX1-33" fmla="*/ 1294632 w 5838826"/>
                <a:gd name="connsiteY1-34" fmla="*/ 228088 h 2414391"/>
                <a:gd name="connsiteX2-35" fmla="*/ 2590801 w 5838826"/>
                <a:gd name="connsiteY2-36" fmla="*/ 1452366 h 2414391"/>
                <a:gd name="connsiteX3-37" fmla="*/ 3895726 w 5838826"/>
                <a:gd name="connsiteY3-38" fmla="*/ 2195316 h 2414391"/>
                <a:gd name="connsiteX4-39" fmla="*/ 5838826 w 5838826"/>
                <a:gd name="connsiteY4-40" fmla="*/ 2414391 h 2414391"/>
                <a:gd name="connsiteX0-41" fmla="*/ 0 w 5838826"/>
                <a:gd name="connsiteY0-42" fmla="*/ 23732 h 2426412"/>
                <a:gd name="connsiteX1-43" fmla="*/ 1294632 w 5838826"/>
                <a:gd name="connsiteY1-44" fmla="*/ 240109 h 2426412"/>
                <a:gd name="connsiteX2-45" fmla="*/ 2590801 w 5838826"/>
                <a:gd name="connsiteY2-46" fmla="*/ 1464387 h 2426412"/>
                <a:gd name="connsiteX3-47" fmla="*/ 3895726 w 5838826"/>
                <a:gd name="connsiteY3-48" fmla="*/ 2207337 h 2426412"/>
                <a:gd name="connsiteX4-49" fmla="*/ 5838826 w 5838826"/>
                <a:gd name="connsiteY4-50" fmla="*/ 2426412 h 2426412"/>
                <a:gd name="connsiteX0-51" fmla="*/ 0 w 5838826"/>
                <a:gd name="connsiteY0-52" fmla="*/ 49173 h 2451853"/>
                <a:gd name="connsiteX1-53" fmla="*/ 1294632 w 5838826"/>
                <a:gd name="connsiteY1-54" fmla="*/ 240109 h 2451853"/>
                <a:gd name="connsiteX2-55" fmla="*/ 2590801 w 5838826"/>
                <a:gd name="connsiteY2-56" fmla="*/ 1489828 h 2451853"/>
                <a:gd name="connsiteX3-57" fmla="*/ 3895726 w 5838826"/>
                <a:gd name="connsiteY3-58" fmla="*/ 2232778 h 2451853"/>
                <a:gd name="connsiteX4-59" fmla="*/ 5838826 w 5838826"/>
                <a:gd name="connsiteY4-60" fmla="*/ 2451853 h 2451853"/>
                <a:gd name="connsiteX0-61" fmla="*/ 0 w 5838826"/>
                <a:gd name="connsiteY0-62" fmla="*/ 19844 h 2422524"/>
                <a:gd name="connsiteX1-63" fmla="*/ 1294632 w 5838826"/>
                <a:gd name="connsiteY1-64" fmla="*/ 210780 h 2422524"/>
                <a:gd name="connsiteX2-65" fmla="*/ 2590801 w 5838826"/>
                <a:gd name="connsiteY2-66" fmla="*/ 1460499 h 2422524"/>
                <a:gd name="connsiteX3-67" fmla="*/ 3895726 w 5838826"/>
                <a:gd name="connsiteY3-68" fmla="*/ 2203449 h 2422524"/>
                <a:gd name="connsiteX4-69" fmla="*/ 5838826 w 5838826"/>
                <a:gd name="connsiteY4-70" fmla="*/ 2422524 h 2422524"/>
                <a:gd name="connsiteX0-71" fmla="*/ 0 w 5838826"/>
                <a:gd name="connsiteY0-72" fmla="*/ 19844 h 2422524"/>
                <a:gd name="connsiteX1-73" fmla="*/ 1294632 w 5838826"/>
                <a:gd name="connsiteY1-74" fmla="*/ 210780 h 2422524"/>
                <a:gd name="connsiteX2-75" fmla="*/ 2590801 w 5838826"/>
                <a:gd name="connsiteY2-76" fmla="*/ 1460499 h 2422524"/>
                <a:gd name="connsiteX3-77" fmla="*/ 3895726 w 5838826"/>
                <a:gd name="connsiteY3-78" fmla="*/ 2203449 h 2422524"/>
                <a:gd name="connsiteX4-79" fmla="*/ 5838826 w 5838826"/>
                <a:gd name="connsiteY4-80" fmla="*/ 2422524 h 2422524"/>
                <a:gd name="connsiteX0-81" fmla="*/ 0 w 5838826"/>
                <a:gd name="connsiteY0-82" fmla="*/ 19844 h 2422524"/>
                <a:gd name="connsiteX1-83" fmla="*/ 1294632 w 5838826"/>
                <a:gd name="connsiteY1-84" fmla="*/ 210780 h 2422524"/>
                <a:gd name="connsiteX2-85" fmla="*/ 2590801 w 5838826"/>
                <a:gd name="connsiteY2-86" fmla="*/ 1460499 h 2422524"/>
                <a:gd name="connsiteX3-87" fmla="*/ 3883895 w 5838826"/>
                <a:gd name="connsiteY3-88" fmla="*/ 2158177 h 2422524"/>
                <a:gd name="connsiteX4-89" fmla="*/ 5838826 w 5838826"/>
                <a:gd name="connsiteY4-90" fmla="*/ 2422524 h 2422524"/>
                <a:gd name="connsiteX0-91" fmla="*/ 0 w 5825842"/>
                <a:gd name="connsiteY0-92" fmla="*/ 19844 h 2374555"/>
                <a:gd name="connsiteX1-93" fmla="*/ 1294632 w 5825842"/>
                <a:gd name="connsiteY1-94" fmla="*/ 210780 h 2374555"/>
                <a:gd name="connsiteX2-95" fmla="*/ 2590801 w 5825842"/>
                <a:gd name="connsiteY2-96" fmla="*/ 1460499 h 2374555"/>
                <a:gd name="connsiteX3-97" fmla="*/ 3883895 w 5825842"/>
                <a:gd name="connsiteY3-98" fmla="*/ 2158177 h 2374555"/>
                <a:gd name="connsiteX4-99" fmla="*/ 5825842 w 5825842"/>
                <a:gd name="connsiteY4-100" fmla="*/ 2374555 h 2374555"/>
                <a:gd name="connsiteX0-101" fmla="*/ 0 w 5825842"/>
                <a:gd name="connsiteY0-102" fmla="*/ 19844 h 2590934"/>
                <a:gd name="connsiteX1-103" fmla="*/ 1294632 w 5825842"/>
                <a:gd name="connsiteY1-104" fmla="*/ 210780 h 2590934"/>
                <a:gd name="connsiteX2-105" fmla="*/ 2590801 w 5825842"/>
                <a:gd name="connsiteY2-106" fmla="*/ 1460499 h 2590934"/>
                <a:gd name="connsiteX3-107" fmla="*/ 3883895 w 5825842"/>
                <a:gd name="connsiteY3-108" fmla="*/ 2158177 h 2590934"/>
                <a:gd name="connsiteX4-109" fmla="*/ 5825842 w 5825842"/>
                <a:gd name="connsiteY4-110" fmla="*/ 2590934 h 2590934"/>
                <a:gd name="connsiteX0-111" fmla="*/ 0 w 5825842"/>
                <a:gd name="connsiteY0-112" fmla="*/ 33438 h 2604528"/>
                <a:gd name="connsiteX1-113" fmla="*/ 1294632 w 5825842"/>
                <a:gd name="connsiteY1-114" fmla="*/ 170567 h 2604528"/>
                <a:gd name="connsiteX2-115" fmla="*/ 2590801 w 5825842"/>
                <a:gd name="connsiteY2-116" fmla="*/ 1474093 h 2604528"/>
                <a:gd name="connsiteX3-117" fmla="*/ 3883895 w 5825842"/>
                <a:gd name="connsiteY3-118" fmla="*/ 2171771 h 2604528"/>
                <a:gd name="connsiteX4-119" fmla="*/ 5825842 w 5825842"/>
                <a:gd name="connsiteY4-120" fmla="*/ 2604528 h 2604528"/>
                <a:gd name="connsiteX0-121" fmla="*/ 0 w 5825842"/>
                <a:gd name="connsiteY0-122" fmla="*/ 33438 h 2604528"/>
                <a:gd name="connsiteX1-123" fmla="*/ 1294632 w 5825842"/>
                <a:gd name="connsiteY1-124" fmla="*/ 170567 h 2604528"/>
                <a:gd name="connsiteX2-125" fmla="*/ 2590801 w 5825842"/>
                <a:gd name="connsiteY2-126" fmla="*/ 1474093 h 2604528"/>
                <a:gd name="connsiteX3-127" fmla="*/ 3883895 w 5825842"/>
                <a:gd name="connsiteY3-128" fmla="*/ 2171771 h 2604528"/>
                <a:gd name="connsiteX4-129" fmla="*/ 5825842 w 5825842"/>
                <a:gd name="connsiteY4-130" fmla="*/ 2604528 h 2604528"/>
                <a:gd name="connsiteX0-131" fmla="*/ 0 w 5825842"/>
                <a:gd name="connsiteY0-132" fmla="*/ 33438 h 2604528"/>
                <a:gd name="connsiteX1-133" fmla="*/ 1294632 w 5825842"/>
                <a:gd name="connsiteY1-134" fmla="*/ 170567 h 2604528"/>
                <a:gd name="connsiteX2-135" fmla="*/ 2661187 w 5825842"/>
                <a:gd name="connsiteY2-136" fmla="*/ 1396706 h 2604528"/>
                <a:gd name="connsiteX3-137" fmla="*/ 3883895 w 5825842"/>
                <a:gd name="connsiteY3-138" fmla="*/ 2171771 h 2604528"/>
                <a:gd name="connsiteX4-139" fmla="*/ 5825842 w 5825842"/>
                <a:gd name="connsiteY4-140" fmla="*/ 2604528 h 2604528"/>
                <a:gd name="connsiteX0-141" fmla="*/ 0 w 5825842"/>
                <a:gd name="connsiteY0-142" fmla="*/ 33438 h 2604528"/>
                <a:gd name="connsiteX1-143" fmla="*/ 1294632 w 5825842"/>
                <a:gd name="connsiteY1-144" fmla="*/ 170567 h 2604528"/>
                <a:gd name="connsiteX2-145" fmla="*/ 2661187 w 5825842"/>
                <a:gd name="connsiteY2-146" fmla="*/ 1396706 h 2604528"/>
                <a:gd name="connsiteX3-147" fmla="*/ 3883895 w 5825842"/>
                <a:gd name="connsiteY3-148" fmla="*/ 2171771 h 2604528"/>
                <a:gd name="connsiteX4-149" fmla="*/ 5825842 w 5825842"/>
                <a:gd name="connsiteY4-150" fmla="*/ 2604528 h 2604528"/>
                <a:gd name="connsiteX0-151" fmla="*/ 0 w 5825842"/>
                <a:gd name="connsiteY0-152" fmla="*/ 33438 h 2604528"/>
                <a:gd name="connsiteX1-153" fmla="*/ 1294632 w 5825842"/>
                <a:gd name="connsiteY1-154" fmla="*/ 170567 h 2604528"/>
                <a:gd name="connsiteX2-155" fmla="*/ 2661187 w 5825842"/>
                <a:gd name="connsiteY2-156" fmla="*/ 1396706 h 2604528"/>
                <a:gd name="connsiteX3-157" fmla="*/ 3883895 w 5825842"/>
                <a:gd name="connsiteY3-158" fmla="*/ 2171771 h 2604528"/>
                <a:gd name="connsiteX4-159" fmla="*/ 5825842 w 5825842"/>
                <a:gd name="connsiteY4-160" fmla="*/ 2604528 h 2604528"/>
                <a:gd name="connsiteX0-161" fmla="*/ 0 w 5825842"/>
                <a:gd name="connsiteY0-162" fmla="*/ 33438 h 2604528"/>
                <a:gd name="connsiteX1-163" fmla="*/ 1294632 w 5825842"/>
                <a:gd name="connsiteY1-164" fmla="*/ 170567 h 2604528"/>
                <a:gd name="connsiteX2-165" fmla="*/ 2661187 w 5825842"/>
                <a:gd name="connsiteY2-166" fmla="*/ 1396706 h 2604528"/>
                <a:gd name="connsiteX3-167" fmla="*/ 3883895 w 5825842"/>
                <a:gd name="connsiteY3-168" fmla="*/ 2171771 h 2604528"/>
                <a:gd name="connsiteX4-169" fmla="*/ 5825842 w 5825842"/>
                <a:gd name="connsiteY4-170" fmla="*/ 2604528 h 2604528"/>
                <a:gd name="connsiteX0-171" fmla="*/ 0 w 5825842"/>
                <a:gd name="connsiteY0-172" fmla="*/ 33438 h 2604528"/>
                <a:gd name="connsiteX1-173" fmla="*/ 1294632 w 5825842"/>
                <a:gd name="connsiteY1-174" fmla="*/ 170567 h 2604528"/>
                <a:gd name="connsiteX2-175" fmla="*/ 2661187 w 5825842"/>
                <a:gd name="connsiteY2-176" fmla="*/ 1396706 h 2604528"/>
                <a:gd name="connsiteX3-177" fmla="*/ 3883895 w 5825842"/>
                <a:gd name="connsiteY3-178" fmla="*/ 2171771 h 2604528"/>
                <a:gd name="connsiteX4-179" fmla="*/ 5825842 w 5825842"/>
                <a:gd name="connsiteY4-180" fmla="*/ 2604528 h 2604528"/>
                <a:gd name="connsiteX0-181" fmla="*/ 0 w 5825842"/>
                <a:gd name="connsiteY0-182" fmla="*/ 33438 h 2604528"/>
                <a:gd name="connsiteX1-183" fmla="*/ 1294632 w 5825842"/>
                <a:gd name="connsiteY1-184" fmla="*/ 170567 h 2604528"/>
                <a:gd name="connsiteX2-185" fmla="*/ 2661187 w 5825842"/>
                <a:gd name="connsiteY2-186" fmla="*/ 1396706 h 2604528"/>
                <a:gd name="connsiteX3-187" fmla="*/ 3883895 w 5825842"/>
                <a:gd name="connsiteY3-188" fmla="*/ 2117965 h 2604528"/>
                <a:gd name="connsiteX4-189" fmla="*/ 5825842 w 5825842"/>
                <a:gd name="connsiteY4-190" fmla="*/ 2604528 h 2604528"/>
                <a:gd name="connsiteX0-191" fmla="*/ 0 w 5825842"/>
                <a:gd name="connsiteY0-192" fmla="*/ 33438 h 2604528"/>
                <a:gd name="connsiteX1-193" fmla="*/ 1294632 w 5825842"/>
                <a:gd name="connsiteY1-194" fmla="*/ 170567 h 2604528"/>
                <a:gd name="connsiteX2-195" fmla="*/ 2661187 w 5825842"/>
                <a:gd name="connsiteY2-196" fmla="*/ 1396706 h 2604528"/>
                <a:gd name="connsiteX3-197" fmla="*/ 3883895 w 5825842"/>
                <a:gd name="connsiteY3-198" fmla="*/ 2117965 h 2604528"/>
                <a:gd name="connsiteX4-199" fmla="*/ 5825842 w 5825842"/>
                <a:gd name="connsiteY4-200" fmla="*/ 2604528 h 2604528"/>
                <a:gd name="connsiteX0-201" fmla="*/ 0 w 5825842"/>
                <a:gd name="connsiteY0-202" fmla="*/ 33438 h 2604528"/>
                <a:gd name="connsiteX1-203" fmla="*/ 1294632 w 5825842"/>
                <a:gd name="connsiteY1-204" fmla="*/ 170567 h 2604528"/>
                <a:gd name="connsiteX2-205" fmla="*/ 2661187 w 5825842"/>
                <a:gd name="connsiteY2-206" fmla="*/ 1396706 h 2604528"/>
                <a:gd name="connsiteX3-207" fmla="*/ 3883895 w 5825842"/>
                <a:gd name="connsiteY3-208" fmla="*/ 2117965 h 2604528"/>
                <a:gd name="connsiteX4-209" fmla="*/ 5825842 w 5825842"/>
                <a:gd name="connsiteY4-210" fmla="*/ 2604528 h 2604528"/>
                <a:gd name="connsiteX0-211" fmla="*/ 0 w 5825842"/>
                <a:gd name="connsiteY0-212" fmla="*/ 33438 h 2550720"/>
                <a:gd name="connsiteX1-213" fmla="*/ 1294632 w 5825842"/>
                <a:gd name="connsiteY1-214" fmla="*/ 170567 h 2550720"/>
                <a:gd name="connsiteX2-215" fmla="*/ 2661187 w 5825842"/>
                <a:gd name="connsiteY2-216" fmla="*/ 1396706 h 2550720"/>
                <a:gd name="connsiteX3-217" fmla="*/ 3883895 w 5825842"/>
                <a:gd name="connsiteY3-218" fmla="*/ 2117965 h 2550720"/>
                <a:gd name="connsiteX4-219" fmla="*/ 5825842 w 5825842"/>
                <a:gd name="connsiteY4-220" fmla="*/ 2550720 h 2550720"/>
                <a:gd name="connsiteX0-221" fmla="*/ 0 w 5825842"/>
                <a:gd name="connsiteY0-222" fmla="*/ 33438 h 2550720"/>
                <a:gd name="connsiteX1-223" fmla="*/ 1294632 w 5825842"/>
                <a:gd name="connsiteY1-224" fmla="*/ 170567 h 2550720"/>
                <a:gd name="connsiteX2-225" fmla="*/ 2661187 w 5825842"/>
                <a:gd name="connsiteY2-226" fmla="*/ 1396706 h 2550720"/>
                <a:gd name="connsiteX3-227" fmla="*/ 3883895 w 5825842"/>
                <a:gd name="connsiteY3-228" fmla="*/ 2117965 h 2550720"/>
                <a:gd name="connsiteX4-229" fmla="*/ 5825842 w 5825842"/>
                <a:gd name="connsiteY4-230" fmla="*/ 2550720 h 2550720"/>
                <a:gd name="connsiteX0-231" fmla="*/ 0 w 5825842"/>
                <a:gd name="connsiteY0-232" fmla="*/ 33438 h 2550720"/>
                <a:gd name="connsiteX1-233" fmla="*/ 1294632 w 5825842"/>
                <a:gd name="connsiteY1-234" fmla="*/ 170567 h 2550720"/>
                <a:gd name="connsiteX2-235" fmla="*/ 2661187 w 5825842"/>
                <a:gd name="connsiteY2-236" fmla="*/ 1396706 h 2550720"/>
                <a:gd name="connsiteX3-237" fmla="*/ 3883895 w 5825842"/>
                <a:gd name="connsiteY3-238" fmla="*/ 2117965 h 2550720"/>
                <a:gd name="connsiteX4-239" fmla="*/ 5825842 w 5825842"/>
                <a:gd name="connsiteY4-240" fmla="*/ 2550720 h 2550720"/>
                <a:gd name="connsiteX0-241" fmla="*/ 143848 w 5969690"/>
                <a:gd name="connsiteY0-242" fmla="*/ 91464 h 2608746"/>
                <a:gd name="connsiteX1-243" fmla="*/ 215772 w 5969690"/>
                <a:gd name="connsiteY1-244" fmla="*/ 71620 h 2608746"/>
                <a:gd name="connsiteX2-245" fmla="*/ 1438480 w 5969690"/>
                <a:gd name="connsiteY2-246" fmla="*/ 228593 h 2608746"/>
                <a:gd name="connsiteX3-247" fmla="*/ 2805035 w 5969690"/>
                <a:gd name="connsiteY3-248" fmla="*/ 1454732 h 2608746"/>
                <a:gd name="connsiteX4-249" fmla="*/ 4027743 w 5969690"/>
                <a:gd name="connsiteY4-250" fmla="*/ 2175991 h 2608746"/>
                <a:gd name="connsiteX5" fmla="*/ 5969690 w 5969690"/>
                <a:gd name="connsiteY5" fmla="*/ 2608746 h 2608746"/>
                <a:gd name="connsiteX0-251" fmla="*/ 143848 w 5969690"/>
                <a:gd name="connsiteY0-252" fmla="*/ 91464 h 2608746"/>
                <a:gd name="connsiteX1-253" fmla="*/ 215772 w 5969690"/>
                <a:gd name="connsiteY1-254" fmla="*/ 71620 h 2608746"/>
                <a:gd name="connsiteX2-255" fmla="*/ 1438480 w 5969690"/>
                <a:gd name="connsiteY2-256" fmla="*/ 228593 h 2608746"/>
                <a:gd name="connsiteX3-257" fmla="*/ 2805035 w 5969690"/>
                <a:gd name="connsiteY3-258" fmla="*/ 1454732 h 2608746"/>
                <a:gd name="connsiteX4-259" fmla="*/ 4027743 w 5969690"/>
                <a:gd name="connsiteY4-260" fmla="*/ 2175991 h 2608746"/>
                <a:gd name="connsiteX5-261" fmla="*/ 5969690 w 5969690"/>
                <a:gd name="connsiteY5-262" fmla="*/ 2608746 h 2608746"/>
                <a:gd name="connsiteX0-263" fmla="*/ 143848 w 5969690"/>
                <a:gd name="connsiteY0-264" fmla="*/ 42699 h 2559981"/>
                <a:gd name="connsiteX1-265" fmla="*/ 215772 w 5969690"/>
                <a:gd name="connsiteY1-266" fmla="*/ 22855 h 2559981"/>
                <a:gd name="connsiteX2-267" fmla="*/ 1438480 w 5969690"/>
                <a:gd name="connsiteY2-268" fmla="*/ 179828 h 2559981"/>
                <a:gd name="connsiteX3-269" fmla="*/ 2805035 w 5969690"/>
                <a:gd name="connsiteY3-270" fmla="*/ 1405967 h 2559981"/>
                <a:gd name="connsiteX4-271" fmla="*/ 4027743 w 5969690"/>
                <a:gd name="connsiteY4-272" fmla="*/ 2127226 h 2559981"/>
                <a:gd name="connsiteX5-273" fmla="*/ 5969690 w 5969690"/>
                <a:gd name="connsiteY5-274" fmla="*/ 2559981 h 2559981"/>
                <a:gd name="connsiteX0-275" fmla="*/ 145355 w 5971197"/>
                <a:gd name="connsiteY0-276" fmla="*/ 45141 h 2562423"/>
                <a:gd name="connsiteX1-277" fmla="*/ 145355 w 5971197"/>
                <a:gd name="connsiteY1-278" fmla="*/ 25297 h 2562423"/>
                <a:gd name="connsiteX2-279" fmla="*/ 217279 w 5971197"/>
                <a:gd name="connsiteY2-280" fmla="*/ 25297 h 2562423"/>
                <a:gd name="connsiteX3-281" fmla="*/ 1439987 w 5971197"/>
                <a:gd name="connsiteY3-282" fmla="*/ 182270 h 2562423"/>
                <a:gd name="connsiteX4-283" fmla="*/ 2806542 w 5971197"/>
                <a:gd name="connsiteY4-284" fmla="*/ 1408409 h 2562423"/>
                <a:gd name="connsiteX5-285" fmla="*/ 4029250 w 5971197"/>
                <a:gd name="connsiteY5-286" fmla="*/ 2129668 h 2562423"/>
                <a:gd name="connsiteX6" fmla="*/ 5971197 w 5971197"/>
                <a:gd name="connsiteY6" fmla="*/ 2562423 h 2562423"/>
                <a:gd name="connsiteX0-287" fmla="*/ 145355 w 5971197"/>
                <a:gd name="connsiteY0-288" fmla="*/ 45141 h 2562423"/>
                <a:gd name="connsiteX1-289" fmla="*/ 145355 w 5971197"/>
                <a:gd name="connsiteY1-290" fmla="*/ 25297 h 2562423"/>
                <a:gd name="connsiteX2-291" fmla="*/ 217279 w 5971197"/>
                <a:gd name="connsiteY2-292" fmla="*/ 25297 h 2562423"/>
                <a:gd name="connsiteX3-293" fmla="*/ 1439987 w 5971197"/>
                <a:gd name="connsiteY3-294" fmla="*/ 182270 h 2562423"/>
                <a:gd name="connsiteX4-295" fmla="*/ 2734619 w 5971197"/>
                <a:gd name="connsiteY4-296" fmla="*/ 1395689 h 2562423"/>
                <a:gd name="connsiteX5-297" fmla="*/ 4029250 w 5971197"/>
                <a:gd name="connsiteY5-298" fmla="*/ 2129668 h 2562423"/>
                <a:gd name="connsiteX6-299" fmla="*/ 5971197 w 5971197"/>
                <a:gd name="connsiteY6-300" fmla="*/ 2562423 h 2562423"/>
                <a:gd name="connsiteX0-301" fmla="*/ 145355 w 5971197"/>
                <a:gd name="connsiteY0-302" fmla="*/ 45141 h 2562423"/>
                <a:gd name="connsiteX1-303" fmla="*/ 145355 w 5971197"/>
                <a:gd name="connsiteY1-304" fmla="*/ 25297 h 2562423"/>
                <a:gd name="connsiteX2-305" fmla="*/ 217279 w 5971197"/>
                <a:gd name="connsiteY2-306" fmla="*/ 25297 h 2562423"/>
                <a:gd name="connsiteX3-307" fmla="*/ 1439987 w 5971197"/>
                <a:gd name="connsiteY3-308" fmla="*/ 182270 h 2562423"/>
                <a:gd name="connsiteX4-309" fmla="*/ 2734619 w 5971197"/>
                <a:gd name="connsiteY4-310" fmla="*/ 1395689 h 2562423"/>
                <a:gd name="connsiteX5-311" fmla="*/ 4029250 w 5971197"/>
                <a:gd name="connsiteY5-312" fmla="*/ 2129668 h 2562423"/>
                <a:gd name="connsiteX6-313" fmla="*/ 5971197 w 5971197"/>
                <a:gd name="connsiteY6-314" fmla="*/ 2562423 h 2562423"/>
                <a:gd name="connsiteX0-315" fmla="*/ 145355 w 5971197"/>
                <a:gd name="connsiteY0-316" fmla="*/ 45141 h 2562423"/>
                <a:gd name="connsiteX1-317" fmla="*/ 145355 w 5971197"/>
                <a:gd name="connsiteY1-318" fmla="*/ 25297 h 2562423"/>
                <a:gd name="connsiteX2-319" fmla="*/ 217279 w 5971197"/>
                <a:gd name="connsiteY2-320" fmla="*/ 25297 h 2562423"/>
                <a:gd name="connsiteX3-321" fmla="*/ 1439987 w 5971197"/>
                <a:gd name="connsiteY3-322" fmla="*/ 182270 h 2562423"/>
                <a:gd name="connsiteX4-323" fmla="*/ 2734619 w 5971197"/>
                <a:gd name="connsiteY4-324" fmla="*/ 1395689 h 2562423"/>
                <a:gd name="connsiteX5-325" fmla="*/ 4029250 w 5971197"/>
                <a:gd name="connsiteY5-326" fmla="*/ 2129668 h 2562423"/>
                <a:gd name="connsiteX6-327" fmla="*/ 5971197 w 5971197"/>
                <a:gd name="connsiteY6-328" fmla="*/ 2562423 h 2562423"/>
                <a:gd name="connsiteX0-329" fmla="*/ 145355 w 5971197"/>
                <a:gd name="connsiteY0-330" fmla="*/ 45141 h 2562423"/>
                <a:gd name="connsiteX1-331" fmla="*/ 145355 w 5971197"/>
                <a:gd name="connsiteY1-332" fmla="*/ 25297 h 2562423"/>
                <a:gd name="connsiteX2-333" fmla="*/ 217279 w 5971197"/>
                <a:gd name="connsiteY2-334" fmla="*/ 25297 h 2562423"/>
                <a:gd name="connsiteX3-335" fmla="*/ 1439987 w 5971197"/>
                <a:gd name="connsiteY3-336" fmla="*/ 182270 h 2562423"/>
                <a:gd name="connsiteX4-337" fmla="*/ 2734619 w 5971197"/>
                <a:gd name="connsiteY4-338" fmla="*/ 1395689 h 2562423"/>
                <a:gd name="connsiteX5-339" fmla="*/ 4029250 w 5971197"/>
                <a:gd name="connsiteY5-340" fmla="*/ 2129668 h 2562423"/>
                <a:gd name="connsiteX6-341" fmla="*/ 5971197 w 5971197"/>
                <a:gd name="connsiteY6-342" fmla="*/ 2562423 h 2562423"/>
                <a:gd name="connsiteX0-343" fmla="*/ 145355 w 5971197"/>
                <a:gd name="connsiteY0-344" fmla="*/ 45141 h 2562423"/>
                <a:gd name="connsiteX1-345" fmla="*/ 145355 w 5971197"/>
                <a:gd name="connsiteY1-346" fmla="*/ 25297 h 2562423"/>
                <a:gd name="connsiteX2-347" fmla="*/ 217279 w 5971197"/>
                <a:gd name="connsiteY2-348" fmla="*/ 25297 h 2562423"/>
                <a:gd name="connsiteX3-349" fmla="*/ 1439987 w 5971197"/>
                <a:gd name="connsiteY3-350" fmla="*/ 182270 h 2562423"/>
                <a:gd name="connsiteX4-351" fmla="*/ 2734619 w 5971197"/>
                <a:gd name="connsiteY4-352" fmla="*/ 1395689 h 2562423"/>
                <a:gd name="connsiteX5-353" fmla="*/ 4029250 w 5971197"/>
                <a:gd name="connsiteY5-354" fmla="*/ 2129668 h 2562423"/>
                <a:gd name="connsiteX6-355" fmla="*/ 5971197 w 5971197"/>
                <a:gd name="connsiteY6-356" fmla="*/ 2562423 h 2562423"/>
                <a:gd name="connsiteX0-357" fmla="*/ 145355 w 5971197"/>
                <a:gd name="connsiteY0-358" fmla="*/ 45141 h 2562423"/>
                <a:gd name="connsiteX1-359" fmla="*/ 145355 w 5971197"/>
                <a:gd name="connsiteY1-360" fmla="*/ 25297 h 2562423"/>
                <a:gd name="connsiteX2-361" fmla="*/ 217279 w 5971197"/>
                <a:gd name="connsiteY2-362" fmla="*/ 25297 h 2562423"/>
                <a:gd name="connsiteX3-363" fmla="*/ 1439987 w 5971197"/>
                <a:gd name="connsiteY3-364" fmla="*/ 182270 h 2562423"/>
                <a:gd name="connsiteX4-365" fmla="*/ 2734619 w 5971197"/>
                <a:gd name="connsiteY4-366" fmla="*/ 1395689 h 2562423"/>
                <a:gd name="connsiteX5-367" fmla="*/ 4029250 w 5971197"/>
                <a:gd name="connsiteY5-368" fmla="*/ 2129668 h 2562423"/>
                <a:gd name="connsiteX6-369" fmla="*/ 5971197 w 5971197"/>
                <a:gd name="connsiteY6-370" fmla="*/ 2562423 h 2562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61" y="connsiteY5-262"/>
                </a:cxn>
                <a:cxn ang="0">
                  <a:pos x="connsiteX6-299" y="connsiteY6-300"/>
                </a:cxn>
              </a:cxnLst>
              <a:rect l="l" t="t" r="r" b="b"/>
              <a:pathLst>
                <a:path w="5971197" h="2562423">
                  <a:moveTo>
                    <a:pt x="145355" y="45141"/>
                  </a:moveTo>
                  <a:cubicBezTo>
                    <a:pt x="143848" y="42699"/>
                    <a:pt x="133368" y="28604"/>
                    <a:pt x="145355" y="25297"/>
                  </a:cubicBezTo>
                  <a:cubicBezTo>
                    <a:pt x="157342" y="21990"/>
                    <a:pt x="0" y="0"/>
                    <a:pt x="217279" y="25297"/>
                  </a:cubicBezTo>
                  <a:cubicBezTo>
                    <a:pt x="440756" y="15183"/>
                    <a:pt x="958982" y="11914"/>
                    <a:pt x="1439987" y="182270"/>
                  </a:cubicBezTo>
                  <a:cubicBezTo>
                    <a:pt x="1937864" y="384962"/>
                    <a:pt x="2318411" y="1086181"/>
                    <a:pt x="2734619" y="1395689"/>
                  </a:cubicBezTo>
                  <a:cubicBezTo>
                    <a:pt x="3207786" y="1805424"/>
                    <a:pt x="3519597" y="1900388"/>
                    <a:pt x="4029250" y="2129668"/>
                  </a:cubicBezTo>
                  <a:cubicBezTo>
                    <a:pt x="4543066" y="2351097"/>
                    <a:pt x="5580649" y="2496895"/>
                    <a:pt x="5971197" y="2562423"/>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grpSp>
      <p:sp>
        <p:nvSpPr>
          <p:cNvPr id="48131" name="TextBox 44"/>
          <p:cNvSpPr txBox="1">
            <a:spLocks noChangeArrowheads="1"/>
          </p:cNvSpPr>
          <p:nvPr/>
        </p:nvSpPr>
        <p:spPr bwMode="auto">
          <a:xfrm>
            <a:off x="539750" y="5013325"/>
            <a:ext cx="80645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仿宋" panose="02010609060101010101" pitchFamily="49" charset="-122"/>
                <a:ea typeface="仿宋" panose="02010609060101010101" pitchFamily="49" charset="-122"/>
              </a:rPr>
              <a:t>  </a:t>
            </a:r>
            <a:r>
              <a:rPr lang="zh-CN" altLang="en-US" b="1" dirty="0">
                <a:latin typeface="仿宋" panose="02010609060101010101" pitchFamily="49" charset="-122"/>
                <a:ea typeface="仿宋" panose="02010609060101010101" pitchFamily="49" charset="-122"/>
              </a:rPr>
              <a:t>国际工程界一般认为：工程建设全过程中可通过管理节省的费用在设计阶段的占比一般在</a:t>
            </a:r>
            <a:r>
              <a:rPr lang="en-US" altLang="zh-CN" b="1" dirty="0">
                <a:latin typeface="仿宋" panose="02010609060101010101" pitchFamily="49" charset="-122"/>
                <a:ea typeface="仿宋" panose="02010609060101010101" pitchFamily="49" charset="-122"/>
              </a:rPr>
              <a:t>70-85%</a:t>
            </a:r>
            <a:r>
              <a:rPr lang="zh-CN" altLang="en-US" b="1" dirty="0">
                <a:latin typeface="仿宋" panose="02010609060101010101" pitchFamily="49" charset="-122"/>
                <a:ea typeface="仿宋" panose="02010609060101010101" pitchFamily="49" charset="-122"/>
              </a:rPr>
              <a:t>，而其中在初步设计阶段</a:t>
            </a:r>
            <a:r>
              <a:rPr lang="zh-CN" altLang="en-US" b="1" dirty="0" smtClean="0">
                <a:latin typeface="仿宋" panose="02010609060101010101" pitchFamily="49" charset="-122"/>
                <a:ea typeface="仿宋" panose="02010609060101010101" pitchFamily="49" charset="-122"/>
              </a:rPr>
              <a:t>就可占</a:t>
            </a:r>
            <a:r>
              <a:rPr lang="zh-CN" altLang="en-US" b="1" dirty="0">
                <a:latin typeface="仿宋" panose="02010609060101010101" pitchFamily="49" charset="-122"/>
                <a:ea typeface="仿宋" panose="02010609060101010101" pitchFamily="49" charset="-122"/>
              </a:rPr>
              <a:t>到</a:t>
            </a:r>
            <a:r>
              <a:rPr lang="en-US" altLang="zh-CN" b="1" dirty="0">
                <a:latin typeface="仿宋" panose="02010609060101010101" pitchFamily="49" charset="-122"/>
                <a:ea typeface="仿宋" panose="02010609060101010101" pitchFamily="49" charset="-122"/>
              </a:rPr>
              <a:t>55-60%</a:t>
            </a:r>
            <a:r>
              <a:rPr lang="zh-CN" altLang="en-US" b="1" dirty="0">
                <a:latin typeface="仿宋" panose="02010609060101010101" pitchFamily="49" charset="-122"/>
                <a:ea typeface="仿宋" panose="02010609060101010101" pitchFamily="49" charset="-122"/>
              </a:rPr>
              <a:t>，是设计节省投资</a:t>
            </a:r>
            <a:r>
              <a:rPr lang="zh-CN" altLang="en-US" b="1" dirty="0" smtClean="0">
                <a:latin typeface="仿宋" panose="02010609060101010101" pitchFamily="49" charset="-122"/>
                <a:ea typeface="仿宋" panose="02010609060101010101" pitchFamily="49" charset="-122"/>
              </a:rPr>
              <a:t>的最主要</a:t>
            </a:r>
            <a:r>
              <a:rPr lang="zh-CN" altLang="en-US" b="1" dirty="0">
                <a:latin typeface="仿宋" panose="02010609060101010101" pitchFamily="49" charset="-122"/>
                <a:ea typeface="仿宋" panose="02010609060101010101" pitchFamily="49" charset="-122"/>
              </a:rPr>
              <a:t>阶段。在工程总承包模式下，只要通过初步</a:t>
            </a:r>
            <a:r>
              <a:rPr lang="en-US" altLang="zh-CN" b="1" dirty="0">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扩初设计的竞争优化，再加之“总价包干”合同性质的约束及业主方工程设计顾问对施工图的控制，设计阶段总体的投资目标就不难实现。</a:t>
            </a:r>
            <a:endParaRPr lang="zh-CN" altLang="en-US" b="1"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a:xfrm>
            <a:off x="468313" y="260350"/>
            <a:ext cx="8218487" cy="490538"/>
          </a:xfrm>
        </p:spPr>
        <p:txBody>
          <a:bodyPr>
            <a:normAutofit fontScale="90000"/>
          </a:bodyPr>
          <a:lstStyle/>
          <a:p>
            <a:pPr algn="l"/>
            <a:br>
              <a:rPr lang="en-US" altLang="zh-CN" sz="2800" b="1" dirty="0" smtClean="0"/>
            </a:br>
            <a:r>
              <a:rPr lang="zh-CN" altLang="en-US" sz="2800" b="1" dirty="0" smtClean="0"/>
              <a:t>（七）</a:t>
            </a:r>
            <a:r>
              <a:rPr lang="zh-CN" altLang="en-US" sz="2800" b="1" dirty="0"/>
              <a:t>中外工程项目设计体系的异同</a:t>
            </a:r>
            <a:br>
              <a:rPr lang="zh-CN" altLang="zh-CN" sz="2800" b="1" dirty="0"/>
            </a:br>
            <a:endParaRPr lang="zh-CN" altLang="en-US" sz="2800" b="1" dirty="0"/>
          </a:p>
        </p:txBody>
      </p:sp>
      <p:sp>
        <p:nvSpPr>
          <p:cNvPr id="51203" name="内容占位符 2"/>
          <p:cNvSpPr>
            <a:spLocks noGrp="1"/>
          </p:cNvSpPr>
          <p:nvPr>
            <p:ph idx="1"/>
          </p:nvPr>
        </p:nvSpPr>
        <p:spPr>
          <a:xfrm>
            <a:off x="251520" y="908720"/>
            <a:ext cx="8713093" cy="5688731"/>
          </a:xfrm>
        </p:spPr>
        <p:txBody>
          <a:bodyPr/>
          <a:lstStyle/>
          <a:p>
            <a:pPr>
              <a:buNone/>
            </a:pPr>
            <a:r>
              <a:rPr lang="en-US" altLang="zh-CN" sz="2400" b="1" dirty="0" smtClean="0"/>
              <a:t>1</a:t>
            </a:r>
            <a:r>
              <a:rPr lang="zh-CN" altLang="en-US" sz="2400" b="1" dirty="0"/>
              <a:t>、勘察设计整体管理流程</a:t>
            </a:r>
            <a:r>
              <a:rPr lang="zh-CN" altLang="en-US" sz="1800" b="1" dirty="0"/>
              <a:t>（详见附图）</a:t>
            </a:r>
            <a:endParaRPr lang="zh-CN" altLang="en-US" sz="1800" b="1" dirty="0"/>
          </a:p>
          <a:p>
            <a:pPr>
              <a:buFont typeface="Arial" panose="020B0604020202020204" pitchFamily="34" charset="0"/>
              <a:buNone/>
            </a:pPr>
            <a:endParaRPr lang="en-US" altLang="zh-CN" sz="2400" b="1" dirty="0" smtClean="0"/>
          </a:p>
          <a:p>
            <a:pPr>
              <a:buFont typeface="Arial" panose="020B0604020202020204" pitchFamily="34" charset="0"/>
              <a:buNone/>
            </a:pPr>
            <a:r>
              <a:rPr lang="en-US" altLang="zh-CN" sz="2400" b="1" dirty="0" smtClean="0"/>
              <a:t>2</a:t>
            </a:r>
            <a:r>
              <a:rPr lang="zh-CN" altLang="en-US" sz="2400" b="1" dirty="0" smtClean="0"/>
              <a:t>、</a:t>
            </a:r>
            <a:r>
              <a:rPr lang="zh-CN" altLang="zh-CN" sz="2400" b="1" dirty="0" smtClean="0"/>
              <a:t>一般所述工程项目设计过程及阶段划分为如下：</a:t>
            </a:r>
            <a:endParaRPr lang="zh-CN" altLang="zh-CN" sz="2400" b="1" dirty="0" smtClean="0"/>
          </a:p>
          <a:p>
            <a:pPr>
              <a:buFont typeface="Arial" panose="020B0604020202020204" pitchFamily="34" charset="0"/>
              <a:buNone/>
            </a:pPr>
            <a:r>
              <a:rPr lang="en-US" altLang="zh-CN" sz="2000" b="1" dirty="0" smtClean="0"/>
              <a:t>        </a:t>
            </a:r>
            <a:r>
              <a:rPr lang="zh-CN" altLang="zh-CN" sz="2000" b="1" u="sng" dirty="0" smtClean="0"/>
              <a:t>国内传统管理方式</a:t>
            </a:r>
            <a:r>
              <a:rPr lang="en-US" altLang="zh-CN" sz="2000" b="1" dirty="0" smtClean="0"/>
              <a:t>   </a:t>
            </a:r>
            <a:r>
              <a:rPr lang="zh-CN" altLang="zh-CN" sz="1600" b="1" dirty="0" smtClean="0"/>
              <a:t>基本对应于</a:t>
            </a:r>
            <a:r>
              <a:rPr lang="en-US" altLang="zh-CN" sz="1600" b="1" dirty="0" smtClean="0"/>
              <a:t>   </a:t>
            </a:r>
            <a:r>
              <a:rPr lang="zh-CN" altLang="zh-CN" sz="2000" b="1" u="sng" dirty="0" smtClean="0"/>
              <a:t>国际惯例管理方式</a:t>
            </a:r>
            <a:endParaRPr lang="zh-CN" altLang="zh-CN" sz="2000" b="1" dirty="0" smtClean="0"/>
          </a:p>
          <a:p>
            <a:pPr>
              <a:buFont typeface="Arial" panose="020B0604020202020204" pitchFamily="34" charset="0"/>
              <a:buNone/>
            </a:pPr>
            <a:r>
              <a:rPr lang="en-US" altLang="zh-CN" sz="2000" b="1" dirty="0" smtClean="0"/>
              <a:t> </a:t>
            </a:r>
            <a:r>
              <a:rPr lang="zh-CN" altLang="zh-CN" sz="2000" b="1" dirty="0" smtClean="0"/>
              <a:t>阶段一</a:t>
            </a:r>
            <a:r>
              <a:rPr lang="en-US" altLang="zh-CN" sz="2000" b="1" dirty="0" smtClean="0"/>
              <a:t>  </a:t>
            </a:r>
            <a:r>
              <a:rPr lang="zh-CN" altLang="zh-CN" sz="2000" b="1" dirty="0" smtClean="0"/>
              <a:t>方案设计</a:t>
            </a:r>
            <a:r>
              <a:rPr lang="en-US" altLang="zh-CN" sz="2000" b="1" dirty="0" smtClean="0"/>
              <a:t>/</a:t>
            </a:r>
            <a:r>
              <a:rPr lang="zh-CN" altLang="zh-CN" sz="2000" b="1" dirty="0" smtClean="0"/>
              <a:t>工程方案</a:t>
            </a:r>
            <a:r>
              <a:rPr lang="en-US" altLang="zh-CN" sz="2000" b="1" dirty="0" smtClean="0"/>
              <a:t>   </a:t>
            </a:r>
            <a:r>
              <a:rPr lang="zh-CN" altLang="zh-CN" sz="2000" b="1" dirty="0" smtClean="0"/>
              <a:t>≈</a:t>
            </a:r>
            <a:r>
              <a:rPr lang="en-US" altLang="zh-CN" sz="2000" b="1" dirty="0" smtClean="0"/>
              <a:t>       </a:t>
            </a:r>
            <a:r>
              <a:rPr lang="zh-CN" altLang="zh-CN" sz="2000" b="1" dirty="0" smtClean="0"/>
              <a:t>概要设计</a:t>
            </a:r>
            <a:r>
              <a:rPr lang="en-US" altLang="zh-CN" sz="2000" b="1" dirty="0" smtClean="0"/>
              <a:t>/Schematic Design-SD</a:t>
            </a:r>
            <a:endParaRPr lang="zh-CN" altLang="zh-CN" sz="2000" b="1" dirty="0" smtClean="0"/>
          </a:p>
          <a:p>
            <a:pPr>
              <a:buFont typeface="Arial" panose="020B0604020202020204" pitchFamily="34" charset="0"/>
              <a:buNone/>
            </a:pPr>
            <a:r>
              <a:rPr lang="en-US" altLang="zh-CN" sz="2000" b="1" dirty="0" smtClean="0"/>
              <a:t> </a:t>
            </a:r>
            <a:r>
              <a:rPr lang="zh-CN" altLang="zh-CN" sz="2000" b="1" dirty="0" smtClean="0"/>
              <a:t>阶段二</a:t>
            </a:r>
            <a:r>
              <a:rPr lang="en-US" altLang="zh-CN" sz="2000" b="1" dirty="0" smtClean="0"/>
              <a:t>  </a:t>
            </a:r>
            <a:r>
              <a:rPr lang="zh-CN" altLang="zh-CN" sz="2000" b="1" dirty="0" smtClean="0"/>
              <a:t>初步设计</a:t>
            </a:r>
            <a:r>
              <a:rPr lang="en-US" altLang="zh-CN" sz="2000" b="1" dirty="0" smtClean="0"/>
              <a:t>                   </a:t>
            </a:r>
            <a:r>
              <a:rPr lang="zh-CN" altLang="zh-CN" sz="2000" b="1" dirty="0" smtClean="0"/>
              <a:t>≈</a:t>
            </a:r>
            <a:r>
              <a:rPr lang="en-US" altLang="zh-CN" sz="2000" b="1" dirty="0" smtClean="0"/>
              <a:t>       </a:t>
            </a:r>
            <a:r>
              <a:rPr lang="zh-CN" altLang="zh-CN" sz="2000" b="1" dirty="0" smtClean="0"/>
              <a:t>扩展设计</a:t>
            </a:r>
            <a:r>
              <a:rPr lang="en-US" altLang="zh-CN" sz="2000" b="1" dirty="0" smtClean="0"/>
              <a:t>/Design Development-DD</a:t>
            </a:r>
            <a:endParaRPr lang="zh-CN" altLang="zh-CN" sz="2000" b="1" dirty="0" smtClean="0"/>
          </a:p>
          <a:p>
            <a:pPr>
              <a:buFont typeface="Arial" panose="020B0604020202020204" pitchFamily="34" charset="0"/>
              <a:buNone/>
            </a:pPr>
            <a:r>
              <a:rPr lang="en-US" altLang="zh-CN" sz="2000" b="1" dirty="0" smtClean="0"/>
              <a:t> </a:t>
            </a:r>
            <a:r>
              <a:rPr lang="zh-CN" altLang="zh-CN" sz="2000" b="1" dirty="0" smtClean="0"/>
              <a:t>阶段三</a:t>
            </a:r>
            <a:r>
              <a:rPr lang="en-US" altLang="zh-CN" sz="2000" b="1" dirty="0" smtClean="0"/>
              <a:t>  </a:t>
            </a:r>
            <a:r>
              <a:rPr lang="zh-CN" altLang="zh-CN" sz="2000" b="1" dirty="0" smtClean="0"/>
              <a:t>施工图设计</a:t>
            </a:r>
            <a:r>
              <a:rPr lang="en-US" altLang="zh-CN" sz="2000" b="1" dirty="0" smtClean="0"/>
              <a:t>               </a:t>
            </a:r>
            <a:r>
              <a:rPr lang="zh-CN" altLang="zh-CN" sz="2000" b="1" dirty="0" smtClean="0"/>
              <a:t>≈</a:t>
            </a:r>
            <a:r>
              <a:rPr lang="en-US" altLang="zh-CN" sz="2000" b="1" dirty="0" smtClean="0"/>
              <a:t>       </a:t>
            </a:r>
            <a:r>
              <a:rPr lang="zh-CN" altLang="zh-CN" sz="2000" b="1" dirty="0" smtClean="0"/>
              <a:t>施工文件</a:t>
            </a:r>
            <a:r>
              <a:rPr lang="en-US" altLang="zh-CN" sz="2000" b="1" dirty="0" smtClean="0"/>
              <a:t>/Construction Document-CD</a:t>
            </a:r>
            <a:endParaRPr lang="zh-CN" altLang="zh-CN" sz="2000" b="1" dirty="0" smtClean="0"/>
          </a:p>
          <a:p>
            <a:pPr>
              <a:buFont typeface="Arial" panose="020B0604020202020204" pitchFamily="34" charset="0"/>
              <a:buNone/>
            </a:pPr>
            <a:endParaRPr lang="en-US" altLang="zh-CN" sz="2000" b="1" dirty="0" smtClean="0"/>
          </a:p>
          <a:p>
            <a:pPr>
              <a:buFont typeface="Arial" panose="020B0604020202020204" pitchFamily="34" charset="0"/>
              <a:buNone/>
            </a:pPr>
            <a:r>
              <a:rPr lang="en-US" altLang="zh-CN" sz="2400" b="1" dirty="0"/>
              <a:t>3</a:t>
            </a:r>
            <a:r>
              <a:rPr lang="zh-CN" altLang="en-US" sz="2400" b="1" dirty="0"/>
              <a:t>、三段式的工程项目设计</a:t>
            </a:r>
            <a:endParaRPr lang="en-US" altLang="zh-CN" sz="2400" b="1" dirty="0"/>
          </a:p>
          <a:p>
            <a:pPr>
              <a:buFont typeface="Arial" panose="020B0604020202020204" pitchFamily="34" charset="0"/>
              <a:buNone/>
            </a:pPr>
            <a:r>
              <a:rPr lang="zh-CN" altLang="en-US" sz="2000" b="1" dirty="0" smtClean="0"/>
              <a:t>通过前述设计流程图</a:t>
            </a:r>
            <a:r>
              <a:rPr lang="zh-CN" altLang="zh-CN" sz="2000" b="1" dirty="0" smtClean="0"/>
              <a:t>可见，国际惯例与国内传统两种管理方式对工程项目设</a:t>
            </a:r>
            <a:endParaRPr lang="en-US" altLang="zh-CN" sz="2000" b="1" dirty="0" smtClean="0"/>
          </a:p>
          <a:p>
            <a:pPr>
              <a:buFont typeface="Arial" panose="020B0604020202020204" pitchFamily="34" charset="0"/>
              <a:buNone/>
            </a:pPr>
            <a:r>
              <a:rPr lang="zh-CN" altLang="zh-CN" sz="2000" b="1" dirty="0" smtClean="0"/>
              <a:t>计管理的阶段性表述均是三段式设计，因而也可以说超出此范围的表述、如</a:t>
            </a:r>
            <a:endParaRPr lang="en-US" altLang="zh-CN" sz="2000" b="1" dirty="0" smtClean="0"/>
          </a:p>
          <a:p>
            <a:pPr>
              <a:buFont typeface="Arial" panose="020B0604020202020204" pitchFamily="34" charset="0"/>
              <a:buNone/>
            </a:pPr>
            <a:r>
              <a:rPr lang="zh-CN" altLang="zh-CN" sz="2000" b="1" dirty="0" smtClean="0"/>
              <a:t>将“概念设计”或“技术设计”作为工程建设项目的一般设计过程及必要的</a:t>
            </a:r>
            <a:endParaRPr lang="en-US" altLang="zh-CN" sz="2000" b="1" dirty="0" smtClean="0"/>
          </a:p>
          <a:p>
            <a:pPr>
              <a:buFont typeface="Arial" panose="020B0604020202020204" pitchFamily="34" charset="0"/>
              <a:buNone/>
            </a:pPr>
            <a:r>
              <a:rPr lang="zh-CN" altLang="zh-CN" sz="2000" b="1" dirty="0" smtClean="0"/>
              <a:t>设计阶段构成</a:t>
            </a:r>
            <a:r>
              <a:rPr lang="zh-CN" altLang="en-US" sz="2000" b="1" dirty="0" smtClean="0"/>
              <a:t>既不</a:t>
            </a:r>
            <a:r>
              <a:rPr lang="zh-CN" altLang="zh-CN" sz="2000" b="1" dirty="0" smtClean="0"/>
              <a:t>是</a:t>
            </a:r>
            <a:r>
              <a:rPr lang="zh-CN" altLang="en-US" sz="2000" b="1" dirty="0" smtClean="0"/>
              <a:t>国际工程界一般</a:t>
            </a:r>
            <a:r>
              <a:rPr lang="zh-CN" altLang="en-US" sz="2000" b="1" dirty="0"/>
              <a:t>的正规</a:t>
            </a:r>
            <a:r>
              <a:rPr lang="zh-CN" altLang="en-US" sz="2000" b="1" dirty="0" smtClean="0"/>
              <a:t>表述，也可能是</a:t>
            </a:r>
            <a:r>
              <a:rPr lang="zh-CN" altLang="zh-CN" sz="2000" b="1" dirty="0" smtClean="0"/>
              <a:t>不正确或不确切</a:t>
            </a:r>
            <a:endParaRPr lang="en-US" altLang="zh-CN" sz="2000" b="1" dirty="0" smtClean="0"/>
          </a:p>
          <a:p>
            <a:pPr>
              <a:buFont typeface="Arial" panose="020B0604020202020204" pitchFamily="34" charset="0"/>
              <a:buNone/>
            </a:pPr>
            <a:r>
              <a:rPr lang="zh-CN" altLang="zh-CN" sz="2000" b="1" dirty="0" smtClean="0"/>
              <a:t>的</a:t>
            </a:r>
            <a:r>
              <a:rPr lang="zh-CN" altLang="en-US" sz="2000" b="1" dirty="0" smtClean="0"/>
              <a:t>，或具有某些局限性</a:t>
            </a:r>
            <a:r>
              <a:rPr lang="zh-CN" altLang="zh-CN" sz="2000" b="1" dirty="0" smtClean="0"/>
              <a:t>。</a:t>
            </a:r>
            <a:endParaRPr lang="zh-CN" altLang="zh-CN" sz="2000" b="1" dirty="0" smtClean="0"/>
          </a:p>
          <a:p>
            <a:pPr>
              <a:buFont typeface="Arial" panose="020B0604020202020204" pitchFamily="34" charset="0"/>
              <a:buNone/>
            </a:pPr>
            <a:endParaRPr lang="zh-CN" alt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73075" y="95250"/>
            <a:ext cx="82629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zh-CN" altLang="en-US" sz="2400" b="1"/>
              <a:t>      （七）</a:t>
            </a:r>
            <a:r>
              <a:rPr lang="en-US" altLang="zh-CN" sz="2400" b="1"/>
              <a:t>   </a:t>
            </a:r>
            <a:r>
              <a:rPr lang="zh-CN" altLang="en-US" sz="2500" b="1"/>
              <a:t>中外建筑工程项目设计体系的异同</a:t>
            </a:r>
            <a:endParaRPr lang="zh-CN" altLang="en-US" sz="2500" b="1"/>
          </a:p>
        </p:txBody>
      </p:sp>
      <p:sp>
        <p:nvSpPr>
          <p:cNvPr id="50179" name="Text Box 90"/>
          <p:cNvSpPr txBox="1">
            <a:spLocks noChangeArrowheads="1"/>
          </p:cNvSpPr>
          <p:nvPr/>
        </p:nvSpPr>
        <p:spPr bwMode="auto">
          <a:xfrm>
            <a:off x="1941513" y="4656138"/>
            <a:ext cx="4652962" cy="657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100" b="1" dirty="0">
                <a:latin typeface="宋体" panose="02010600030101010101" pitchFamily="2" charset="-122"/>
              </a:rPr>
              <a:t>图中缩写示例：</a:t>
            </a:r>
            <a:r>
              <a:rPr lang="en-US" altLang="zh-CN" sz="1100" b="1" dirty="0">
                <a:latin typeface="宋体" panose="02010600030101010101" pitchFamily="2" charset="-122"/>
              </a:rPr>
              <a:t>SD</a:t>
            </a:r>
            <a:r>
              <a:rPr lang="zh-CN" altLang="en-US" sz="1100" b="1" dirty="0">
                <a:latin typeface="宋体" panose="02010600030101010101" pitchFamily="2" charset="-122"/>
              </a:rPr>
              <a:t>：相当于方案设计</a:t>
            </a:r>
            <a:endParaRPr lang="zh-CN" altLang="en-US" sz="1100" b="1" dirty="0">
              <a:latin typeface="宋体" panose="02010600030101010101" pitchFamily="2" charset="-122"/>
            </a:endParaRPr>
          </a:p>
          <a:p>
            <a:pPr algn="just" eaLnBrk="1" hangingPunct="1"/>
            <a:r>
              <a:rPr lang="en-US" altLang="zh-CN" sz="1100" b="1" dirty="0">
                <a:latin typeface="宋体" panose="02010600030101010101" pitchFamily="2" charset="-122"/>
              </a:rPr>
              <a:t>              DD</a:t>
            </a:r>
            <a:r>
              <a:rPr lang="zh-CN" altLang="en-US" sz="1100" b="1" dirty="0">
                <a:latin typeface="宋体" panose="02010600030101010101" pitchFamily="2" charset="-122"/>
              </a:rPr>
              <a:t>：相当于</a:t>
            </a:r>
            <a:r>
              <a:rPr lang="zh-CN" altLang="en-US" sz="1100" b="1" dirty="0" smtClean="0">
                <a:latin typeface="宋体" panose="02010600030101010101" pitchFamily="2" charset="-122"/>
              </a:rPr>
              <a:t>初步</a:t>
            </a:r>
            <a:r>
              <a:rPr lang="en-US" altLang="zh-CN" sz="1100" b="1" dirty="0" smtClean="0">
                <a:latin typeface="宋体" panose="02010600030101010101" pitchFamily="2" charset="-122"/>
              </a:rPr>
              <a:t>/</a:t>
            </a:r>
            <a:r>
              <a:rPr lang="zh-CN" altLang="en-US" sz="1100" b="1" dirty="0">
                <a:latin typeface="宋体" panose="02010600030101010101" pitchFamily="2" charset="-122"/>
              </a:rPr>
              <a:t>扩初</a:t>
            </a:r>
            <a:r>
              <a:rPr lang="zh-CN" altLang="en-US" sz="1100" b="1" dirty="0" smtClean="0">
                <a:latin typeface="宋体" panose="02010600030101010101" pitchFamily="2" charset="-122"/>
              </a:rPr>
              <a:t>设计</a:t>
            </a:r>
            <a:endParaRPr lang="zh-CN" altLang="en-US" sz="1100" b="1" dirty="0">
              <a:latin typeface="宋体" panose="02010600030101010101" pitchFamily="2" charset="-122"/>
            </a:endParaRPr>
          </a:p>
          <a:p>
            <a:pPr algn="just" eaLnBrk="1" hangingPunct="1"/>
            <a:r>
              <a:rPr lang="en-US" altLang="zh-CN" sz="1100" b="1" dirty="0">
                <a:latin typeface="宋体" panose="02010600030101010101" pitchFamily="2" charset="-122"/>
              </a:rPr>
              <a:t>              CD</a:t>
            </a:r>
            <a:r>
              <a:rPr lang="zh-CN" altLang="en-US" sz="1100" b="1" dirty="0">
                <a:latin typeface="宋体" panose="02010600030101010101" pitchFamily="2" charset="-122"/>
              </a:rPr>
              <a:t>：相当于施工图设计</a:t>
            </a:r>
            <a:endParaRPr lang="zh-CN" altLang="en-US" sz="2400" b="1" dirty="0">
              <a:latin typeface="Times New Roman" panose="02020603050405020304" pitchFamily="18" charset="0"/>
            </a:endParaRPr>
          </a:p>
        </p:txBody>
      </p:sp>
      <p:sp>
        <p:nvSpPr>
          <p:cNvPr id="50180" name="Text Box 91"/>
          <p:cNvSpPr txBox="1">
            <a:spLocks noChangeArrowheads="1"/>
          </p:cNvSpPr>
          <p:nvPr/>
        </p:nvSpPr>
        <p:spPr bwMode="auto">
          <a:xfrm>
            <a:off x="1836738" y="5313363"/>
            <a:ext cx="6492875" cy="1544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200" b="1">
                <a:latin typeface="宋体" panose="02010600030101010101" pitchFamily="2" charset="-122"/>
              </a:rPr>
              <a:t>相当于方案设计、初步设计、施工图设计的国外称谓还有：</a:t>
            </a:r>
            <a:endParaRPr lang="zh-CN" altLang="en-US" sz="1200" b="1">
              <a:latin typeface="宋体" panose="02010600030101010101" pitchFamily="2" charset="-122"/>
            </a:endParaRPr>
          </a:p>
          <a:p>
            <a:pPr algn="just" eaLnBrk="1" hangingPunct="1"/>
            <a:r>
              <a:rPr lang="zh-CN" altLang="en-US" sz="1200" b="1">
                <a:latin typeface="宋体" panose="02010600030101010101" pitchFamily="2" charset="-122"/>
              </a:rPr>
              <a:t>方案设计：纲要设计（</a:t>
            </a:r>
            <a:r>
              <a:rPr lang="en-US" altLang="zh-CN" sz="1200" b="1">
                <a:latin typeface="宋体" panose="02010600030101010101" pitchFamily="2" charset="-122"/>
              </a:rPr>
              <a:t>Programming</a:t>
            </a:r>
            <a:r>
              <a:rPr lang="zh-CN" altLang="en-US" sz="1200" b="1">
                <a:latin typeface="宋体" panose="02010600030101010101" pitchFamily="2" charset="-122"/>
              </a:rPr>
              <a:t>）</a:t>
            </a:r>
            <a:endParaRPr lang="zh-CN" altLang="en-US" sz="1200" b="1">
              <a:latin typeface="宋体" panose="02010600030101010101" pitchFamily="2" charset="-122"/>
            </a:endParaRPr>
          </a:p>
          <a:p>
            <a:pPr algn="just" eaLnBrk="1" hangingPunct="1"/>
            <a:r>
              <a:rPr lang="zh-CN" altLang="en-US" sz="1200" b="1">
                <a:latin typeface="Arial Narrow" panose="020B0606020202030204" pitchFamily="34" charset="0"/>
                <a:ea typeface="楷体_GB2312" pitchFamily="49" charset="-122"/>
              </a:rPr>
              <a:t>                      </a:t>
            </a:r>
            <a:r>
              <a:rPr lang="zh-CN" altLang="en-US" sz="1200" b="1">
                <a:latin typeface="宋体" panose="02010600030101010101" pitchFamily="2" charset="-122"/>
              </a:rPr>
              <a:t>初始设计（</a:t>
            </a:r>
            <a:r>
              <a:rPr lang="en-US" altLang="zh-CN" sz="1200" b="1">
                <a:latin typeface="宋体" panose="02010600030101010101" pitchFamily="2" charset="-122"/>
              </a:rPr>
              <a:t>Initial Design</a:t>
            </a:r>
            <a:r>
              <a:rPr lang="zh-CN" altLang="en-US" sz="1200" b="1">
                <a:latin typeface="宋体" panose="02010600030101010101" pitchFamily="2" charset="-122"/>
              </a:rPr>
              <a:t>）</a:t>
            </a:r>
            <a:r>
              <a:rPr lang="zh-CN" altLang="en-US" sz="1200" b="1">
                <a:latin typeface="Arial Narrow" panose="020B0606020202030204" pitchFamily="34" charset="0"/>
                <a:ea typeface="楷体_GB2312" pitchFamily="49" charset="-122"/>
              </a:rPr>
              <a:t>      </a:t>
            </a:r>
            <a:r>
              <a:rPr lang="zh-CN" altLang="en-US" sz="1200" b="1">
                <a:latin typeface="宋体" panose="02010600030101010101" pitchFamily="2" charset="-122"/>
              </a:rPr>
              <a:t>预设计  （</a:t>
            </a:r>
            <a:r>
              <a:rPr lang="en-US" altLang="zh-CN" sz="1200" b="1">
                <a:latin typeface="宋体" panose="02010600030101010101" pitchFamily="2" charset="-122"/>
              </a:rPr>
              <a:t>Preplanning</a:t>
            </a:r>
            <a:r>
              <a:rPr lang="zh-CN" altLang="en-US" sz="1200" b="1">
                <a:latin typeface="宋体" panose="02010600030101010101" pitchFamily="2" charset="-122"/>
              </a:rPr>
              <a:t>）</a:t>
            </a:r>
            <a:endParaRPr lang="zh-CN" altLang="en-US" sz="1200" b="1">
              <a:latin typeface="宋体" panose="02010600030101010101" pitchFamily="2" charset="-122"/>
            </a:endParaRPr>
          </a:p>
          <a:p>
            <a:pPr algn="just" eaLnBrk="1" hangingPunct="1"/>
            <a:r>
              <a:rPr lang="zh-CN" altLang="en-US" sz="1200" b="1">
                <a:latin typeface="宋体" panose="02010600030101010101" pitchFamily="2" charset="-122"/>
              </a:rPr>
              <a:t>初步设计：总体设计（</a:t>
            </a:r>
            <a:r>
              <a:rPr lang="en-US" altLang="zh-CN" sz="1200" b="1">
                <a:latin typeface="宋体" panose="02010600030101010101" pitchFamily="2" charset="-122"/>
              </a:rPr>
              <a:t>Overall Planning</a:t>
            </a:r>
            <a:r>
              <a:rPr lang="zh-CN" altLang="en-US" sz="1200" b="1">
                <a:latin typeface="宋体" panose="02010600030101010101" pitchFamily="2" charset="-122"/>
              </a:rPr>
              <a:t>）</a:t>
            </a:r>
            <a:r>
              <a:rPr lang="zh-CN" altLang="en-US" sz="1200" b="1">
                <a:latin typeface="Arial Narrow" panose="020B0606020202030204" pitchFamily="34" charset="0"/>
                <a:ea typeface="楷体_GB2312" pitchFamily="49" charset="-122"/>
              </a:rPr>
              <a:t>  </a:t>
            </a:r>
            <a:r>
              <a:rPr lang="zh-CN" altLang="en-US" sz="1200" b="1">
                <a:latin typeface="宋体" panose="02010600030101010101" pitchFamily="2" charset="-122"/>
              </a:rPr>
              <a:t>最终设计（</a:t>
            </a:r>
            <a:r>
              <a:rPr lang="en-US" altLang="zh-CN" sz="1200" b="1">
                <a:latin typeface="宋体" panose="02010600030101010101" pitchFamily="2" charset="-122"/>
              </a:rPr>
              <a:t>Final Design</a:t>
            </a:r>
            <a:r>
              <a:rPr lang="zh-CN" altLang="en-US" sz="1200" b="1">
                <a:latin typeface="宋体" panose="02010600030101010101" pitchFamily="2" charset="-122"/>
              </a:rPr>
              <a:t>）</a:t>
            </a:r>
            <a:endParaRPr lang="zh-CN" altLang="en-US" sz="1200" b="1">
              <a:latin typeface="宋体" panose="02010600030101010101" pitchFamily="2" charset="-122"/>
            </a:endParaRPr>
          </a:p>
          <a:p>
            <a:pPr algn="just" eaLnBrk="1" hangingPunct="1"/>
            <a:r>
              <a:rPr lang="en-US" altLang="zh-CN" sz="1200" b="1">
                <a:latin typeface="宋体" panose="02010600030101010101" pitchFamily="2" charset="-122"/>
              </a:rPr>
              <a:t>(</a:t>
            </a:r>
            <a:r>
              <a:rPr lang="zh-CN" altLang="en-US" sz="1200" b="1">
                <a:latin typeface="宋体" panose="02010600030101010101" pitchFamily="2" charset="-122"/>
              </a:rPr>
              <a:t>或其一部分</a:t>
            </a:r>
            <a:r>
              <a:rPr lang="en-US" altLang="zh-CN" sz="1200" b="1">
                <a:latin typeface="宋体" panose="02010600030101010101" pitchFamily="2" charset="-122"/>
              </a:rPr>
              <a:t>)  </a:t>
            </a:r>
            <a:r>
              <a:rPr lang="zh-CN" altLang="en-US" sz="1200" b="1">
                <a:latin typeface="宋体" panose="02010600030101010101" pitchFamily="2" charset="-122"/>
              </a:rPr>
              <a:t>基本设计 </a:t>
            </a:r>
            <a:r>
              <a:rPr lang="en-US" altLang="zh-CN" sz="1200" b="1">
                <a:latin typeface="宋体" panose="02010600030101010101" pitchFamily="2" charset="-122"/>
              </a:rPr>
              <a:t>(Basic Design/Engineering)</a:t>
            </a:r>
            <a:endParaRPr lang="en-US" altLang="zh-CN" sz="1200" b="1">
              <a:latin typeface="宋体" panose="02010600030101010101" pitchFamily="2" charset="-122"/>
            </a:endParaRPr>
          </a:p>
          <a:p>
            <a:pPr algn="just" eaLnBrk="1" hangingPunct="1"/>
            <a:r>
              <a:rPr lang="zh-CN" altLang="en-US" sz="1200" b="1">
                <a:latin typeface="宋体" panose="02010600030101010101" pitchFamily="2" charset="-122"/>
              </a:rPr>
              <a:t>施工图设计：中译基本相同，但英译可能为（</a:t>
            </a:r>
            <a:r>
              <a:rPr lang="en-US" altLang="zh-CN" sz="1200" b="1">
                <a:latin typeface="宋体" panose="02010600030101010101" pitchFamily="2" charset="-122"/>
              </a:rPr>
              <a:t>Works Drawing)</a:t>
            </a:r>
            <a:endParaRPr lang="en-US" altLang="zh-CN" sz="1200" b="1">
              <a:latin typeface="宋体" panose="02010600030101010101" pitchFamily="2" charset="-122"/>
            </a:endParaRPr>
          </a:p>
          <a:p>
            <a:pPr algn="just" eaLnBrk="1" hangingPunct="1"/>
            <a:r>
              <a:rPr lang="en-US" altLang="zh-CN" sz="1200" b="1">
                <a:latin typeface="Arial Narrow" panose="020B0606020202030204" pitchFamily="34" charset="0"/>
                <a:ea typeface="楷体_GB2312" pitchFamily="49" charset="-122"/>
              </a:rPr>
              <a:t>                                     </a:t>
            </a:r>
            <a:r>
              <a:rPr lang="en-US" altLang="zh-CN" sz="1200" b="1">
                <a:latin typeface="宋体" panose="02010600030101010101" pitchFamily="2" charset="-122"/>
              </a:rPr>
              <a:t>                      (Construction Drawing)</a:t>
            </a:r>
            <a:endParaRPr lang="en-US" altLang="zh-CN" sz="2400" b="1">
              <a:latin typeface="Times New Roman" panose="02020603050405020304" pitchFamily="18" charset="0"/>
            </a:endParaRPr>
          </a:p>
        </p:txBody>
      </p:sp>
      <p:grpSp>
        <p:nvGrpSpPr>
          <p:cNvPr id="50181" name="Group 151"/>
          <p:cNvGrpSpPr/>
          <p:nvPr/>
        </p:nvGrpSpPr>
        <p:grpSpPr bwMode="auto">
          <a:xfrm>
            <a:off x="-18628" y="684605"/>
            <a:ext cx="8613035" cy="4038600"/>
            <a:chOff x="151" y="701"/>
            <a:chExt cx="5089" cy="2056"/>
          </a:xfrm>
        </p:grpSpPr>
        <p:sp>
          <p:nvSpPr>
            <p:cNvPr id="50191" name="Line 92"/>
            <p:cNvSpPr>
              <a:spLocks noChangeShapeType="1"/>
            </p:cNvSpPr>
            <p:nvPr/>
          </p:nvSpPr>
          <p:spPr bwMode="auto">
            <a:xfrm flipH="1">
              <a:off x="2779" y="2429"/>
              <a:ext cx="0" cy="31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92" name="Text Box 93"/>
            <p:cNvSpPr txBox="1">
              <a:spLocks noChangeArrowheads="1"/>
            </p:cNvSpPr>
            <p:nvPr/>
          </p:nvSpPr>
          <p:spPr bwMode="auto">
            <a:xfrm>
              <a:off x="4324" y="2404"/>
              <a:ext cx="727"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1">
                  <a:latin typeface="宋体" panose="02010600030101010101" pitchFamily="2" charset="-122"/>
                </a:rPr>
                <a:t>（施工文件）</a:t>
              </a:r>
              <a:endParaRPr lang="zh-CN" altLang="en-US" sz="2400" b="1">
                <a:latin typeface="Times New Roman" panose="02020603050405020304" pitchFamily="18" charset="0"/>
              </a:endParaRPr>
            </a:p>
          </p:txBody>
        </p:sp>
        <p:sp>
          <p:nvSpPr>
            <p:cNvPr id="50193" name="Text Box 94"/>
            <p:cNvSpPr txBox="1">
              <a:spLocks noChangeArrowheads="1"/>
            </p:cNvSpPr>
            <p:nvPr/>
          </p:nvSpPr>
          <p:spPr bwMode="auto">
            <a:xfrm>
              <a:off x="3025" y="2411"/>
              <a:ext cx="727" cy="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100" b="1">
                  <a:latin typeface="宋体" panose="02010600030101010101" pitchFamily="2" charset="-122"/>
                </a:rPr>
                <a:t>（设计扩展）</a:t>
              </a:r>
              <a:endParaRPr lang="zh-CN" altLang="en-US" sz="2400" b="1">
                <a:latin typeface="Times New Roman" panose="02020603050405020304" pitchFamily="18" charset="0"/>
              </a:endParaRPr>
            </a:p>
          </p:txBody>
        </p:sp>
        <p:sp>
          <p:nvSpPr>
            <p:cNvPr id="50194" name="Text Box 95"/>
            <p:cNvSpPr txBox="1">
              <a:spLocks noChangeArrowheads="1"/>
            </p:cNvSpPr>
            <p:nvPr/>
          </p:nvSpPr>
          <p:spPr bwMode="auto">
            <a:xfrm>
              <a:off x="1804" y="2232"/>
              <a:ext cx="628" cy="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900" b="1" dirty="0">
                  <a:latin typeface="Times New Roman" panose="02020603050405020304" pitchFamily="18" charset="0"/>
                </a:rPr>
                <a:t>SCHEMATIC</a:t>
              </a:r>
              <a:endParaRPr lang="en-US" altLang="zh-CN" sz="900" b="1" dirty="0">
                <a:latin typeface="Times New Roman" panose="02020603050405020304" pitchFamily="18" charset="0"/>
              </a:endParaRPr>
            </a:p>
            <a:p>
              <a:pPr algn="ctr" eaLnBrk="1" hangingPunct="1"/>
              <a:r>
                <a:rPr lang="en-US" altLang="zh-CN" sz="900" b="1" dirty="0">
                  <a:latin typeface="Times New Roman" panose="02020603050405020304" pitchFamily="18" charset="0"/>
                </a:rPr>
                <a:t>DESIGN(SD)</a:t>
              </a:r>
              <a:endParaRPr lang="en-US" altLang="zh-CN" sz="2400" b="1" dirty="0">
                <a:latin typeface="Times New Roman" panose="02020603050405020304" pitchFamily="18" charset="0"/>
              </a:endParaRPr>
            </a:p>
          </p:txBody>
        </p:sp>
        <p:sp>
          <p:nvSpPr>
            <p:cNvPr id="50195" name="Text Box 96"/>
            <p:cNvSpPr txBox="1">
              <a:spLocks noChangeArrowheads="1"/>
            </p:cNvSpPr>
            <p:nvPr/>
          </p:nvSpPr>
          <p:spPr bwMode="auto">
            <a:xfrm>
              <a:off x="1777" y="2424"/>
              <a:ext cx="728" cy="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100" b="1" dirty="0">
                  <a:latin typeface="宋体" panose="02010600030101010101" pitchFamily="2" charset="-122"/>
                </a:rPr>
                <a:t>（概要设计）</a:t>
              </a:r>
              <a:endParaRPr lang="zh-CN" altLang="en-US" sz="2400" b="1" dirty="0">
                <a:latin typeface="Times New Roman" panose="02020603050405020304" pitchFamily="18" charset="0"/>
              </a:endParaRPr>
            </a:p>
          </p:txBody>
        </p:sp>
        <p:sp>
          <p:nvSpPr>
            <p:cNvPr id="50196" name="Text Box 97"/>
            <p:cNvSpPr txBox="1">
              <a:spLocks noChangeArrowheads="1"/>
            </p:cNvSpPr>
            <p:nvPr/>
          </p:nvSpPr>
          <p:spPr bwMode="auto">
            <a:xfrm>
              <a:off x="3722" y="2021"/>
              <a:ext cx="682"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800" b="1">
                  <a:latin typeface="宋体" panose="02010600030101010101" pitchFamily="2" charset="-122"/>
                </a:rPr>
                <a:t>（标图深度</a:t>
              </a:r>
              <a:r>
                <a:rPr lang="zh-CN" altLang="en-US" sz="700" b="1">
                  <a:latin typeface="宋体" panose="02010600030101010101" pitchFamily="2" charset="-122"/>
                </a:rPr>
                <a:t>）</a:t>
              </a:r>
              <a:endParaRPr lang="zh-CN" altLang="en-US" sz="700" b="1">
                <a:latin typeface="宋体" panose="02010600030101010101" pitchFamily="2" charset="-122"/>
              </a:endParaRPr>
            </a:p>
            <a:p>
              <a:pPr eaLnBrk="1" hangingPunct="1"/>
              <a:endParaRPr lang="zh-CN" altLang="en-US" sz="2400" b="1">
                <a:latin typeface="Times New Roman" panose="02020603050405020304" pitchFamily="18" charset="0"/>
              </a:endParaRPr>
            </a:p>
          </p:txBody>
        </p:sp>
        <p:sp>
          <p:nvSpPr>
            <p:cNvPr id="50197" name="Text Box 98"/>
            <p:cNvSpPr txBox="1">
              <a:spLocks noChangeArrowheads="1"/>
            </p:cNvSpPr>
            <p:nvPr/>
          </p:nvSpPr>
          <p:spPr bwMode="auto">
            <a:xfrm>
              <a:off x="2322" y="2050"/>
              <a:ext cx="540" cy="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800" b="1">
                  <a:latin typeface="宋体" panose="02010600030101010101" pitchFamily="2" charset="-122"/>
                </a:rPr>
                <a:t>（深化方案设计）</a:t>
              </a:r>
              <a:endParaRPr lang="zh-CN" altLang="en-US" sz="800" b="1">
                <a:latin typeface="宋体" panose="02010600030101010101" pitchFamily="2" charset="-122"/>
              </a:endParaRPr>
            </a:p>
            <a:p>
              <a:pPr eaLnBrk="1" hangingPunct="1"/>
              <a:endParaRPr lang="zh-CN" altLang="en-US" sz="2400" b="1">
                <a:latin typeface="Times New Roman" panose="02020603050405020304" pitchFamily="18" charset="0"/>
              </a:endParaRPr>
            </a:p>
          </p:txBody>
        </p:sp>
        <p:sp>
          <p:nvSpPr>
            <p:cNvPr id="50198" name="Line 99"/>
            <p:cNvSpPr>
              <a:spLocks noChangeShapeType="1"/>
            </p:cNvSpPr>
            <p:nvPr/>
          </p:nvSpPr>
          <p:spPr bwMode="auto">
            <a:xfrm>
              <a:off x="1686" y="882"/>
              <a:ext cx="1" cy="182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99" name="Line 100"/>
            <p:cNvSpPr>
              <a:spLocks noChangeShapeType="1"/>
            </p:cNvSpPr>
            <p:nvPr/>
          </p:nvSpPr>
          <p:spPr bwMode="auto">
            <a:xfrm>
              <a:off x="2442" y="2174"/>
              <a:ext cx="337"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200" name="Line 101"/>
            <p:cNvSpPr>
              <a:spLocks noChangeShapeType="1"/>
            </p:cNvSpPr>
            <p:nvPr/>
          </p:nvSpPr>
          <p:spPr bwMode="auto">
            <a:xfrm>
              <a:off x="2431" y="915"/>
              <a:ext cx="1" cy="907"/>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201" name="Text Box 102"/>
            <p:cNvSpPr txBox="1">
              <a:spLocks noChangeArrowheads="1"/>
            </p:cNvSpPr>
            <p:nvPr/>
          </p:nvSpPr>
          <p:spPr bwMode="auto">
            <a:xfrm>
              <a:off x="192" y="1437"/>
              <a:ext cx="608" cy="274"/>
            </a:xfrm>
            <a:prstGeom prst="rect">
              <a:avLst/>
            </a:prstGeom>
            <a:solidFill>
              <a:srgbClr val="FFFFFF"/>
            </a:solidFill>
            <a:ln w="9525">
              <a:solidFill>
                <a:srgbClr val="000000"/>
              </a:solidFill>
              <a:miter lim="800000"/>
            </a:ln>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b="1">
                  <a:latin typeface="宋体" panose="02010600030101010101" pitchFamily="2" charset="-122"/>
                </a:rPr>
                <a:t>国内传统工程</a:t>
              </a:r>
              <a:endParaRPr lang="en-US" altLang="zh-CN" sz="1000" b="1">
                <a:latin typeface="宋体" panose="02010600030101010101" pitchFamily="2" charset="-122"/>
              </a:endParaRPr>
            </a:p>
            <a:p>
              <a:pPr algn="ctr" eaLnBrk="1" hangingPunct="1"/>
              <a:r>
                <a:rPr lang="zh-CN" altLang="en-US" sz="1000" b="1">
                  <a:latin typeface="宋体" panose="02010600030101010101" pitchFamily="2" charset="-122"/>
                </a:rPr>
                <a:t>项目设计过程</a:t>
              </a:r>
              <a:endParaRPr lang="zh-CN" altLang="en-US" sz="1000" b="1">
                <a:latin typeface="Times New Roman" panose="02020603050405020304" pitchFamily="18" charset="0"/>
              </a:endParaRPr>
            </a:p>
          </p:txBody>
        </p:sp>
        <p:sp>
          <p:nvSpPr>
            <p:cNvPr id="50202" name="Line 103"/>
            <p:cNvSpPr>
              <a:spLocks noChangeShapeType="1"/>
            </p:cNvSpPr>
            <p:nvPr/>
          </p:nvSpPr>
          <p:spPr bwMode="auto">
            <a:xfrm flipH="1">
              <a:off x="2779" y="1539"/>
              <a:ext cx="0" cy="697"/>
            </a:xfrm>
            <a:prstGeom prst="line">
              <a:avLst/>
            </a:prstGeom>
            <a:noFill/>
            <a:ln w="9525">
              <a:solidFill>
                <a:srgbClr val="000000"/>
              </a:solidFill>
              <a:prstDash val="lgDashDot"/>
              <a:round/>
            </a:ln>
            <a:extLst>
              <a:ext uri="{909E8E84-426E-40DD-AFC4-6F175D3DCCD1}">
                <a14:hiddenFill xmlns:a14="http://schemas.microsoft.com/office/drawing/2010/main">
                  <a:noFill/>
                </a14:hiddenFill>
              </a:ext>
            </a:extLst>
          </p:spPr>
          <p:txBody>
            <a:bodyPr/>
            <a:lstStyle/>
            <a:p>
              <a:endParaRPr lang="zh-CN" altLang="en-US"/>
            </a:p>
          </p:txBody>
        </p:sp>
        <p:sp>
          <p:nvSpPr>
            <p:cNvPr id="50203" name="Line 104"/>
            <p:cNvSpPr>
              <a:spLocks noChangeShapeType="1"/>
            </p:cNvSpPr>
            <p:nvPr/>
          </p:nvSpPr>
          <p:spPr bwMode="auto">
            <a:xfrm>
              <a:off x="3890" y="1316"/>
              <a:ext cx="1" cy="45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204" name="Text Box 105"/>
            <p:cNvSpPr txBox="1">
              <a:spLocks noChangeArrowheads="1"/>
            </p:cNvSpPr>
            <p:nvPr/>
          </p:nvSpPr>
          <p:spPr bwMode="auto">
            <a:xfrm>
              <a:off x="1831" y="1386"/>
              <a:ext cx="571" cy="1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100" b="1">
                  <a:latin typeface="Times New Roman" panose="02020603050405020304" pitchFamily="18" charset="0"/>
                </a:rPr>
                <a:t>方案设计</a:t>
              </a:r>
              <a:endParaRPr lang="zh-CN" altLang="en-US" sz="2400" b="1">
                <a:latin typeface="Times New Roman" panose="02020603050405020304" pitchFamily="18" charset="0"/>
              </a:endParaRPr>
            </a:p>
          </p:txBody>
        </p:sp>
        <p:sp>
          <p:nvSpPr>
            <p:cNvPr id="50205" name="Text Box 106"/>
            <p:cNvSpPr txBox="1">
              <a:spLocks noChangeArrowheads="1"/>
            </p:cNvSpPr>
            <p:nvPr/>
          </p:nvSpPr>
          <p:spPr bwMode="auto">
            <a:xfrm>
              <a:off x="2936" y="1387"/>
              <a:ext cx="674" cy="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100" b="1">
                  <a:latin typeface="宋体" panose="02010600030101010101" pitchFamily="2" charset="-122"/>
                </a:rPr>
                <a:t>初步设计</a:t>
              </a:r>
              <a:endParaRPr lang="zh-CN" altLang="en-US" sz="2400" b="1">
                <a:latin typeface="Times New Roman" panose="02020603050405020304" pitchFamily="18" charset="0"/>
              </a:endParaRPr>
            </a:p>
          </p:txBody>
        </p:sp>
        <p:sp>
          <p:nvSpPr>
            <p:cNvPr id="50206" name="Text Box 107"/>
            <p:cNvSpPr txBox="1">
              <a:spLocks noChangeArrowheads="1"/>
            </p:cNvSpPr>
            <p:nvPr/>
          </p:nvSpPr>
          <p:spPr bwMode="auto">
            <a:xfrm>
              <a:off x="4171" y="1387"/>
              <a:ext cx="842" cy="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1">
                  <a:latin typeface="宋体" panose="02010600030101010101" pitchFamily="2" charset="-122"/>
                </a:rPr>
                <a:t>施工图设计</a:t>
              </a:r>
              <a:endParaRPr lang="zh-CN" altLang="en-US" sz="1100" b="1">
                <a:latin typeface="宋体" panose="02010600030101010101" pitchFamily="2" charset="-122"/>
              </a:endParaRPr>
            </a:p>
            <a:p>
              <a:pPr eaLnBrk="1" hangingPunct="1"/>
              <a:endParaRPr lang="zh-CN" altLang="en-US" sz="2400" b="1">
                <a:latin typeface="Times New Roman" panose="02020603050405020304" pitchFamily="18" charset="0"/>
              </a:endParaRPr>
            </a:p>
          </p:txBody>
        </p:sp>
        <p:sp>
          <p:nvSpPr>
            <p:cNvPr id="50207" name="Line 108"/>
            <p:cNvSpPr>
              <a:spLocks noChangeShapeType="1"/>
            </p:cNvSpPr>
            <p:nvPr/>
          </p:nvSpPr>
          <p:spPr bwMode="auto">
            <a:xfrm>
              <a:off x="1687" y="2568"/>
              <a:ext cx="1080" cy="1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208" name="Text Box 109"/>
            <p:cNvSpPr txBox="1">
              <a:spLocks noChangeArrowheads="1"/>
            </p:cNvSpPr>
            <p:nvPr/>
          </p:nvSpPr>
          <p:spPr bwMode="auto">
            <a:xfrm>
              <a:off x="252" y="2429"/>
              <a:ext cx="531" cy="278"/>
            </a:xfrm>
            <a:prstGeom prst="rect">
              <a:avLst/>
            </a:prstGeom>
            <a:solidFill>
              <a:srgbClr val="FFFFFF"/>
            </a:solidFill>
            <a:ln w="9525">
              <a:solidFill>
                <a:srgbClr val="000000"/>
              </a:solidFill>
              <a:miter lim="800000"/>
            </a:ln>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b="1">
                  <a:latin typeface="宋体" panose="02010600030101010101" pitchFamily="2" charset="-122"/>
                </a:rPr>
                <a:t>国际惯例工程项目设计过程</a:t>
              </a:r>
              <a:endParaRPr lang="zh-CN" altLang="en-US" sz="1000" b="1">
                <a:latin typeface="Times New Roman" panose="02020603050405020304" pitchFamily="18" charset="0"/>
              </a:endParaRPr>
            </a:p>
          </p:txBody>
        </p:sp>
        <p:sp>
          <p:nvSpPr>
            <p:cNvPr id="50209" name="Line 110"/>
            <p:cNvSpPr>
              <a:spLocks noChangeShapeType="1"/>
            </p:cNvSpPr>
            <p:nvPr/>
          </p:nvSpPr>
          <p:spPr bwMode="auto">
            <a:xfrm flipH="1">
              <a:off x="3885" y="1865"/>
              <a:ext cx="27" cy="618"/>
            </a:xfrm>
            <a:prstGeom prst="line">
              <a:avLst/>
            </a:prstGeom>
            <a:noFill/>
            <a:ln w="9525">
              <a:solidFill>
                <a:srgbClr val="000000"/>
              </a:solidFill>
              <a:prstDash val="lgDashDot"/>
              <a:round/>
            </a:ln>
            <a:extLst>
              <a:ext uri="{909E8E84-426E-40DD-AFC4-6F175D3DCCD1}">
                <a14:hiddenFill xmlns:a14="http://schemas.microsoft.com/office/drawing/2010/main">
                  <a:noFill/>
                </a14:hiddenFill>
              </a:ext>
            </a:extLst>
          </p:spPr>
          <p:txBody>
            <a:bodyPr/>
            <a:lstStyle/>
            <a:p>
              <a:endParaRPr lang="zh-CN" altLang="en-US"/>
            </a:p>
          </p:txBody>
        </p:sp>
        <p:sp>
          <p:nvSpPr>
            <p:cNvPr id="50210" name="Text Box 111"/>
            <p:cNvSpPr txBox="1">
              <a:spLocks noChangeArrowheads="1"/>
            </p:cNvSpPr>
            <p:nvPr/>
          </p:nvSpPr>
          <p:spPr bwMode="auto">
            <a:xfrm>
              <a:off x="2936" y="2232"/>
              <a:ext cx="889" cy="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900" b="1" dirty="0">
                  <a:latin typeface="Times New Roman" panose="02020603050405020304" pitchFamily="18" charset="0"/>
                </a:rPr>
                <a:t>DESIGN</a:t>
              </a:r>
              <a:endParaRPr lang="en-US" altLang="zh-CN" sz="900" b="1" dirty="0">
                <a:latin typeface="Times New Roman" panose="02020603050405020304" pitchFamily="18" charset="0"/>
              </a:endParaRPr>
            </a:p>
            <a:p>
              <a:pPr algn="ctr" eaLnBrk="1" hangingPunct="1"/>
              <a:r>
                <a:rPr lang="en-US" altLang="zh-CN" sz="900" b="1" dirty="0">
                  <a:latin typeface="Times New Roman" panose="02020603050405020304" pitchFamily="18" charset="0"/>
                </a:rPr>
                <a:t>DEVELOPMENT (DD)</a:t>
              </a:r>
              <a:endParaRPr lang="en-US" altLang="zh-CN" sz="2400" b="1" dirty="0">
                <a:latin typeface="Times New Roman" panose="02020603050405020304" pitchFamily="18" charset="0"/>
              </a:endParaRPr>
            </a:p>
          </p:txBody>
        </p:sp>
        <p:sp>
          <p:nvSpPr>
            <p:cNvPr id="50211" name="Text Box 112"/>
            <p:cNvSpPr txBox="1">
              <a:spLocks noChangeArrowheads="1"/>
            </p:cNvSpPr>
            <p:nvPr/>
          </p:nvSpPr>
          <p:spPr bwMode="auto">
            <a:xfrm>
              <a:off x="4316" y="2224"/>
              <a:ext cx="808" cy="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900" b="1" dirty="0">
                  <a:latin typeface="Times New Roman" panose="02020603050405020304" pitchFamily="18" charset="0"/>
                </a:rPr>
                <a:t>CONSTRUCTION</a:t>
              </a:r>
              <a:endParaRPr lang="en-US" altLang="zh-CN" sz="900" b="1" dirty="0">
                <a:latin typeface="Times New Roman" panose="02020603050405020304" pitchFamily="18" charset="0"/>
              </a:endParaRPr>
            </a:p>
            <a:p>
              <a:pPr algn="ctr" eaLnBrk="1" hangingPunct="1"/>
              <a:r>
                <a:rPr lang="en-US" altLang="zh-CN" sz="900" b="1" dirty="0">
                  <a:latin typeface="Times New Roman" panose="02020603050405020304" pitchFamily="18" charset="0"/>
                </a:rPr>
                <a:t>DOCUMENT(CD)</a:t>
              </a:r>
              <a:endParaRPr lang="en-US" altLang="zh-CN" sz="2400" b="1" dirty="0">
                <a:latin typeface="Times New Roman" panose="02020603050405020304" pitchFamily="18" charset="0"/>
              </a:endParaRPr>
            </a:p>
          </p:txBody>
        </p:sp>
        <p:sp>
          <p:nvSpPr>
            <p:cNvPr id="50212" name="Line 113"/>
            <p:cNvSpPr>
              <a:spLocks noChangeShapeType="1"/>
            </p:cNvSpPr>
            <p:nvPr/>
          </p:nvSpPr>
          <p:spPr bwMode="auto">
            <a:xfrm>
              <a:off x="2431" y="1950"/>
              <a:ext cx="1" cy="558"/>
            </a:xfrm>
            <a:prstGeom prst="line">
              <a:avLst/>
            </a:prstGeom>
            <a:noFill/>
            <a:ln w="9525">
              <a:solidFill>
                <a:srgbClr val="000000"/>
              </a:solidFill>
              <a:prstDash val="lgDashDot"/>
              <a:round/>
            </a:ln>
            <a:extLst>
              <a:ext uri="{909E8E84-426E-40DD-AFC4-6F175D3DCCD1}">
                <a14:hiddenFill xmlns:a14="http://schemas.microsoft.com/office/drawing/2010/main">
                  <a:noFill/>
                </a14:hiddenFill>
              </a:ext>
            </a:extLst>
          </p:spPr>
          <p:txBody>
            <a:bodyPr/>
            <a:lstStyle/>
            <a:p>
              <a:endParaRPr lang="zh-CN" altLang="en-US"/>
            </a:p>
          </p:txBody>
        </p:sp>
        <p:sp>
          <p:nvSpPr>
            <p:cNvPr id="50213" name="Line 114"/>
            <p:cNvSpPr>
              <a:spLocks noChangeShapeType="1"/>
            </p:cNvSpPr>
            <p:nvPr/>
          </p:nvSpPr>
          <p:spPr bwMode="auto">
            <a:xfrm flipH="1">
              <a:off x="4224" y="2444"/>
              <a:ext cx="2" cy="304"/>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214" name="Line 115"/>
            <p:cNvSpPr>
              <a:spLocks noChangeShapeType="1"/>
            </p:cNvSpPr>
            <p:nvPr/>
          </p:nvSpPr>
          <p:spPr bwMode="auto">
            <a:xfrm>
              <a:off x="2431" y="1598"/>
              <a:ext cx="1459"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215" name="Line 116"/>
            <p:cNvSpPr>
              <a:spLocks noChangeShapeType="1"/>
            </p:cNvSpPr>
            <p:nvPr/>
          </p:nvSpPr>
          <p:spPr bwMode="auto">
            <a:xfrm>
              <a:off x="3890" y="1598"/>
              <a:ext cx="1348"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216" name="Line 118"/>
            <p:cNvSpPr>
              <a:spLocks noChangeShapeType="1"/>
            </p:cNvSpPr>
            <p:nvPr/>
          </p:nvSpPr>
          <p:spPr bwMode="auto">
            <a:xfrm>
              <a:off x="1615" y="1598"/>
              <a:ext cx="817"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217" name="Line 119"/>
            <p:cNvSpPr>
              <a:spLocks noChangeShapeType="1"/>
            </p:cNvSpPr>
            <p:nvPr/>
          </p:nvSpPr>
          <p:spPr bwMode="auto">
            <a:xfrm>
              <a:off x="4227" y="2021"/>
              <a:ext cx="1" cy="303"/>
            </a:xfrm>
            <a:prstGeom prst="line">
              <a:avLst/>
            </a:prstGeom>
            <a:noFill/>
            <a:ln w="9525">
              <a:solidFill>
                <a:srgbClr val="000000"/>
              </a:solidFill>
              <a:prstDash val="lgDashDot"/>
              <a:round/>
            </a:ln>
            <a:extLst>
              <a:ext uri="{909E8E84-426E-40DD-AFC4-6F175D3DCCD1}">
                <a14:hiddenFill xmlns:a14="http://schemas.microsoft.com/office/drawing/2010/main">
                  <a:noFill/>
                </a14:hiddenFill>
              </a:ext>
            </a:extLst>
          </p:spPr>
          <p:txBody>
            <a:bodyPr/>
            <a:lstStyle/>
            <a:p>
              <a:endParaRPr lang="zh-CN" altLang="en-US"/>
            </a:p>
          </p:txBody>
        </p:sp>
        <p:sp>
          <p:nvSpPr>
            <p:cNvPr id="50218" name="Line 120"/>
            <p:cNvSpPr>
              <a:spLocks noChangeShapeType="1"/>
            </p:cNvSpPr>
            <p:nvPr/>
          </p:nvSpPr>
          <p:spPr bwMode="auto">
            <a:xfrm>
              <a:off x="3890" y="2162"/>
              <a:ext cx="337"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219" name="Line 121"/>
            <p:cNvSpPr>
              <a:spLocks noChangeShapeType="1"/>
            </p:cNvSpPr>
            <p:nvPr/>
          </p:nvSpPr>
          <p:spPr bwMode="auto">
            <a:xfrm>
              <a:off x="2767" y="2585"/>
              <a:ext cx="146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220" name="Line 122"/>
            <p:cNvSpPr>
              <a:spLocks noChangeShapeType="1"/>
            </p:cNvSpPr>
            <p:nvPr/>
          </p:nvSpPr>
          <p:spPr bwMode="auto">
            <a:xfrm>
              <a:off x="4227" y="2585"/>
              <a:ext cx="1011"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221" name="Line 123"/>
            <p:cNvSpPr>
              <a:spLocks noChangeShapeType="1"/>
            </p:cNvSpPr>
            <p:nvPr/>
          </p:nvSpPr>
          <p:spPr bwMode="auto">
            <a:xfrm>
              <a:off x="1149" y="805"/>
              <a:ext cx="305" cy="6"/>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222" name="Line 124"/>
            <p:cNvSpPr>
              <a:spLocks noChangeShapeType="1"/>
            </p:cNvSpPr>
            <p:nvPr/>
          </p:nvSpPr>
          <p:spPr bwMode="auto">
            <a:xfrm>
              <a:off x="1102" y="977"/>
              <a:ext cx="3198"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223" name="Line 125"/>
            <p:cNvSpPr>
              <a:spLocks noChangeShapeType="1"/>
            </p:cNvSpPr>
            <p:nvPr/>
          </p:nvSpPr>
          <p:spPr bwMode="auto">
            <a:xfrm flipH="1" flipV="1">
              <a:off x="1149" y="819"/>
              <a:ext cx="118" cy="158"/>
            </a:xfrm>
            <a:prstGeom prst="line">
              <a:avLst/>
            </a:prstGeom>
            <a:noFill/>
            <a:ln w="9525">
              <a:solidFill>
                <a:srgbClr val="000000"/>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224" name="Text Box 126"/>
            <p:cNvSpPr txBox="1">
              <a:spLocks noChangeArrowheads="1"/>
            </p:cNvSpPr>
            <p:nvPr/>
          </p:nvSpPr>
          <p:spPr bwMode="auto">
            <a:xfrm>
              <a:off x="1100" y="1012"/>
              <a:ext cx="660"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00" b="1" dirty="0">
                  <a:latin typeface="Times New Roman" panose="02020603050405020304" pitchFamily="18" charset="0"/>
                </a:rPr>
                <a:t>作用：形成功能</a:t>
              </a:r>
              <a:endParaRPr lang="en-US" altLang="zh-CN" sz="1000" b="1" dirty="0">
                <a:latin typeface="Times New Roman" panose="02020603050405020304" pitchFamily="18" charset="0"/>
              </a:endParaRPr>
            </a:p>
            <a:p>
              <a:pPr algn="just" eaLnBrk="1" hangingPunct="1"/>
              <a:r>
                <a:rPr lang="zh-CN" altLang="en-US" sz="1000" b="1" dirty="0">
                  <a:latin typeface="Times New Roman" panose="02020603050405020304" pitchFamily="18" charset="0"/>
                </a:rPr>
                <a:t>与规划限定概念</a:t>
              </a:r>
              <a:endParaRPr lang="zh-CN" altLang="en-US" sz="2400" b="1" dirty="0">
                <a:latin typeface="Times New Roman" panose="02020603050405020304" pitchFamily="18" charset="0"/>
              </a:endParaRPr>
            </a:p>
          </p:txBody>
        </p:sp>
        <p:sp>
          <p:nvSpPr>
            <p:cNvPr id="50226" name="Text Box 128"/>
            <p:cNvSpPr txBox="1">
              <a:spLocks noChangeArrowheads="1"/>
            </p:cNvSpPr>
            <p:nvPr/>
          </p:nvSpPr>
          <p:spPr bwMode="auto">
            <a:xfrm>
              <a:off x="1061" y="701"/>
              <a:ext cx="547" cy="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00" b="1" dirty="0">
                  <a:latin typeface="Times New Roman" panose="02020603050405020304" pitchFamily="18" charset="0"/>
                </a:rPr>
                <a:t>采用征集方式</a:t>
              </a:r>
              <a:endParaRPr lang="zh-CN" altLang="en-US" sz="2400" b="1" dirty="0">
                <a:latin typeface="Times New Roman" panose="02020603050405020304" pitchFamily="18" charset="0"/>
              </a:endParaRPr>
            </a:p>
          </p:txBody>
        </p:sp>
        <p:sp>
          <p:nvSpPr>
            <p:cNvPr id="50227" name="Line 129"/>
            <p:cNvSpPr>
              <a:spLocks noChangeShapeType="1"/>
            </p:cNvSpPr>
            <p:nvPr/>
          </p:nvSpPr>
          <p:spPr bwMode="auto">
            <a:xfrm flipV="1">
              <a:off x="1908" y="838"/>
              <a:ext cx="494" cy="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228" name="Line 130"/>
            <p:cNvSpPr>
              <a:spLocks noChangeShapeType="1"/>
            </p:cNvSpPr>
            <p:nvPr/>
          </p:nvSpPr>
          <p:spPr bwMode="auto">
            <a:xfrm flipH="1" flipV="1">
              <a:off x="1908" y="846"/>
              <a:ext cx="146" cy="138"/>
            </a:xfrm>
            <a:prstGeom prst="line">
              <a:avLst/>
            </a:prstGeom>
            <a:noFill/>
            <a:ln w="9525">
              <a:solidFill>
                <a:srgbClr val="000000"/>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229" name="Text Box 131"/>
            <p:cNvSpPr txBox="1">
              <a:spLocks noChangeArrowheads="1"/>
            </p:cNvSpPr>
            <p:nvPr/>
          </p:nvSpPr>
          <p:spPr bwMode="auto">
            <a:xfrm>
              <a:off x="1908" y="701"/>
              <a:ext cx="523"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00" b="1">
                  <a:latin typeface="Times New Roman" panose="02020603050405020304" pitchFamily="18" charset="0"/>
                </a:rPr>
                <a:t> 采用招标方式</a:t>
              </a:r>
              <a:endParaRPr lang="zh-CN" altLang="en-US" sz="2400" b="1">
                <a:latin typeface="Times New Roman" panose="02020603050405020304" pitchFamily="18" charset="0"/>
              </a:endParaRPr>
            </a:p>
          </p:txBody>
        </p:sp>
        <p:sp>
          <p:nvSpPr>
            <p:cNvPr id="50230" name="Text Box 132"/>
            <p:cNvSpPr txBox="1">
              <a:spLocks noChangeArrowheads="1"/>
            </p:cNvSpPr>
            <p:nvPr/>
          </p:nvSpPr>
          <p:spPr bwMode="auto">
            <a:xfrm>
              <a:off x="2505" y="701"/>
              <a:ext cx="1838" cy="1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900" b="1">
                  <a:latin typeface="宋体" panose="02010600030101010101" pitchFamily="2" charset="-122"/>
                </a:rPr>
                <a:t>方式⑴以方案优劣为主决定中标</a:t>
              </a:r>
              <a:r>
                <a:rPr lang="en-US" altLang="zh-CN" sz="900" b="1">
                  <a:latin typeface="宋体" panose="02010600030101010101" pitchFamily="2" charset="-122"/>
                </a:rPr>
                <a:t>(</a:t>
              </a:r>
              <a:r>
                <a:rPr lang="zh-CN" altLang="en-US" sz="900" b="1">
                  <a:latin typeface="宋体" panose="02010600030101010101" pitchFamily="2" charset="-122"/>
                </a:rPr>
                <a:t>建筑设计方案招标</a:t>
              </a:r>
              <a:r>
                <a:rPr lang="en-US" altLang="zh-CN" sz="900" b="1">
                  <a:latin typeface="宋体" panose="02010600030101010101" pitchFamily="2" charset="-122"/>
                </a:rPr>
                <a:t>)</a:t>
              </a:r>
              <a:endParaRPr lang="en-US" altLang="zh-CN" sz="900" b="1">
                <a:latin typeface="宋体" panose="02010600030101010101" pitchFamily="2" charset="-122"/>
              </a:endParaRPr>
            </a:p>
            <a:p>
              <a:pPr algn="just" eaLnBrk="1" hangingPunct="1"/>
              <a:r>
                <a:rPr lang="zh-CN" altLang="en-US" sz="900" b="1">
                  <a:latin typeface="宋体" panose="02010600030101010101" pitchFamily="2" charset="-122"/>
                </a:rPr>
                <a:t>方式⑵以设计承诺为主决定中标</a:t>
              </a:r>
              <a:r>
                <a:rPr lang="en-US" altLang="zh-CN" sz="900" b="1">
                  <a:latin typeface="宋体" panose="02010600030101010101" pitchFamily="2" charset="-122"/>
                </a:rPr>
                <a:t>(</a:t>
              </a:r>
              <a:r>
                <a:rPr lang="zh-CN" altLang="en-US" sz="900" b="1">
                  <a:latin typeface="宋体" panose="02010600030101010101" pitchFamily="2" charset="-122"/>
                </a:rPr>
                <a:t>工程设计单位招标</a:t>
              </a:r>
              <a:r>
                <a:rPr lang="en-US" altLang="zh-CN" sz="900" b="1">
                  <a:latin typeface="宋体" panose="02010600030101010101" pitchFamily="2" charset="-122"/>
                </a:rPr>
                <a:t>)</a:t>
              </a:r>
              <a:endParaRPr lang="en-US" altLang="zh-CN" sz="2400" b="1">
                <a:latin typeface="Times New Roman" panose="02020603050405020304" pitchFamily="18" charset="0"/>
              </a:endParaRPr>
            </a:p>
          </p:txBody>
        </p:sp>
        <p:sp>
          <p:nvSpPr>
            <p:cNvPr id="50231" name="Line 133"/>
            <p:cNvSpPr>
              <a:spLocks noChangeShapeType="1"/>
            </p:cNvSpPr>
            <p:nvPr/>
          </p:nvSpPr>
          <p:spPr bwMode="auto">
            <a:xfrm flipH="1">
              <a:off x="5226" y="778"/>
              <a:ext cx="14" cy="197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232" name="Line 134"/>
            <p:cNvSpPr>
              <a:spLocks noChangeShapeType="1"/>
            </p:cNvSpPr>
            <p:nvPr/>
          </p:nvSpPr>
          <p:spPr bwMode="auto">
            <a:xfrm>
              <a:off x="1496" y="2030"/>
              <a:ext cx="190" cy="166"/>
            </a:xfrm>
            <a:prstGeom prst="line">
              <a:avLst/>
            </a:prstGeom>
            <a:noFill/>
            <a:ln w="9525">
              <a:solidFill>
                <a:srgbClr val="000000"/>
              </a:solidFill>
              <a:rou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50233" name="Line 135"/>
            <p:cNvSpPr>
              <a:spLocks noChangeShapeType="1"/>
            </p:cNvSpPr>
            <p:nvPr/>
          </p:nvSpPr>
          <p:spPr bwMode="auto">
            <a:xfrm>
              <a:off x="192" y="2021"/>
              <a:ext cx="1297" cy="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234" name="Text Box 136"/>
            <p:cNvSpPr txBox="1">
              <a:spLocks noChangeArrowheads="1"/>
            </p:cNvSpPr>
            <p:nvPr/>
          </p:nvSpPr>
          <p:spPr bwMode="auto">
            <a:xfrm>
              <a:off x="175" y="1839"/>
              <a:ext cx="981"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b="1" dirty="0">
                  <a:latin typeface="Times New Roman" panose="02020603050405020304" pitchFamily="18" charset="0"/>
                </a:rPr>
                <a:t>形成方案设计任务书</a:t>
              </a:r>
              <a:endParaRPr lang="zh-CN" altLang="en-US" sz="1000" b="1" dirty="0">
                <a:latin typeface="Times New Roman" panose="02020603050405020304" pitchFamily="18" charset="0"/>
              </a:endParaRPr>
            </a:p>
            <a:p>
              <a:pPr algn="just" eaLnBrk="1" hangingPunct="1"/>
              <a:r>
                <a:rPr lang="en-US" altLang="zh-CN" sz="1000" b="1" dirty="0">
                  <a:latin typeface="Times New Roman" panose="02020603050405020304" pitchFamily="18" charset="0"/>
                </a:rPr>
                <a:t>       (</a:t>
              </a:r>
              <a:r>
                <a:rPr lang="zh-CN" altLang="en-US" sz="1000" b="1" dirty="0">
                  <a:latin typeface="Times New Roman" panose="02020603050405020304" pitchFamily="18" charset="0"/>
                </a:rPr>
                <a:t>前题为功能需求报告</a:t>
              </a:r>
              <a:r>
                <a:rPr lang="en-US" altLang="zh-CN" sz="1000" b="1" dirty="0">
                  <a:latin typeface="Times New Roman" panose="02020603050405020304" pitchFamily="18" charset="0"/>
                </a:rPr>
                <a:t>)</a:t>
              </a:r>
              <a:endParaRPr lang="en-US" altLang="zh-CN" sz="2400" b="1" dirty="0">
                <a:latin typeface="Times New Roman" panose="02020603050405020304" pitchFamily="18" charset="0"/>
              </a:endParaRPr>
            </a:p>
          </p:txBody>
        </p:sp>
        <p:sp>
          <p:nvSpPr>
            <p:cNvPr id="50235" name="Text Box 137"/>
            <p:cNvSpPr txBox="1">
              <a:spLocks noChangeArrowheads="1"/>
            </p:cNvSpPr>
            <p:nvPr/>
          </p:nvSpPr>
          <p:spPr bwMode="auto">
            <a:xfrm>
              <a:off x="151" y="2050"/>
              <a:ext cx="940" cy="1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b="1" dirty="0">
                  <a:latin typeface="Times New Roman" panose="02020603050405020304" pitchFamily="18" charset="0"/>
                </a:rPr>
                <a:t>形成规划意见书</a:t>
              </a:r>
              <a:endParaRPr lang="en-US" altLang="zh-CN" sz="1000" b="1" dirty="0">
                <a:latin typeface="Times New Roman" panose="02020603050405020304" pitchFamily="18" charset="0"/>
              </a:endParaRPr>
            </a:p>
            <a:p>
              <a:pPr algn="ctr" eaLnBrk="1" hangingPunct="1"/>
              <a:r>
                <a:rPr lang="zh-CN" altLang="en-US" sz="1000" b="1" dirty="0">
                  <a:latin typeface="Times New Roman" panose="02020603050405020304" pitchFamily="18" charset="0"/>
                </a:rPr>
                <a:t>（初步意见或修建性详规）</a:t>
              </a:r>
              <a:endParaRPr lang="zh-CN" altLang="en-US" sz="2400" b="1" dirty="0">
                <a:latin typeface="Times New Roman" panose="02020603050405020304" pitchFamily="18" charset="0"/>
              </a:endParaRPr>
            </a:p>
          </p:txBody>
        </p:sp>
        <p:sp>
          <p:nvSpPr>
            <p:cNvPr id="50236" name="Line 138"/>
            <p:cNvSpPr>
              <a:spLocks noChangeShapeType="1"/>
            </p:cNvSpPr>
            <p:nvPr/>
          </p:nvSpPr>
          <p:spPr bwMode="auto">
            <a:xfrm flipV="1">
              <a:off x="5113" y="1768"/>
              <a:ext cx="113" cy="169"/>
            </a:xfrm>
            <a:prstGeom prst="line">
              <a:avLst/>
            </a:prstGeom>
            <a:noFill/>
            <a:ln w="9525">
              <a:solidFill>
                <a:srgbClr val="000000"/>
              </a:solidFill>
              <a:rou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50237" name="Line 139"/>
            <p:cNvSpPr>
              <a:spLocks noChangeShapeType="1"/>
            </p:cNvSpPr>
            <p:nvPr/>
          </p:nvSpPr>
          <p:spPr bwMode="auto">
            <a:xfrm>
              <a:off x="4472" y="1932"/>
              <a:ext cx="642" cy="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238" name="Text Box 140"/>
            <p:cNvSpPr txBox="1">
              <a:spLocks noChangeArrowheads="1"/>
            </p:cNvSpPr>
            <p:nvPr/>
          </p:nvSpPr>
          <p:spPr bwMode="auto">
            <a:xfrm>
              <a:off x="4554" y="1799"/>
              <a:ext cx="512" cy="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00" b="1">
                  <a:latin typeface="Times New Roman" panose="02020603050405020304" pitchFamily="18" charset="0"/>
                </a:rPr>
                <a:t>形成施工图</a:t>
              </a:r>
              <a:endParaRPr lang="zh-CN" altLang="en-US" sz="2400" b="1">
                <a:latin typeface="Times New Roman" panose="02020603050405020304" pitchFamily="18" charset="0"/>
              </a:endParaRPr>
            </a:p>
          </p:txBody>
        </p:sp>
        <p:sp>
          <p:nvSpPr>
            <p:cNvPr id="50239" name="Text Box 141"/>
            <p:cNvSpPr txBox="1">
              <a:spLocks noChangeArrowheads="1"/>
            </p:cNvSpPr>
            <p:nvPr/>
          </p:nvSpPr>
          <p:spPr bwMode="auto">
            <a:xfrm>
              <a:off x="4488" y="1950"/>
              <a:ext cx="647" cy="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b="1">
                  <a:latin typeface="Times New Roman" panose="02020603050405020304" pitchFamily="18" charset="0"/>
                </a:rPr>
                <a:t>指导现场施工</a:t>
              </a:r>
              <a:endParaRPr lang="zh-CN" altLang="en-US" sz="2400" b="1">
                <a:latin typeface="Times New Roman" panose="02020603050405020304" pitchFamily="18" charset="0"/>
              </a:endParaRPr>
            </a:p>
          </p:txBody>
        </p:sp>
        <p:sp>
          <p:nvSpPr>
            <p:cNvPr id="50240" name="Line 142"/>
            <p:cNvSpPr>
              <a:spLocks noChangeShapeType="1"/>
            </p:cNvSpPr>
            <p:nvPr/>
          </p:nvSpPr>
          <p:spPr bwMode="auto">
            <a:xfrm flipV="1">
              <a:off x="1087" y="1598"/>
              <a:ext cx="599"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241" name="Text Box 143"/>
            <p:cNvSpPr txBox="1">
              <a:spLocks noChangeArrowheads="1"/>
            </p:cNvSpPr>
            <p:nvPr/>
          </p:nvSpPr>
          <p:spPr bwMode="auto">
            <a:xfrm>
              <a:off x="1149" y="1413"/>
              <a:ext cx="470" cy="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100" b="1" dirty="0" smtClean="0">
                  <a:latin typeface="宋体" panose="02010600030101010101" pitchFamily="2" charset="-122"/>
                </a:rPr>
                <a:t>（概念性）</a:t>
              </a:r>
              <a:endParaRPr lang="en-US" altLang="zh-CN" sz="1100" b="1" dirty="0" smtClean="0">
                <a:latin typeface="宋体" panose="02010600030101010101" pitchFamily="2" charset="-122"/>
              </a:endParaRPr>
            </a:p>
            <a:p>
              <a:pPr algn="just" eaLnBrk="1" hangingPunct="1"/>
              <a:r>
                <a:rPr lang="zh-CN" altLang="en-US" sz="1100" b="1" dirty="0" smtClean="0">
                  <a:latin typeface="宋体" panose="02010600030101010101" pitchFamily="2" charset="-122"/>
                </a:rPr>
                <a:t>方案设计</a:t>
              </a:r>
              <a:endParaRPr lang="zh-CN" altLang="en-US" sz="1100" b="1" dirty="0">
                <a:latin typeface="Times New Roman" panose="02020603050405020304" pitchFamily="18" charset="0"/>
              </a:endParaRPr>
            </a:p>
          </p:txBody>
        </p:sp>
        <p:sp>
          <p:nvSpPr>
            <p:cNvPr id="50242" name="Line 144"/>
            <p:cNvSpPr>
              <a:spLocks noChangeShapeType="1"/>
            </p:cNvSpPr>
            <p:nvPr/>
          </p:nvSpPr>
          <p:spPr bwMode="auto">
            <a:xfrm>
              <a:off x="801" y="1598"/>
              <a:ext cx="301" cy="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50243" name="Line 145"/>
            <p:cNvSpPr>
              <a:spLocks noChangeShapeType="1"/>
            </p:cNvSpPr>
            <p:nvPr/>
          </p:nvSpPr>
          <p:spPr bwMode="auto">
            <a:xfrm flipV="1">
              <a:off x="1102" y="2568"/>
              <a:ext cx="585" cy="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244" name="Text Box 146"/>
            <p:cNvSpPr txBox="1">
              <a:spLocks noChangeArrowheads="1"/>
            </p:cNvSpPr>
            <p:nvPr/>
          </p:nvSpPr>
          <p:spPr bwMode="auto">
            <a:xfrm>
              <a:off x="1170" y="2451"/>
              <a:ext cx="382" cy="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100" b="1" dirty="0">
                  <a:latin typeface="宋体" panose="02010600030101010101" pitchFamily="2" charset="-122"/>
                </a:rPr>
                <a:t>概念设计</a:t>
              </a:r>
              <a:endParaRPr lang="zh-CN" altLang="en-US" sz="2400" b="1" dirty="0">
                <a:latin typeface="Times New Roman" panose="02020603050405020304" pitchFamily="18" charset="0"/>
              </a:endParaRPr>
            </a:p>
          </p:txBody>
        </p:sp>
        <p:sp>
          <p:nvSpPr>
            <p:cNvPr id="50245" name="Line 147"/>
            <p:cNvSpPr>
              <a:spLocks noChangeShapeType="1"/>
            </p:cNvSpPr>
            <p:nvPr/>
          </p:nvSpPr>
          <p:spPr bwMode="auto">
            <a:xfrm flipV="1">
              <a:off x="800" y="2589"/>
              <a:ext cx="302" cy="7"/>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70" name="Line 115"/>
            <p:cNvSpPr>
              <a:spLocks noChangeShapeType="1"/>
            </p:cNvSpPr>
            <p:nvPr/>
          </p:nvSpPr>
          <p:spPr bwMode="auto">
            <a:xfrm>
              <a:off x="1686" y="1598"/>
              <a:ext cx="1097"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4" name="Line 116"/>
            <p:cNvSpPr>
              <a:spLocks noChangeShapeType="1"/>
            </p:cNvSpPr>
            <p:nvPr/>
          </p:nvSpPr>
          <p:spPr bwMode="auto">
            <a:xfrm>
              <a:off x="1091" y="1948"/>
              <a:ext cx="1676" cy="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50182" name="Text Box 150"/>
          <p:cNvSpPr txBox="1">
            <a:spLocks noChangeArrowheads="1"/>
          </p:cNvSpPr>
          <p:nvPr/>
        </p:nvSpPr>
        <p:spPr bwMode="auto">
          <a:xfrm>
            <a:off x="7707313" y="5994400"/>
            <a:ext cx="101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a:latin typeface="Times New Roman" panose="02020603050405020304" pitchFamily="18" charset="0"/>
              </a:rPr>
              <a:t>附图</a:t>
            </a:r>
            <a:r>
              <a:rPr lang="en-US" altLang="zh-CN" sz="2400" b="1">
                <a:latin typeface="Times New Roman" panose="02020603050405020304" pitchFamily="18" charset="0"/>
              </a:rPr>
              <a:t>6</a:t>
            </a:r>
            <a:endParaRPr lang="en-US" altLang="zh-CN" sz="2400" b="1">
              <a:latin typeface="Times New Roman" panose="02020603050405020304" pitchFamily="18" charset="0"/>
            </a:endParaRPr>
          </a:p>
        </p:txBody>
      </p:sp>
      <p:sp>
        <p:nvSpPr>
          <p:cNvPr id="50183" name="Text Box 105"/>
          <p:cNvSpPr txBox="1">
            <a:spLocks noChangeArrowheads="1"/>
          </p:cNvSpPr>
          <p:nvPr/>
        </p:nvSpPr>
        <p:spPr bwMode="auto">
          <a:xfrm>
            <a:off x="2721517" y="2560638"/>
            <a:ext cx="1542508" cy="17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100" b="1" dirty="0">
                <a:latin typeface="Times New Roman" panose="02020603050405020304" pitchFamily="18" charset="0"/>
              </a:rPr>
              <a:t>（工程方案）</a:t>
            </a:r>
            <a:endParaRPr lang="zh-CN" altLang="en-US" sz="1100" b="1" dirty="0">
              <a:latin typeface="Times New Roman" panose="02020603050405020304" pitchFamily="18" charset="0"/>
            </a:endParaRPr>
          </a:p>
        </p:txBody>
      </p:sp>
      <p:sp>
        <p:nvSpPr>
          <p:cNvPr id="50185" name="Text Box 105"/>
          <p:cNvSpPr txBox="1">
            <a:spLocks noChangeArrowheads="1"/>
          </p:cNvSpPr>
          <p:nvPr/>
        </p:nvSpPr>
        <p:spPr bwMode="auto">
          <a:xfrm>
            <a:off x="1836739" y="2878138"/>
            <a:ext cx="2338975" cy="2205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100" b="1" dirty="0">
                <a:latin typeface="Times New Roman" panose="02020603050405020304" pitchFamily="18" charset="0"/>
              </a:rPr>
              <a:t>项       目       前       期       管       理</a:t>
            </a:r>
            <a:endParaRPr lang="zh-CN" altLang="en-US" sz="1100" b="1" dirty="0">
              <a:latin typeface="Times New Roman" panose="02020603050405020304" pitchFamily="18" charset="0"/>
            </a:endParaRPr>
          </a:p>
        </p:txBody>
      </p:sp>
      <p:sp>
        <p:nvSpPr>
          <p:cNvPr id="50186" name="Line 99"/>
          <p:cNvSpPr>
            <a:spLocks noChangeShapeType="1"/>
          </p:cNvSpPr>
          <p:nvPr/>
        </p:nvSpPr>
        <p:spPr bwMode="auto">
          <a:xfrm>
            <a:off x="1576388" y="849313"/>
            <a:ext cx="3175" cy="382111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87" name="Text Box 197"/>
          <p:cNvSpPr txBox="1">
            <a:spLocks noChangeArrowheads="1"/>
          </p:cNvSpPr>
          <p:nvPr/>
        </p:nvSpPr>
        <p:spPr bwMode="auto">
          <a:xfrm>
            <a:off x="1285875" y="890588"/>
            <a:ext cx="223838" cy="1100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a:solidFill>
                  <a:srgbClr val="000000"/>
                </a:solidFill>
                <a:latin typeface="Times New Roman" panose="02020603050405020304" pitchFamily="18" charset="0"/>
              </a:rPr>
              <a:t>提出项目投资概念</a:t>
            </a:r>
            <a:endParaRPr lang="zh-CN" altLang="en-US" sz="1600" b="1">
              <a:solidFill>
                <a:srgbClr val="000000"/>
              </a:solidFill>
            </a:endParaRPr>
          </a:p>
        </p:txBody>
      </p:sp>
      <p:sp>
        <p:nvSpPr>
          <p:cNvPr id="50188" name="Text Box 105"/>
          <p:cNvSpPr txBox="1">
            <a:spLocks noChangeArrowheads="1"/>
          </p:cNvSpPr>
          <p:nvPr/>
        </p:nvSpPr>
        <p:spPr bwMode="auto">
          <a:xfrm>
            <a:off x="1560474" y="2560638"/>
            <a:ext cx="1049939" cy="2865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100" b="1" dirty="0">
                <a:latin typeface="Times New Roman" panose="02020603050405020304" pitchFamily="18" charset="0"/>
              </a:rPr>
              <a:t>详尽功能策划</a:t>
            </a:r>
            <a:endParaRPr lang="zh-CN" altLang="en-US" sz="1100" b="1" dirty="0">
              <a:latin typeface="Times New Roman" panose="02020603050405020304" pitchFamily="18" charset="0"/>
            </a:endParaRPr>
          </a:p>
        </p:txBody>
      </p:sp>
      <p:sp>
        <p:nvSpPr>
          <p:cNvPr id="50189" name="Text Box 198"/>
          <p:cNvSpPr txBox="1">
            <a:spLocks noChangeArrowheads="1"/>
          </p:cNvSpPr>
          <p:nvPr/>
        </p:nvSpPr>
        <p:spPr bwMode="auto">
          <a:xfrm>
            <a:off x="8723314" y="876300"/>
            <a:ext cx="156368" cy="1184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43200" rIns="18000" bIns="36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b="1" dirty="0">
                <a:solidFill>
                  <a:srgbClr val="000000"/>
                </a:solidFill>
                <a:latin typeface="Times New Roman" panose="02020603050405020304" pitchFamily="18" charset="0"/>
              </a:rPr>
              <a:t>缺陷责任期结束</a:t>
            </a:r>
            <a:endParaRPr lang="zh-CN" altLang="en-US" sz="1600" b="1" dirty="0">
              <a:solidFill>
                <a:srgbClr val="000000"/>
              </a:solidFill>
            </a:endParaRPr>
          </a:p>
        </p:txBody>
      </p:sp>
      <p:sp>
        <p:nvSpPr>
          <p:cNvPr id="69" name="Text Box 333"/>
          <p:cNvSpPr txBox="1">
            <a:spLocks noChangeArrowheads="1"/>
          </p:cNvSpPr>
          <p:nvPr/>
        </p:nvSpPr>
        <p:spPr bwMode="auto">
          <a:xfrm>
            <a:off x="4100888" y="1632945"/>
            <a:ext cx="149653" cy="730720"/>
          </a:xfrm>
          <a:prstGeom prst="rect">
            <a:avLst/>
          </a:prstGeom>
          <a:solidFill>
            <a:srgbClr val="FFFFFF"/>
          </a:solidFill>
          <a:ln w="9525">
            <a:noFill/>
            <a:miter lim="800000"/>
          </a:ln>
          <a:scene3d>
            <a:camera prst="orthographicFront">
              <a:rot lat="0" lon="0" rev="0"/>
            </a:camera>
            <a:lightRig rig="threePt" dir="t"/>
          </a:scene3d>
        </p:spPr>
        <p:txBody>
          <a:bodyPr vert="eaVert" lIns="18000" tIns="10800" rIns="18000" bIns="10800"/>
          <a:lstStyle/>
          <a:p>
            <a:pPr algn="just" eaLnBrk="0" hangingPunct="0">
              <a:spcBef>
                <a:spcPct val="50000"/>
              </a:spcBef>
              <a:defRPr/>
            </a:pPr>
            <a:r>
              <a:rPr lang="zh-CN" altLang="en-US" sz="900" b="1" dirty="0">
                <a:solidFill>
                  <a:srgbClr val="000000"/>
                </a:solidFill>
                <a:latin typeface="Times New Roman" panose="02020603050405020304" pitchFamily="18" charset="0"/>
              </a:rPr>
              <a:t>完成可研批复</a:t>
            </a:r>
            <a:endParaRPr lang="zh-CN" altLang="en-US" sz="1600" b="1" dirty="0">
              <a:solidFill>
                <a:srgbClr val="000000"/>
              </a:solidFill>
              <a:latin typeface="Times New Roman" panose="02020603050405020304" pitchFamily="18" charset="0"/>
            </a:endParaRPr>
          </a:p>
        </p:txBody>
      </p:sp>
      <p:sp>
        <p:nvSpPr>
          <p:cNvPr id="71" name="Text Box 126"/>
          <p:cNvSpPr txBox="1">
            <a:spLocks noChangeArrowheads="1"/>
          </p:cNvSpPr>
          <p:nvPr/>
        </p:nvSpPr>
        <p:spPr bwMode="auto">
          <a:xfrm>
            <a:off x="2610413" y="1279864"/>
            <a:ext cx="1217986" cy="377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00" b="1" dirty="0" smtClean="0">
                <a:latin typeface="Times New Roman" panose="02020603050405020304" pitchFamily="18" charset="0"/>
              </a:rPr>
              <a:t>作用：确定建筑设计方案及工程设计单位</a:t>
            </a:r>
            <a:endParaRPr lang="zh-CN" altLang="en-US" sz="2400" b="1" dirty="0">
              <a:latin typeface="Times New Roman" panose="02020603050405020304" pitchFamily="18" charset="0"/>
            </a:endParaRPr>
          </a:p>
        </p:txBody>
      </p:sp>
      <p:sp>
        <p:nvSpPr>
          <p:cNvPr id="72" name="Line 130"/>
          <p:cNvSpPr>
            <a:spLocks noChangeShapeType="1"/>
          </p:cNvSpPr>
          <p:nvPr/>
        </p:nvSpPr>
        <p:spPr bwMode="auto">
          <a:xfrm flipV="1">
            <a:off x="3847017" y="2309080"/>
            <a:ext cx="126935" cy="68750"/>
          </a:xfrm>
          <a:prstGeom prst="line">
            <a:avLst/>
          </a:prstGeom>
          <a:noFill/>
          <a:ln w="9525">
            <a:solidFill>
              <a:srgbClr val="000000"/>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3" name="Line 130"/>
          <p:cNvSpPr>
            <a:spLocks noChangeShapeType="1"/>
          </p:cNvSpPr>
          <p:nvPr/>
        </p:nvSpPr>
        <p:spPr bwMode="auto">
          <a:xfrm flipH="1" flipV="1">
            <a:off x="4297197" y="2309080"/>
            <a:ext cx="132015" cy="68750"/>
          </a:xfrm>
          <a:prstGeom prst="line">
            <a:avLst/>
          </a:prstGeom>
          <a:noFill/>
          <a:ln w="9525">
            <a:solidFill>
              <a:srgbClr val="000000"/>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5" name="Line 130"/>
          <p:cNvSpPr>
            <a:spLocks noChangeShapeType="1"/>
          </p:cNvSpPr>
          <p:nvPr/>
        </p:nvSpPr>
        <p:spPr bwMode="auto">
          <a:xfrm flipH="1" flipV="1">
            <a:off x="3310481" y="3138015"/>
            <a:ext cx="536535" cy="9822"/>
          </a:xfrm>
          <a:prstGeom prst="line">
            <a:avLst/>
          </a:prstGeom>
          <a:noFill/>
          <a:ln w="9525">
            <a:solidFill>
              <a:srgbClr val="000000"/>
            </a:solidFill>
            <a:round/>
            <a:headEnd type="triangle" w="med" len="me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79512" y="476672"/>
            <a:ext cx="8784976" cy="6120680"/>
          </a:xfrm>
        </p:spPr>
        <p:txBody>
          <a:bodyPr>
            <a:normAutofit fontScale="90000"/>
          </a:bodyPr>
          <a:lstStyle/>
          <a:p>
            <a:pPr algn="l" eaLnBrk="1" hangingPunct="1"/>
            <a:r>
              <a:rPr lang="zh-CN" altLang="en-US" sz="1800" dirty="0" smtClean="0"/>
              <a:t>         </a:t>
            </a:r>
            <a:br>
              <a:rPr lang="en-US" altLang="zh-CN" sz="1800" dirty="0" smtClean="0"/>
            </a:br>
            <a:r>
              <a:rPr lang="en-US" altLang="zh-CN" sz="1800" dirty="0" smtClean="0"/>
              <a:t>  </a:t>
            </a:r>
            <a:r>
              <a:rPr lang="en-US" altLang="zh-CN" sz="2400" b="1" dirty="0" smtClean="0">
                <a:solidFill>
                  <a:schemeClr val="tx1"/>
                </a:solidFill>
                <a:latin typeface="+mn-lt"/>
                <a:ea typeface="+mn-ea"/>
                <a:cs typeface="+mn-cs"/>
              </a:rPr>
              <a:t>4</a:t>
            </a:r>
            <a:r>
              <a:rPr lang="zh-CN" altLang="en-US" sz="2400" b="1" dirty="0">
                <a:solidFill>
                  <a:schemeClr val="tx1"/>
                </a:solidFill>
                <a:latin typeface="+mn-lt"/>
                <a:ea typeface="+mn-ea"/>
                <a:cs typeface="+mn-cs"/>
              </a:rPr>
              <a:t>、关于两个设计差别区间等的</a:t>
            </a:r>
            <a:r>
              <a:rPr lang="zh-CN" altLang="en-US" sz="2400" b="1" dirty="0" smtClean="0">
                <a:solidFill>
                  <a:schemeClr val="tx1"/>
                </a:solidFill>
                <a:latin typeface="+mn-lt"/>
                <a:ea typeface="+mn-ea"/>
                <a:cs typeface="+mn-cs"/>
              </a:rPr>
              <a:t>说明（以房屋建筑为例）</a:t>
            </a:r>
            <a:br>
              <a:rPr lang="en-US" altLang="zh-CN" sz="2400" b="1" dirty="0" smtClean="0">
                <a:solidFill>
                  <a:schemeClr val="tx1"/>
                </a:solidFill>
                <a:latin typeface="+mn-lt"/>
                <a:ea typeface="+mn-ea"/>
                <a:cs typeface="+mn-cs"/>
              </a:rPr>
            </a:br>
            <a:br>
              <a:rPr lang="en-US" altLang="zh-CN" sz="2400" b="1" dirty="0">
                <a:solidFill>
                  <a:schemeClr val="tx1"/>
                </a:solidFill>
                <a:latin typeface="+mn-lt"/>
                <a:ea typeface="+mn-ea"/>
                <a:cs typeface="+mn-cs"/>
              </a:rPr>
            </a:br>
            <a:r>
              <a:rPr lang="zh-CN" altLang="en-US" sz="2000" b="1" dirty="0" smtClean="0"/>
              <a:t>（</a:t>
            </a:r>
            <a:r>
              <a:rPr lang="en-US" altLang="zh-CN" sz="2000" b="1" dirty="0" smtClean="0"/>
              <a:t>1</a:t>
            </a:r>
            <a:r>
              <a:rPr lang="zh-CN" altLang="en-US" sz="2000" b="1" dirty="0" smtClean="0"/>
              <a:t>）国内往往以建筑法规、政府规章进行规范，国外则以行业惯例来规范</a:t>
            </a:r>
            <a:br>
              <a:rPr lang="zh-CN" altLang="en-US" sz="2000" b="1" dirty="0" smtClean="0"/>
            </a:br>
            <a:r>
              <a:rPr lang="zh-CN" altLang="en-US" sz="2000" b="1" dirty="0" smtClean="0"/>
              <a:t>（</a:t>
            </a:r>
            <a:r>
              <a:rPr lang="en-US" altLang="zh-CN" sz="2000" b="1" dirty="0" smtClean="0"/>
              <a:t>2</a:t>
            </a:r>
            <a:r>
              <a:rPr lang="zh-CN" altLang="en-US" sz="2000" b="1" dirty="0" smtClean="0"/>
              <a:t>）第一个差别区间：深化方案设计</a:t>
            </a:r>
            <a:r>
              <a:rPr lang="en-US" altLang="zh-CN" sz="2000" b="1" dirty="0" smtClean="0"/>
              <a:t>----  </a:t>
            </a:r>
            <a:r>
              <a:rPr lang="zh-CN" altLang="en-US" sz="2000" b="1" dirty="0" smtClean="0"/>
              <a:t>即国内方案设计：国外</a:t>
            </a:r>
            <a:r>
              <a:rPr lang="en-US" altLang="zh-CN" sz="2000" b="1" dirty="0" smtClean="0"/>
              <a:t>SD</a:t>
            </a:r>
            <a:r>
              <a:rPr lang="zh-CN" altLang="en-US" sz="2000" b="1" dirty="0" smtClean="0"/>
              <a:t>的差别</a:t>
            </a:r>
            <a:br>
              <a:rPr lang="en-US" altLang="zh-CN" sz="2000" b="1" dirty="0" smtClean="0"/>
            </a:br>
            <a:r>
              <a:rPr lang="en-US" altLang="zh-CN" sz="2000" b="1" dirty="0" smtClean="0"/>
              <a:t>        </a:t>
            </a:r>
            <a:r>
              <a:rPr lang="zh-CN" altLang="en-US" sz="2000" b="1" dirty="0" smtClean="0"/>
              <a:t>建筑设计：中外没有大的不同</a:t>
            </a:r>
            <a:br>
              <a:rPr lang="zh-CN" altLang="en-US" sz="2000" b="1" dirty="0" smtClean="0"/>
            </a:br>
            <a:r>
              <a:rPr lang="zh-CN" altLang="en-US" sz="2000" b="1" dirty="0" smtClean="0"/>
              <a:t>        结构设计：国内一般仅要求确定受力体系，提供标准图集。 国外往往需做三维的应力应动分析，对重要受力元件还需进行初步的有限元法的计算。</a:t>
            </a:r>
            <a:br>
              <a:rPr lang="zh-CN" altLang="en-US" sz="2000" b="1" dirty="0" smtClean="0"/>
            </a:br>
            <a:r>
              <a:rPr lang="zh-CN" altLang="en-US" sz="2000" b="1" dirty="0" smtClean="0"/>
              <a:t>        机电设计：国内仅要求用文字做出拟采用系统的说明。国外则一般要求提供系统示意图（和</a:t>
            </a:r>
            <a:r>
              <a:rPr lang="en-US" altLang="zh-CN" sz="2000" b="1" dirty="0" smtClean="0"/>
              <a:t>/</a:t>
            </a:r>
            <a:r>
              <a:rPr lang="zh-CN" altLang="en-US" sz="2000" b="1" dirty="0" smtClean="0"/>
              <a:t>或拓扑图），对机房布局则全部需要出图。</a:t>
            </a:r>
            <a:br>
              <a:rPr lang="zh-CN" altLang="en-US" sz="2000" b="1" dirty="0" smtClean="0"/>
            </a:br>
            <a:r>
              <a:rPr lang="zh-CN" altLang="en-US" sz="2000" b="1" dirty="0" smtClean="0"/>
              <a:t>        室内装修设计：国内不要求在方案设计阶段进行，国外则一般在方案设计阶段就引入室内设计师提出主要部位的装修模数。</a:t>
            </a:r>
            <a:br>
              <a:rPr lang="en-US" altLang="zh-CN" sz="2000" b="1" dirty="0" smtClean="0"/>
            </a:br>
            <a:r>
              <a:rPr lang="zh-CN" altLang="en-US" sz="2000" b="1" dirty="0"/>
              <a:t>（</a:t>
            </a:r>
            <a:r>
              <a:rPr lang="en-US" altLang="zh-CN" sz="2000" b="1" dirty="0"/>
              <a:t>3</a:t>
            </a:r>
            <a:r>
              <a:rPr lang="zh-CN" altLang="en-US" sz="2000" b="1" dirty="0"/>
              <a:t>）第二个差别区间</a:t>
            </a:r>
            <a:r>
              <a:rPr lang="en-US" altLang="zh-CN" sz="2000" b="1" dirty="0"/>
              <a:t>:   </a:t>
            </a:r>
            <a:r>
              <a:rPr lang="zh-CN" altLang="en-US" sz="2000" b="1" dirty="0"/>
              <a:t>标图深度</a:t>
            </a:r>
            <a:r>
              <a:rPr lang="en-US" altLang="zh-CN" sz="2000" b="1" dirty="0"/>
              <a:t>----  </a:t>
            </a:r>
            <a:r>
              <a:rPr lang="zh-CN" altLang="en-US" sz="2000" b="1" dirty="0"/>
              <a:t>即国内初步设计：国外</a:t>
            </a:r>
            <a:r>
              <a:rPr lang="en-US" altLang="zh-CN" sz="2000" b="1" dirty="0"/>
              <a:t>DD(TD)</a:t>
            </a:r>
            <a:r>
              <a:rPr lang="zh-CN" altLang="en-US" sz="2000" b="1" dirty="0"/>
              <a:t> 的差别</a:t>
            </a:r>
            <a:br>
              <a:rPr lang="en-US" altLang="zh-CN" sz="2000" b="1" dirty="0"/>
            </a:br>
            <a:r>
              <a:rPr lang="en-US" altLang="zh-CN" sz="2000" b="1" dirty="0" smtClean="0"/>
              <a:t>    </a:t>
            </a:r>
            <a:r>
              <a:rPr lang="zh-CN" altLang="en-US" sz="2000" b="1" dirty="0" smtClean="0"/>
              <a:t>国内</a:t>
            </a:r>
            <a:r>
              <a:rPr lang="zh-CN" altLang="en-US" sz="2000" b="1" dirty="0"/>
              <a:t>的初步设计：</a:t>
            </a:r>
            <a:r>
              <a:rPr lang="en-US" altLang="zh-CN" sz="2000" b="1" dirty="0"/>
              <a:t>1.</a:t>
            </a:r>
            <a:r>
              <a:rPr lang="zh-CN" altLang="en-US" sz="2000" b="1" dirty="0"/>
              <a:t>主要作为衔接方案设计与施工图设计的技术链环，除去衔接作用外，初步设计图实际并无其他作用；</a:t>
            </a:r>
            <a:r>
              <a:rPr lang="en-US" altLang="zh-CN" sz="2000" b="1" dirty="0"/>
              <a:t>2.</a:t>
            </a:r>
            <a:r>
              <a:rPr lang="zh-CN" altLang="en-US" sz="2000" b="1" dirty="0"/>
              <a:t>一般是同一个设计院内部的阶段性工作衔接，甚至是同一个专业设计师自己前后工作的衔接，技术构成简单的工程甚至可省略初步设计；</a:t>
            </a:r>
            <a:r>
              <a:rPr lang="en-US" altLang="zh-CN" sz="2000" b="1" dirty="0"/>
              <a:t>3.</a:t>
            </a:r>
            <a:r>
              <a:rPr lang="zh-CN" altLang="en-US" sz="2000" b="1" dirty="0"/>
              <a:t>因普遍达不到编制工程数量清单（</a:t>
            </a:r>
            <a:r>
              <a:rPr lang="en-US" altLang="zh-CN" sz="2000" b="1" dirty="0"/>
              <a:t>B/Q</a:t>
            </a:r>
            <a:r>
              <a:rPr lang="zh-CN" altLang="en-US" sz="2000" b="1" dirty="0"/>
              <a:t>）的深度，在经济或商业上没有重要作用。</a:t>
            </a:r>
            <a:br>
              <a:rPr lang="zh-CN" altLang="en-US" sz="2000" b="1" dirty="0"/>
            </a:br>
            <a:r>
              <a:rPr lang="zh-CN" altLang="en-US" sz="2000" b="1" dirty="0" smtClean="0"/>
              <a:t>    国外</a:t>
            </a:r>
            <a:r>
              <a:rPr lang="en-US" altLang="zh-CN" sz="2000" b="1" dirty="0"/>
              <a:t>DD(TD):  1.</a:t>
            </a:r>
            <a:r>
              <a:rPr lang="zh-CN" altLang="en-US" sz="2000" b="1" dirty="0"/>
              <a:t>是设计单位向业主与施工单位交接的最终成果；</a:t>
            </a:r>
            <a:r>
              <a:rPr lang="en-US" altLang="zh-CN" sz="2000" b="1" dirty="0"/>
              <a:t>2.“</a:t>
            </a:r>
            <a:r>
              <a:rPr lang="zh-CN" altLang="en-US" sz="2000" b="1" dirty="0"/>
              <a:t>扩大初步图设计”是指将初步设计扩大到可编制工程数量清单的深度，所以它不但是技术衔接而且也是经济衔接的链环；</a:t>
            </a:r>
            <a:r>
              <a:rPr lang="en-US" altLang="zh-CN" sz="2000" b="1" dirty="0"/>
              <a:t>3.</a:t>
            </a:r>
            <a:r>
              <a:rPr lang="zh-CN" altLang="en-US" sz="2000" b="1" dirty="0"/>
              <a:t>施工单位需以此为基础做施工图设计，所以其技术衔接的作用更强。</a:t>
            </a:r>
            <a:br>
              <a:rPr lang="zh-CN" altLang="en-US" sz="2000" b="1" dirty="0"/>
            </a:br>
            <a:br>
              <a:rPr lang="zh-CN" altLang="en-US" sz="1800" b="1" dirty="0" smtClean="0"/>
            </a:br>
            <a:br>
              <a:rPr lang="zh-CN" altLang="en-US" sz="1800" dirty="0" smtClean="0"/>
            </a:br>
            <a:endParaRPr lang="en-US" altLang="zh-CN" sz="1800" dirty="0" smtClean="0"/>
          </a:p>
        </p:txBody>
      </p:sp>
      <p:sp>
        <p:nvSpPr>
          <p:cNvPr id="52227" name="Rectangle 3"/>
          <p:cNvSpPr>
            <a:spLocks noGrp="1" noChangeArrowheads="1"/>
          </p:cNvSpPr>
          <p:nvPr>
            <p:ph type="body" idx="1"/>
          </p:nvPr>
        </p:nvSpPr>
        <p:spPr>
          <a:xfrm>
            <a:off x="251519" y="6525344"/>
            <a:ext cx="8641655" cy="64369"/>
          </a:xfrm>
        </p:spPr>
        <p:txBody>
          <a:bodyPr>
            <a:normAutofit fontScale="25000" lnSpcReduction="20000"/>
          </a:bodyPr>
          <a:lstStyle/>
          <a:p>
            <a:pPr eaLnBrk="1" hangingPunct="1">
              <a:buFontTx/>
              <a:buNone/>
            </a:pPr>
            <a:r>
              <a:rPr lang="zh-CN" altLang="en-US" sz="1800" b="1" dirty="0" smtClean="0"/>
              <a:t>     </a:t>
            </a:r>
            <a:endParaRPr lang="en-US" altLang="zh-CN" sz="1800" b="1" dirty="0" smtClean="0"/>
          </a:p>
          <a:p>
            <a:pPr eaLnBrk="1" hangingPunct="1">
              <a:buFontTx/>
              <a:buNone/>
            </a:pPr>
            <a:r>
              <a:rPr lang="en-US" altLang="zh-CN" sz="1800" b="1" dirty="0" smtClean="0"/>
              <a:t>     </a:t>
            </a:r>
            <a:endParaRPr lang="zh-CN" altLang="en-US" sz="1800"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14313" y="219075"/>
            <a:ext cx="8291512" cy="485775"/>
          </a:xfrm>
        </p:spPr>
        <p:txBody>
          <a:bodyPr>
            <a:normAutofit fontScale="90000"/>
          </a:bodyPr>
          <a:lstStyle/>
          <a:p>
            <a:pPr eaLnBrk="1" hangingPunct="1"/>
            <a:br>
              <a:rPr lang="en-US" altLang="zh-CN" sz="4000" b="1" smtClean="0"/>
            </a:br>
            <a:r>
              <a:rPr lang="zh-CN" altLang="en-US" sz="2400" b="1" smtClean="0"/>
              <a:t>（八）国际工程项目管理模式及在中国的发展展望</a:t>
            </a:r>
            <a:br>
              <a:rPr lang="zh-CN" altLang="en-US" sz="2400" b="1" smtClean="0"/>
            </a:br>
            <a:endParaRPr lang="zh-CN" altLang="en-US" sz="2400" b="1" smtClean="0"/>
          </a:p>
        </p:txBody>
      </p:sp>
      <p:sp>
        <p:nvSpPr>
          <p:cNvPr id="53251" name="Rectangle 3"/>
          <p:cNvSpPr>
            <a:spLocks noGrp="1" noChangeArrowheads="1"/>
          </p:cNvSpPr>
          <p:nvPr>
            <p:ph type="body" idx="1"/>
          </p:nvPr>
        </p:nvSpPr>
        <p:spPr>
          <a:xfrm>
            <a:off x="685800" y="828675"/>
            <a:ext cx="7886700" cy="5686425"/>
          </a:xfrm>
        </p:spPr>
        <p:txBody>
          <a:bodyPr/>
          <a:lstStyle/>
          <a:p>
            <a:pPr eaLnBrk="1" hangingPunct="1">
              <a:lnSpc>
                <a:spcPct val="80000"/>
              </a:lnSpc>
              <a:buFontTx/>
              <a:buNone/>
            </a:pPr>
            <a:r>
              <a:rPr lang="en-US" altLang="zh-CN" sz="2000" b="1" smtClean="0"/>
              <a:t>1</a:t>
            </a:r>
            <a:r>
              <a:rPr lang="zh-CN" altLang="en-US" sz="2000" b="1" smtClean="0"/>
              <a:t>、建设工程及其管理是个复杂的系统，项目的规模越大，采用的新技术越多，这个系统就越是庞大复杂。依各国建筑法规的规定及建筑市场运行的惯例与作法，每一项目的工程及其管理都不可避免地有投资人（及融资人）、设计、施工、供货及咨询与监理单位的参与，对于由多边援助银行提供贷款的项目，该银行已在较深的程度上介入项目的管理；上述每一个参与方都在做着各自相对独立又相互关联的项目工程管理工作，并进行着相互的协调。项目的管理模式就是依一定规则，以一系列的合同约定项目工程的每一个参与方在项目中承担的主要管理工作与地位，并使之相互协调。在国外，工程项目管理模式，也被称“项目交付方式”（</a:t>
            </a:r>
            <a:r>
              <a:rPr lang="en-US" altLang="zh-CN" sz="2000" b="1" smtClean="0"/>
              <a:t>Project Delivery Methods</a:t>
            </a:r>
            <a:r>
              <a:rPr lang="zh-CN" altLang="en-US" sz="2000" b="1" smtClean="0"/>
              <a:t>）。</a:t>
            </a:r>
            <a:endParaRPr lang="zh-CN" altLang="en-US" sz="2000" b="1" smtClean="0"/>
          </a:p>
          <a:p>
            <a:pPr eaLnBrk="1" hangingPunct="1">
              <a:lnSpc>
                <a:spcPct val="80000"/>
              </a:lnSpc>
              <a:buFontTx/>
              <a:buNone/>
            </a:pPr>
            <a:endParaRPr lang="zh-CN" altLang="en-US" sz="2000" b="1" smtClean="0"/>
          </a:p>
          <a:p>
            <a:pPr eaLnBrk="1" hangingPunct="1">
              <a:lnSpc>
                <a:spcPct val="80000"/>
              </a:lnSpc>
              <a:buFontTx/>
              <a:buNone/>
            </a:pPr>
            <a:r>
              <a:rPr lang="en-US" altLang="zh-CN" sz="2000" b="1" smtClean="0"/>
              <a:t>2</a:t>
            </a:r>
            <a:r>
              <a:rPr lang="zh-CN" altLang="en-US" sz="2000" b="1" smtClean="0"/>
              <a:t>、通常所说的“工程项目管理模式”，其实是“项目的工程管理模式”，之所以这样讲，是因其所涉及的参与方除业主外均是建造阶段的参与方，所以只有在工程建造或工程施工阶段才能确定这些参与方，管理模式所形成的各参与方间约定俗成的关系亦是在建造及施工阶段才存在的相互关系，因此这一管理模式并不存在于项目决策期（包括立项决策与投资决策）。但在项目决策期内，业主及所聘管理公司即应对建造期拟采用的项目工程管理模式作出规划与设想，以便在第一时间及时选择项目的其他参与方，并赋予其相应工作的明确责任。如不能及时作出规划，则可能贻误时机，给管理工作造成被动。</a:t>
            </a:r>
            <a:endParaRPr lang="zh-CN" altLang="en-US" sz="2000" b="1" smtClean="0"/>
          </a:p>
          <a:p>
            <a:pPr eaLnBrk="1" hangingPunct="1">
              <a:lnSpc>
                <a:spcPct val="80000"/>
              </a:lnSpc>
            </a:pPr>
            <a:endParaRPr lang="zh-CN" altLang="en-US" sz="20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768350" y="593725"/>
            <a:ext cx="7743825" cy="5559425"/>
          </a:xfrm>
        </p:spPr>
        <p:txBody>
          <a:bodyPr/>
          <a:lstStyle/>
          <a:p>
            <a:pPr eaLnBrk="1" hangingPunct="1">
              <a:buFontTx/>
              <a:buNone/>
              <a:defRPr/>
            </a:pPr>
            <a:r>
              <a:rPr lang="en-US" altLang="zh-CN" sz="2400" b="1" dirty="0" smtClean="0"/>
              <a:t>3</a:t>
            </a:r>
            <a:r>
              <a:rPr lang="zh-CN" altLang="en-US" sz="2400" b="1" dirty="0" smtClean="0"/>
              <a:t>、构成项目管理模式的要素：</a:t>
            </a:r>
            <a:endParaRPr lang="zh-CN" altLang="en-US" sz="2400" b="1" dirty="0" smtClean="0"/>
          </a:p>
          <a:p>
            <a:pPr eaLnBrk="1" hangingPunct="1">
              <a:buFontTx/>
              <a:buNone/>
              <a:defRPr/>
            </a:pPr>
            <a:r>
              <a:rPr lang="en-US" altLang="zh-CN" sz="2000" b="1" dirty="0" smtClean="0"/>
              <a:t>1</a:t>
            </a:r>
            <a:r>
              <a:rPr lang="zh-CN" altLang="en-US" sz="2000" b="1" dirty="0" smtClean="0"/>
              <a:t>）可在项目业主、管理咨询方、设计方、主要施工承包方的层面明确各方之间的项目管理关系（界定各方的分工与责任）；</a:t>
            </a:r>
            <a:endParaRPr lang="zh-CN" altLang="en-US" sz="2000" b="1" dirty="0" smtClean="0"/>
          </a:p>
          <a:p>
            <a:pPr eaLnBrk="1" hangingPunct="1">
              <a:buFontTx/>
              <a:buNone/>
              <a:defRPr/>
            </a:pPr>
            <a:r>
              <a:rPr lang="en-US" altLang="zh-CN" sz="2000" b="1" dirty="0" smtClean="0"/>
              <a:t>2</a:t>
            </a:r>
            <a:r>
              <a:rPr lang="zh-CN" altLang="en-US" sz="2000" b="1" dirty="0" smtClean="0"/>
              <a:t>）上述管理关系具有相当的确定性及一定程度上的代表性，并已在行业内形成共识、约定俗成；</a:t>
            </a:r>
            <a:endParaRPr lang="zh-CN" altLang="en-US" sz="2000" b="1" dirty="0" smtClean="0"/>
          </a:p>
          <a:p>
            <a:pPr eaLnBrk="1" hangingPunct="1">
              <a:buFontTx/>
              <a:buNone/>
              <a:defRPr/>
            </a:pPr>
            <a:r>
              <a:rPr lang="en-US" altLang="zh-CN" sz="2000" b="1" dirty="0" smtClean="0"/>
              <a:t>3</a:t>
            </a:r>
            <a:r>
              <a:rPr lang="zh-CN" altLang="en-US" sz="2000" b="1" dirty="0" smtClean="0"/>
              <a:t>）上述管理关系一般可用组织架构图清晰地予以表达；</a:t>
            </a:r>
            <a:endParaRPr lang="zh-CN" altLang="en-US" sz="2000" b="1" dirty="0" smtClean="0"/>
          </a:p>
          <a:p>
            <a:pPr eaLnBrk="1" hangingPunct="1">
              <a:buFontTx/>
              <a:buNone/>
              <a:defRPr/>
            </a:pPr>
            <a:r>
              <a:rPr lang="en-US" altLang="zh-CN" sz="2000" b="1" dirty="0" smtClean="0"/>
              <a:t>4</a:t>
            </a:r>
            <a:r>
              <a:rPr lang="zh-CN" altLang="en-US" sz="2000" b="1" dirty="0" smtClean="0"/>
              <a:t>）表达的方式往往是通过权威性行业组织以行业惯例文件正式发布。</a:t>
            </a:r>
            <a:endParaRPr lang="zh-CN" altLang="en-US" sz="2000" b="1" dirty="0" smtClean="0"/>
          </a:p>
          <a:p>
            <a:pPr marL="0" indent="0" eaLnBrk="1" hangingPunct="1">
              <a:buFontTx/>
              <a:buNone/>
              <a:defRPr/>
            </a:pPr>
            <a:endParaRPr lang="en-US" altLang="zh-CN" sz="2000" b="1" dirty="0" smtClean="0"/>
          </a:p>
          <a:p>
            <a:pPr marL="0" indent="0">
              <a:buFontTx/>
              <a:buNone/>
              <a:defRPr/>
            </a:pPr>
            <a:r>
              <a:rPr lang="en-US" altLang="zh-CN" sz="2400" b="1" dirty="0" smtClean="0"/>
              <a:t>4</a:t>
            </a:r>
            <a:r>
              <a:rPr lang="zh-CN" altLang="en-US" sz="2400" b="1" dirty="0" smtClean="0"/>
              <a:t>、</a:t>
            </a:r>
            <a:r>
              <a:rPr lang="zh-CN" altLang="zh-CN" sz="2400" b="1" dirty="0" smtClean="0"/>
              <a:t>产生工程项目管理模式的基础</a:t>
            </a:r>
            <a:r>
              <a:rPr lang="en-US" altLang="zh-CN" sz="2400" b="1" dirty="0" smtClean="0"/>
              <a:t>----</a:t>
            </a:r>
            <a:r>
              <a:rPr lang="zh-CN" altLang="zh-CN" sz="2400" b="1" dirty="0" smtClean="0"/>
              <a:t>项目实施方</a:t>
            </a:r>
            <a:r>
              <a:rPr lang="zh-CN" altLang="en-US" sz="2400" b="1" dirty="0" smtClean="0"/>
              <a:t>式</a:t>
            </a:r>
            <a:endParaRPr lang="en-US" altLang="zh-CN" sz="2400" b="1" dirty="0" smtClean="0"/>
          </a:p>
          <a:p>
            <a:pPr marL="0" indent="0" algn="just">
              <a:lnSpc>
                <a:spcPct val="120000"/>
              </a:lnSpc>
              <a:buFontTx/>
              <a:buNone/>
              <a:defRPr/>
            </a:pPr>
            <a:r>
              <a:rPr lang="zh-CN" altLang="en-US" sz="2000" b="1" dirty="0" smtClean="0"/>
              <a:t>（</a:t>
            </a:r>
            <a:r>
              <a:rPr lang="en-US" altLang="zh-CN" sz="2000" b="1" dirty="0" smtClean="0"/>
              <a:t>1</a:t>
            </a:r>
            <a:r>
              <a:rPr lang="zh-CN" altLang="en-US" sz="2000" b="1" dirty="0" smtClean="0"/>
              <a:t>） 线性顺序法，也叫作传统的项目实施过程</a:t>
            </a:r>
            <a:r>
              <a:rPr lang="zh-CN" altLang="en-US" sz="2000" b="1" dirty="0" smtClean="0">
                <a:hlinkClick r:id="rId1" action="ppaction://hlinkfile"/>
              </a:rPr>
              <a:t>（附图）</a:t>
            </a:r>
            <a:endParaRPr lang="zh-CN" altLang="en-US" sz="2000" b="1" dirty="0" smtClean="0"/>
          </a:p>
          <a:p>
            <a:pPr marL="0" indent="0" algn="just">
              <a:lnSpc>
                <a:spcPct val="120000"/>
              </a:lnSpc>
              <a:buFontTx/>
              <a:buNone/>
              <a:defRPr/>
            </a:pPr>
            <a:r>
              <a:rPr lang="zh-CN" altLang="en-US" sz="2000" b="1" dirty="0" smtClean="0"/>
              <a:t>（</a:t>
            </a:r>
            <a:r>
              <a:rPr lang="en-US" altLang="zh-CN" sz="2000" b="1" dirty="0" smtClean="0"/>
              <a:t>2</a:t>
            </a:r>
            <a:r>
              <a:rPr lang="zh-CN" altLang="en-US" sz="2000" b="1" dirty="0" smtClean="0"/>
              <a:t>）快速路径法，也叫作复杂或非传统的项目实施过程</a:t>
            </a:r>
            <a:r>
              <a:rPr lang="zh-CN" altLang="en-US" sz="2000" b="1" dirty="0" smtClean="0">
                <a:hlinkClick r:id="rId2" action="ppaction://hlinkfile"/>
              </a:rPr>
              <a:t>（附图）</a:t>
            </a:r>
            <a:endParaRPr lang="zh-CN" altLang="en-US" sz="2000" b="1" dirty="0" smtClean="0"/>
          </a:p>
          <a:p>
            <a:pPr marL="0" indent="0" algn="just">
              <a:lnSpc>
                <a:spcPct val="120000"/>
              </a:lnSpc>
              <a:buFontTx/>
              <a:buNone/>
              <a:defRPr/>
            </a:pPr>
            <a:r>
              <a:rPr lang="zh-CN" altLang="en-US" sz="2000" b="1" dirty="0" smtClean="0"/>
              <a:t>（</a:t>
            </a:r>
            <a:r>
              <a:rPr lang="en-US" altLang="zh-CN" sz="2000" b="1" dirty="0" smtClean="0"/>
              <a:t>3</a:t>
            </a:r>
            <a:r>
              <a:rPr lang="zh-CN" altLang="en-US" sz="2000" b="1" dirty="0" smtClean="0"/>
              <a:t>）上述两种方法的综合使用</a:t>
            </a:r>
            <a:endParaRPr lang="zh-CN" altLang="en-US" sz="2000" b="1" dirty="0" smtClean="0"/>
          </a:p>
          <a:p>
            <a:pPr eaLnBrk="1" hangingPunct="1">
              <a:defRPr/>
            </a:pPr>
            <a:endParaRPr lang="zh-CN" altLang="en-US" sz="2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387350" y="176213"/>
            <a:ext cx="7137400" cy="93662"/>
          </a:xfrm>
          <a:noFill/>
        </p:spPr>
        <p:txBody>
          <a:bodyPr tIns="10800" bIns="10800">
            <a:normAutofit fontScale="25000" lnSpcReduction="20000"/>
          </a:bodyPr>
          <a:lstStyle/>
          <a:p>
            <a:pPr eaLnBrk="1" hangingPunct="1">
              <a:lnSpc>
                <a:spcPct val="150000"/>
              </a:lnSpc>
              <a:buFontTx/>
              <a:buNone/>
            </a:pPr>
            <a:endParaRPr lang="zh-CN" altLang="en-US" sz="2500" b="1" smtClean="0"/>
          </a:p>
        </p:txBody>
      </p:sp>
      <p:sp>
        <p:nvSpPr>
          <p:cNvPr id="55299" name="Rectangle 4"/>
          <p:cNvSpPr>
            <a:spLocks noChangeArrowheads="1"/>
          </p:cNvSpPr>
          <p:nvPr/>
        </p:nvSpPr>
        <p:spPr bwMode="auto">
          <a:xfrm>
            <a:off x="438150" y="893763"/>
            <a:ext cx="852011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20000"/>
              </a:lnSpc>
            </a:pPr>
            <a:r>
              <a:rPr lang="zh-CN" altLang="en-US" sz="2200"/>
              <a:t> </a:t>
            </a:r>
            <a:endParaRPr lang="zh-CN" altLang="en-US" sz="2200"/>
          </a:p>
        </p:txBody>
      </p:sp>
      <p:sp>
        <p:nvSpPr>
          <p:cNvPr id="55300" name="Rectangle 5"/>
          <p:cNvSpPr>
            <a:spLocks noChangeArrowheads="1"/>
          </p:cNvSpPr>
          <p:nvPr/>
        </p:nvSpPr>
        <p:spPr bwMode="auto">
          <a:xfrm>
            <a:off x="387350" y="438150"/>
            <a:ext cx="8385175"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bIns="10800"/>
          <a:lstStyle/>
          <a:p>
            <a:pPr marL="342900" indent="-342900">
              <a:lnSpc>
                <a:spcPct val="150000"/>
              </a:lnSpc>
              <a:spcBef>
                <a:spcPct val="20000"/>
              </a:spcBef>
            </a:pPr>
            <a:r>
              <a:rPr lang="en-US" altLang="zh-CN" sz="2500" b="1"/>
              <a:t>5</a:t>
            </a:r>
            <a:r>
              <a:rPr lang="zh-CN" altLang="en-US" sz="2500" b="1"/>
              <a:t>、国际国内工程常见管理模式</a:t>
            </a:r>
            <a:endParaRPr lang="en-US" altLang="zh-CN" sz="2500" b="1"/>
          </a:p>
          <a:p>
            <a:pPr marL="342900" indent="-342900" algn="just">
              <a:lnSpc>
                <a:spcPct val="120000"/>
              </a:lnSpc>
            </a:pPr>
            <a:endParaRPr lang="en-US" altLang="zh-CN" sz="2000" b="1"/>
          </a:p>
          <a:p>
            <a:pPr marL="342900" indent="-342900" algn="just">
              <a:lnSpc>
                <a:spcPct val="120000"/>
              </a:lnSpc>
            </a:pPr>
            <a:r>
              <a:rPr lang="en-US" altLang="zh-CN" sz="2000" b="1"/>
              <a:t>1</a:t>
            </a:r>
            <a:r>
              <a:rPr lang="zh-CN" altLang="en-US" sz="2000" b="1"/>
              <a:t>） 传统管理模式（</a:t>
            </a:r>
            <a:r>
              <a:rPr lang="en-US" altLang="zh-CN" sz="2000" b="1"/>
              <a:t>Design–Bid–Build Method/DBB</a:t>
            </a:r>
            <a:r>
              <a:rPr lang="zh-CN" altLang="en-US" sz="2000" b="1"/>
              <a:t>） </a:t>
            </a:r>
            <a:r>
              <a:rPr lang="zh-CN" altLang="en-US" sz="2000" b="1">
                <a:hlinkClick r:id="rId1" action="ppaction://hlinkfile"/>
              </a:rPr>
              <a:t>（附图） </a:t>
            </a:r>
            <a:endParaRPr lang="en-US" altLang="zh-CN" sz="2000" b="1"/>
          </a:p>
          <a:p>
            <a:pPr marL="342900" indent="-342900" algn="just">
              <a:lnSpc>
                <a:spcPct val="120000"/>
              </a:lnSpc>
            </a:pPr>
            <a:endParaRPr lang="zh-CN" altLang="en-US" sz="2000" b="1"/>
          </a:p>
          <a:p>
            <a:pPr marL="342900" indent="-342900" algn="just">
              <a:lnSpc>
                <a:spcPct val="120000"/>
              </a:lnSpc>
            </a:pPr>
            <a:r>
              <a:rPr lang="en-US" altLang="zh-CN" sz="2000" b="1"/>
              <a:t>2</a:t>
            </a:r>
            <a:r>
              <a:rPr lang="zh-CN" altLang="en-US" sz="2000" b="1"/>
              <a:t>） 建造管理模式（</a:t>
            </a:r>
            <a:r>
              <a:rPr lang="en-US" altLang="zh-CN" sz="2000" b="1"/>
              <a:t>Construction Management—CM</a:t>
            </a:r>
            <a:r>
              <a:rPr lang="zh-CN" altLang="en-US" sz="2000" b="1"/>
              <a:t>） </a:t>
            </a:r>
            <a:r>
              <a:rPr lang="zh-CN" altLang="en-US" sz="2000" b="1">
                <a:hlinkClick r:id="rId2" action="ppaction://hlinkfile"/>
              </a:rPr>
              <a:t>（附图）</a:t>
            </a:r>
            <a:endParaRPr lang="en-US" altLang="zh-CN" sz="2000" b="1"/>
          </a:p>
          <a:p>
            <a:pPr marL="342900" indent="-342900" algn="just">
              <a:lnSpc>
                <a:spcPct val="120000"/>
              </a:lnSpc>
            </a:pPr>
            <a:r>
              <a:rPr lang="zh-CN" altLang="en-US" sz="2000" b="1"/>
              <a:t>       美国</a:t>
            </a:r>
            <a:r>
              <a:rPr lang="en-US" altLang="zh-CN" sz="2000" b="1"/>
              <a:t>CSI</a:t>
            </a:r>
            <a:r>
              <a:rPr lang="zh-CN" altLang="en-US" sz="2000" b="1"/>
              <a:t>叫法：</a:t>
            </a:r>
            <a:r>
              <a:rPr lang="en-US" altLang="zh-CN" sz="2000" b="1"/>
              <a:t>Construction Manager as Adviser (CMa)</a:t>
            </a:r>
            <a:r>
              <a:rPr lang="zh-CN" altLang="en-US" sz="2000" b="1"/>
              <a:t> </a:t>
            </a:r>
            <a:endParaRPr lang="en-US" altLang="zh-CN" sz="2000" b="1"/>
          </a:p>
          <a:p>
            <a:pPr marL="342900" indent="-342900" algn="just">
              <a:lnSpc>
                <a:spcPct val="120000"/>
              </a:lnSpc>
            </a:pPr>
            <a:endParaRPr lang="zh-CN" altLang="en-US" sz="2000" b="1"/>
          </a:p>
          <a:p>
            <a:pPr marL="342900" indent="-342900" algn="just">
              <a:lnSpc>
                <a:spcPct val="120000"/>
              </a:lnSpc>
            </a:pPr>
            <a:r>
              <a:rPr lang="en-US" altLang="zh-CN" sz="2000" b="1"/>
              <a:t>3</a:t>
            </a:r>
            <a:r>
              <a:rPr lang="zh-CN" altLang="en-US" sz="2000" b="1"/>
              <a:t>） 管理承包模式（</a:t>
            </a:r>
            <a:r>
              <a:rPr lang="en-US" altLang="zh-CN" sz="2000" b="1"/>
              <a:t>Management Contracting—MC</a:t>
            </a:r>
            <a:r>
              <a:rPr lang="zh-CN" altLang="en-US" sz="2000" b="1"/>
              <a:t>） </a:t>
            </a:r>
            <a:r>
              <a:rPr lang="zh-CN" altLang="en-US" sz="2000" b="1">
                <a:hlinkClick r:id="rId3" action="ppaction://hlinkfile"/>
              </a:rPr>
              <a:t>（附图）</a:t>
            </a:r>
            <a:endParaRPr lang="zh-CN" altLang="en-US" sz="2000" b="1"/>
          </a:p>
          <a:p>
            <a:pPr marL="342900" indent="-342900" algn="just">
              <a:lnSpc>
                <a:spcPct val="120000"/>
              </a:lnSpc>
            </a:pPr>
            <a:r>
              <a:rPr lang="zh-CN" altLang="en-US" sz="2000" b="1"/>
              <a:t>       美国</a:t>
            </a:r>
            <a:r>
              <a:rPr lang="en-US" altLang="zh-CN" sz="2000" b="1"/>
              <a:t>CSI</a:t>
            </a:r>
            <a:r>
              <a:rPr lang="zh-CN" altLang="en-US" sz="2000" b="1"/>
              <a:t>叫法：</a:t>
            </a:r>
            <a:r>
              <a:rPr lang="en-US" altLang="zh-CN" sz="2000" b="1"/>
              <a:t>CM at Risk </a:t>
            </a:r>
            <a:r>
              <a:rPr lang="zh-CN" altLang="en-US" sz="2000" b="1"/>
              <a:t>（</a:t>
            </a:r>
            <a:r>
              <a:rPr lang="en-US" altLang="zh-CN" sz="2000" b="1"/>
              <a:t>CM@R</a:t>
            </a:r>
            <a:r>
              <a:rPr lang="zh-CN" altLang="en-US" sz="2000" b="1"/>
              <a:t>）</a:t>
            </a:r>
            <a:endParaRPr lang="en-US" altLang="zh-CN" sz="2000" b="1"/>
          </a:p>
          <a:p>
            <a:pPr marL="342900" indent="-342900" algn="just">
              <a:lnSpc>
                <a:spcPct val="120000"/>
              </a:lnSpc>
            </a:pPr>
            <a:r>
              <a:rPr lang="zh-CN" altLang="en-US" sz="2000" b="1"/>
              <a:t>  </a:t>
            </a:r>
            <a:endParaRPr lang="zh-CN" altLang="en-US" sz="2000" b="1"/>
          </a:p>
          <a:p>
            <a:pPr marL="342900" indent="-342900" algn="just">
              <a:lnSpc>
                <a:spcPct val="120000"/>
              </a:lnSpc>
            </a:pPr>
            <a:r>
              <a:rPr lang="en-US" altLang="zh-CN" sz="2000" b="1"/>
              <a:t>4</a:t>
            </a:r>
            <a:r>
              <a:rPr lang="zh-CN" altLang="en-US" sz="2000" b="1"/>
              <a:t>）设计、采购建造模式（</a:t>
            </a:r>
            <a:r>
              <a:rPr lang="en-US" altLang="zh-CN" sz="2000" b="1"/>
              <a:t>Engineering</a:t>
            </a:r>
            <a:r>
              <a:rPr lang="zh-CN" altLang="en-US" sz="2000" b="1"/>
              <a:t>、</a:t>
            </a:r>
            <a:r>
              <a:rPr lang="en-US" altLang="zh-CN" sz="2000" b="1"/>
              <a:t>Procurement &amp; Construction    </a:t>
            </a:r>
            <a:endParaRPr lang="en-US" altLang="zh-CN" sz="2000" b="1"/>
          </a:p>
          <a:p>
            <a:pPr marL="342900" indent="-342900" algn="just">
              <a:lnSpc>
                <a:spcPct val="120000"/>
              </a:lnSpc>
            </a:pPr>
            <a:r>
              <a:rPr lang="en-US" altLang="zh-CN" sz="2000" b="1"/>
              <a:t>       /EPC</a:t>
            </a:r>
            <a:r>
              <a:rPr lang="zh-CN" altLang="en-US" sz="2000" b="1"/>
              <a:t>）</a:t>
            </a:r>
            <a:endParaRPr lang="zh-CN" altLang="en-US" sz="2000" b="1"/>
          </a:p>
          <a:p>
            <a:pPr marL="342900" indent="-342900" algn="just">
              <a:lnSpc>
                <a:spcPct val="120000"/>
              </a:lnSpc>
            </a:pPr>
            <a:r>
              <a:rPr lang="zh-CN" altLang="en-US" sz="2000" b="1"/>
              <a:t>       美国</a:t>
            </a:r>
            <a:r>
              <a:rPr lang="en-US" altLang="zh-CN" sz="2000" b="1"/>
              <a:t>CSI</a:t>
            </a:r>
            <a:r>
              <a:rPr lang="zh-CN" altLang="en-US" sz="2000" b="1"/>
              <a:t>叫法：</a:t>
            </a:r>
            <a:r>
              <a:rPr lang="en-US" altLang="zh-CN" sz="2000" b="1"/>
              <a:t>Design-Build/D+B </a:t>
            </a:r>
            <a:r>
              <a:rPr lang="zh-CN" altLang="en-US" sz="2000" b="1">
                <a:hlinkClick r:id="rId4" action="ppaction://hlinkfile"/>
              </a:rPr>
              <a:t>（附图） </a:t>
            </a:r>
            <a:endParaRPr lang="en-US" altLang="zh-CN" sz="2000" b="1">
              <a:hlinkClick r:id="rId4" action="ppaction://hlinkfile"/>
            </a:endParaRPr>
          </a:p>
          <a:p>
            <a:pPr marL="342900" indent="-342900" algn="just">
              <a:lnSpc>
                <a:spcPct val="120000"/>
              </a:lnSpc>
            </a:pPr>
            <a:r>
              <a:rPr lang="en-US" altLang="zh-CN" sz="2000" b="1"/>
              <a:t>      </a:t>
            </a:r>
            <a:r>
              <a:rPr lang="zh-CN" altLang="en-US" sz="2000" b="1"/>
              <a:t>相似模式：工厂设备、设计与施工（</a:t>
            </a:r>
            <a:r>
              <a:rPr lang="en-US" altLang="zh-CN" sz="2000" b="1"/>
              <a:t>Plant</a:t>
            </a:r>
            <a:r>
              <a:rPr lang="zh-CN" altLang="en-US" sz="2000" b="1"/>
              <a:t>，</a:t>
            </a:r>
            <a:r>
              <a:rPr lang="en-US" altLang="zh-CN" sz="2000" b="1"/>
              <a:t>Design &amp; Build/P&amp;D+B</a:t>
            </a:r>
            <a:r>
              <a:rPr lang="zh-CN" altLang="en-US" sz="2000" b="1"/>
              <a:t>）</a:t>
            </a:r>
            <a:endParaRPr lang="zh-CN" altLang="en-US" sz="2000" b="1"/>
          </a:p>
          <a:p>
            <a:pPr marL="342900" indent="-342900" algn="just">
              <a:lnSpc>
                <a:spcPct val="120000"/>
              </a:lnSpc>
            </a:pPr>
            <a:endParaRPr lang="en-US" altLang="zh-CN" sz="2000" b="1"/>
          </a:p>
          <a:p>
            <a:pPr marL="342900" indent="-342900" algn="just">
              <a:lnSpc>
                <a:spcPct val="120000"/>
              </a:lnSpc>
            </a:pPr>
            <a:r>
              <a:rPr lang="en-US" altLang="zh-CN" sz="2000" b="1"/>
              <a:t>5</a:t>
            </a:r>
            <a:r>
              <a:rPr lang="zh-CN" altLang="en-US" sz="2000" b="1"/>
              <a:t>） 设计</a:t>
            </a:r>
            <a:r>
              <a:rPr lang="en-US" altLang="zh-CN" sz="2000" b="1"/>
              <a:t>—</a:t>
            </a:r>
            <a:r>
              <a:rPr lang="zh-CN" altLang="en-US" sz="2000" b="1"/>
              <a:t>管理模式（</a:t>
            </a:r>
            <a:r>
              <a:rPr lang="en-US" altLang="zh-CN" sz="2000" b="1"/>
              <a:t>Design &amp; Manage/D+M</a:t>
            </a:r>
            <a:r>
              <a:rPr lang="zh-CN" altLang="en-US" sz="2000" b="1"/>
              <a:t>）</a:t>
            </a:r>
            <a:r>
              <a:rPr lang="en-US" altLang="zh-CN" sz="2000" b="1">
                <a:hlinkClick r:id="rId5" action="ppaction://hlinkfile"/>
              </a:rPr>
              <a:t>(</a:t>
            </a:r>
            <a:r>
              <a:rPr lang="zh-CN" altLang="en-US" sz="2000" b="1">
                <a:hlinkClick r:id="rId5" action="ppaction://hlinkfile"/>
              </a:rPr>
              <a:t>附图、附图</a:t>
            </a:r>
            <a:r>
              <a:rPr lang="en-US" altLang="zh-CN" sz="2000" b="1">
                <a:hlinkClick r:id="rId5" action="ppaction://hlinkfile"/>
              </a:rPr>
              <a:t>) </a:t>
            </a:r>
            <a:endParaRPr lang="en-US" altLang="zh-CN" sz="2000" b="1"/>
          </a:p>
          <a:p>
            <a:pPr marL="342900" indent="-342900">
              <a:lnSpc>
                <a:spcPct val="150000"/>
              </a:lnSpc>
              <a:spcBef>
                <a:spcPct val="20000"/>
              </a:spcBef>
            </a:pPr>
            <a:endParaRPr lang="en-US" altLang="zh-CN" sz="2000" b="1"/>
          </a:p>
        </p:txBody>
      </p:sp>
      <p:sp>
        <p:nvSpPr>
          <p:cNvPr id="55301" name="Rectangle 6"/>
          <p:cNvSpPr>
            <a:spLocks noChangeArrowheads="1"/>
          </p:cNvSpPr>
          <p:nvPr/>
        </p:nvSpPr>
        <p:spPr bwMode="auto">
          <a:xfrm>
            <a:off x="469900" y="2895600"/>
            <a:ext cx="8461375"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20000"/>
              </a:lnSpc>
            </a:pPr>
            <a:endParaRPr lang="en-US" altLang="zh-CN" sz="2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539750" y="0"/>
            <a:ext cx="8135938" cy="115888"/>
          </a:xfrm>
        </p:spPr>
        <p:txBody>
          <a:bodyPr>
            <a:normAutofit fontScale="90000"/>
          </a:bodyPr>
          <a:lstStyle/>
          <a:p>
            <a:endParaRPr lang="zh-CN" altLang="en-US" sz="2400" smtClean="0"/>
          </a:p>
        </p:txBody>
      </p:sp>
      <p:sp>
        <p:nvSpPr>
          <p:cNvPr id="8195" name="内容占位符 2"/>
          <p:cNvSpPr>
            <a:spLocks noGrp="1"/>
          </p:cNvSpPr>
          <p:nvPr>
            <p:ph idx="1"/>
          </p:nvPr>
        </p:nvSpPr>
        <p:spPr>
          <a:xfrm>
            <a:off x="179388" y="188913"/>
            <a:ext cx="8785225" cy="6669087"/>
          </a:xfrm>
        </p:spPr>
        <p:txBody>
          <a:bodyPr/>
          <a:lstStyle/>
          <a:p>
            <a:pPr>
              <a:buFont typeface="Arial" panose="020B0604020202020204" pitchFamily="34" charset="0"/>
              <a:buNone/>
            </a:pPr>
            <a:r>
              <a:rPr lang="zh-CN" altLang="en-US" sz="2400" b="1" smtClean="0"/>
              <a:t>（一）继续推行工程建设项目全过程管理</a:t>
            </a:r>
            <a:r>
              <a:rPr lang="en-US" altLang="zh-CN" sz="2400" b="1" smtClean="0"/>
              <a:t>/</a:t>
            </a:r>
            <a:r>
              <a:rPr lang="zh-CN" altLang="en-US" sz="2400" b="1" smtClean="0"/>
              <a:t>咨询</a:t>
            </a:r>
            <a:endParaRPr lang="en-US" altLang="zh-CN" sz="2400" b="1" smtClean="0"/>
          </a:p>
          <a:p>
            <a:pPr>
              <a:buFont typeface="Arial" panose="020B0604020202020204" pitchFamily="34" charset="0"/>
              <a:buNone/>
            </a:pPr>
            <a:r>
              <a:rPr lang="en-US" altLang="zh-CN" sz="2000" b="1" smtClean="0"/>
              <a:t>    1</a:t>
            </a:r>
            <a:r>
              <a:rPr lang="zh-CN" altLang="en-US" sz="2000" b="1" smtClean="0"/>
              <a:t>、</a:t>
            </a:r>
            <a:r>
              <a:rPr lang="zh-CN" altLang="zh-CN" sz="2000" b="1" smtClean="0"/>
              <a:t>国务院办公厅发〔</a:t>
            </a:r>
            <a:r>
              <a:rPr lang="en-US" altLang="zh-CN" sz="2000" b="1" smtClean="0"/>
              <a:t>2017</a:t>
            </a:r>
            <a:r>
              <a:rPr lang="zh-CN" altLang="zh-CN" sz="2000" b="1" smtClean="0"/>
              <a:t>〕</a:t>
            </a:r>
            <a:r>
              <a:rPr lang="en-US" altLang="zh-CN" sz="2000" b="1" smtClean="0"/>
              <a:t>19</a:t>
            </a:r>
            <a:r>
              <a:rPr lang="zh-CN" altLang="zh-CN" sz="2000" b="1" smtClean="0"/>
              <a:t>号</a:t>
            </a:r>
            <a:r>
              <a:rPr lang="en-US" altLang="zh-CN" sz="2000" b="1" smtClean="0"/>
              <a:t>《</a:t>
            </a:r>
            <a:r>
              <a:rPr lang="zh-CN" altLang="zh-CN" sz="2000" b="1" smtClean="0"/>
              <a:t>关于促进建筑业持续健康发展的意</a:t>
            </a:r>
            <a:r>
              <a:rPr lang="zh-CN" altLang="en-US" sz="2000" b="1" smtClean="0"/>
              <a:t>见</a:t>
            </a:r>
            <a:r>
              <a:rPr lang="en-US" altLang="zh-CN" sz="2000" b="1" smtClean="0"/>
              <a:t>》</a:t>
            </a:r>
            <a:r>
              <a:rPr lang="zh-CN" altLang="en-US" sz="2000" b="1" smtClean="0"/>
              <a:t>指出：</a:t>
            </a:r>
            <a:r>
              <a:rPr lang="zh-CN" altLang="zh-CN" sz="2000" b="1" smtClean="0"/>
              <a:t>培育全过程工程咨询。鼓励投资咨询、勘察、设计、监理、招标</a:t>
            </a:r>
            <a:endParaRPr lang="en-US" altLang="zh-CN" sz="2000" b="1" smtClean="0"/>
          </a:p>
          <a:p>
            <a:pPr>
              <a:buFont typeface="Arial" panose="020B0604020202020204" pitchFamily="34" charset="0"/>
              <a:buNone/>
            </a:pPr>
            <a:r>
              <a:rPr lang="zh-CN" altLang="zh-CN" sz="2000" b="1" smtClean="0"/>
              <a:t>代理、造价等企业采取联合经营、并购重组等方式发展全过程工程咨询，培</a:t>
            </a:r>
            <a:endParaRPr lang="en-US" altLang="zh-CN" sz="2000" b="1" smtClean="0"/>
          </a:p>
          <a:p>
            <a:pPr>
              <a:buFont typeface="Arial" panose="020B0604020202020204" pitchFamily="34" charset="0"/>
              <a:buNone/>
            </a:pPr>
            <a:r>
              <a:rPr lang="zh-CN" altLang="zh-CN" sz="2000" b="1" smtClean="0"/>
              <a:t>育一批具有国际水平的全过程工程咨询企业。制定全过程工程咨询服务技术</a:t>
            </a:r>
            <a:endParaRPr lang="en-US" altLang="zh-CN" sz="2000" b="1" smtClean="0"/>
          </a:p>
          <a:p>
            <a:pPr>
              <a:buFont typeface="Arial" panose="020B0604020202020204" pitchFamily="34" charset="0"/>
              <a:buNone/>
            </a:pPr>
            <a:r>
              <a:rPr lang="zh-CN" altLang="zh-CN" sz="2000" b="1" smtClean="0"/>
              <a:t>标准和合同范本。政府投资工程应带头推行全过程工程咨询，鼓励非政府投</a:t>
            </a:r>
            <a:endParaRPr lang="en-US" altLang="zh-CN" sz="2000" b="1" smtClean="0"/>
          </a:p>
          <a:p>
            <a:pPr>
              <a:buFont typeface="Arial" panose="020B0604020202020204" pitchFamily="34" charset="0"/>
              <a:buNone/>
            </a:pPr>
            <a:r>
              <a:rPr lang="zh-CN" altLang="zh-CN" sz="2000" b="1" smtClean="0"/>
              <a:t>资工程委托全过程工程咨询服务。</a:t>
            </a:r>
            <a:endParaRPr lang="zh-CN" altLang="zh-CN" sz="2000" b="1" smtClean="0"/>
          </a:p>
          <a:p>
            <a:pPr>
              <a:buFont typeface="Arial" panose="020B0604020202020204" pitchFamily="34" charset="0"/>
              <a:buNone/>
            </a:pPr>
            <a:r>
              <a:rPr lang="en-US" altLang="zh-CN" sz="2000" b="1" smtClean="0"/>
              <a:t>    2</a:t>
            </a:r>
            <a:r>
              <a:rPr lang="zh-CN" altLang="en-US" sz="2000" b="1" smtClean="0"/>
              <a:t>、</a:t>
            </a:r>
            <a:r>
              <a:rPr lang="zh-CN" altLang="zh-CN" sz="2000" b="1" smtClean="0"/>
              <a:t>住建部建市</a:t>
            </a:r>
            <a:r>
              <a:rPr lang="en-US" altLang="zh-CN" sz="2000" b="1" smtClean="0"/>
              <a:t>[2017]98</a:t>
            </a:r>
            <a:r>
              <a:rPr lang="zh-CN" altLang="zh-CN" sz="2000" b="1" smtClean="0"/>
              <a:t>号</a:t>
            </a:r>
            <a:r>
              <a:rPr lang="zh-CN" altLang="en-US" sz="2000" b="1" smtClean="0"/>
              <a:t>文</a:t>
            </a:r>
            <a:r>
              <a:rPr lang="en-US" altLang="zh-CN" sz="2000" b="1" smtClean="0"/>
              <a:t>《</a:t>
            </a:r>
            <a:r>
              <a:rPr lang="zh-CN" altLang="zh-CN" sz="2000" b="1" smtClean="0"/>
              <a:t>建筑业发展</a:t>
            </a:r>
            <a:r>
              <a:rPr lang="en-US" altLang="zh-CN" sz="2000" b="1" smtClean="0"/>
              <a:t>“</a:t>
            </a:r>
            <a:r>
              <a:rPr lang="zh-CN" altLang="zh-CN" sz="2000" b="1" smtClean="0"/>
              <a:t>十三五</a:t>
            </a:r>
            <a:r>
              <a:rPr lang="en-US" altLang="zh-CN" sz="2000" b="1" smtClean="0"/>
              <a:t>”</a:t>
            </a:r>
            <a:r>
              <a:rPr lang="zh-CN" altLang="zh-CN" sz="2000" b="1" smtClean="0"/>
              <a:t>规划</a:t>
            </a:r>
            <a:r>
              <a:rPr lang="en-US" altLang="zh-CN" sz="2000" b="1" smtClean="0"/>
              <a:t>》</a:t>
            </a:r>
            <a:r>
              <a:rPr lang="zh-CN" altLang="en-US" sz="2000" b="1" smtClean="0"/>
              <a:t>指出：“</a:t>
            </a:r>
            <a:r>
              <a:rPr lang="zh-CN" altLang="zh-CN" sz="2000" b="1" smtClean="0"/>
              <a:t>改革</a:t>
            </a:r>
            <a:endParaRPr lang="en-US" altLang="zh-CN" sz="2000" b="1" smtClean="0"/>
          </a:p>
          <a:p>
            <a:pPr>
              <a:buFont typeface="Arial" panose="020B0604020202020204" pitchFamily="34" charset="0"/>
              <a:buNone/>
            </a:pPr>
            <a:r>
              <a:rPr lang="zh-CN" altLang="zh-CN" sz="2000" b="1" smtClean="0"/>
              <a:t>工程咨询服务委托方式，研究制定咨询服务技术标准和合同范本，引导有能</a:t>
            </a:r>
            <a:endParaRPr lang="en-US" altLang="zh-CN" sz="2000" b="1" smtClean="0"/>
          </a:p>
          <a:p>
            <a:pPr>
              <a:buFont typeface="Arial" panose="020B0604020202020204" pitchFamily="34" charset="0"/>
              <a:buNone/>
            </a:pPr>
            <a:r>
              <a:rPr lang="zh-CN" altLang="zh-CN" sz="2000" b="1" smtClean="0"/>
              <a:t>力的企业开展项目投资咨询、工程勘察设计、施工招标咨询、 施工指导监督</a:t>
            </a:r>
            <a:endParaRPr lang="en-US" altLang="zh-CN" sz="2000" b="1" smtClean="0"/>
          </a:p>
          <a:p>
            <a:pPr>
              <a:buFont typeface="Arial" panose="020B0604020202020204" pitchFamily="34" charset="0"/>
              <a:buNone/>
            </a:pPr>
            <a:r>
              <a:rPr lang="zh-CN" altLang="zh-CN" sz="2000" b="1" smtClean="0"/>
              <a:t>、工程竣工验收、项目运营管理等覆盖工程全生命周期的一体化项目管理咨</a:t>
            </a:r>
            <a:endParaRPr lang="en-US" altLang="zh-CN" sz="2000" b="1" smtClean="0"/>
          </a:p>
          <a:p>
            <a:pPr>
              <a:buFont typeface="Arial" panose="020B0604020202020204" pitchFamily="34" charset="0"/>
              <a:buNone/>
            </a:pPr>
            <a:r>
              <a:rPr lang="zh-CN" altLang="zh-CN" sz="2000" b="1" smtClean="0"/>
              <a:t>询服务，培育一批具有国际水平的全过程工程咨询企业。</a:t>
            </a:r>
            <a:r>
              <a:rPr lang="zh-CN" altLang="en-US" sz="2000" b="1" smtClean="0"/>
              <a:t>”</a:t>
            </a:r>
            <a:endParaRPr lang="en-US" altLang="zh-CN" sz="2000" b="1" smtClean="0"/>
          </a:p>
          <a:p>
            <a:pPr>
              <a:buFont typeface="Arial" panose="020B0604020202020204" pitchFamily="34" charset="0"/>
              <a:buNone/>
            </a:pPr>
            <a:r>
              <a:rPr lang="zh-CN" altLang="en-US" sz="2000" b="1" smtClean="0"/>
              <a:t>    </a:t>
            </a:r>
            <a:r>
              <a:rPr lang="en-US" altLang="zh-CN" sz="2000" b="1" smtClean="0"/>
              <a:t>3</a:t>
            </a:r>
            <a:r>
              <a:rPr lang="zh-CN" altLang="en-US" sz="2000" b="1" smtClean="0"/>
              <a:t>、住</a:t>
            </a:r>
            <a:r>
              <a:rPr lang="zh-CN" altLang="zh-CN" sz="2000" b="1" smtClean="0"/>
              <a:t>建部发布了建市</a:t>
            </a:r>
            <a:r>
              <a:rPr lang="en-US" altLang="zh-CN" sz="2000" b="1" smtClean="0"/>
              <a:t>[2017]145</a:t>
            </a:r>
            <a:r>
              <a:rPr lang="zh-CN" altLang="zh-CN" sz="2000" b="1" smtClean="0"/>
              <a:t>号《关于促进工程监理行业转型升级创新</a:t>
            </a:r>
            <a:endParaRPr lang="en-US" altLang="zh-CN" sz="2000" b="1" smtClean="0"/>
          </a:p>
          <a:p>
            <a:pPr>
              <a:buFont typeface="Arial" panose="020B0604020202020204" pitchFamily="34" charset="0"/>
              <a:buNone/>
            </a:pPr>
            <a:r>
              <a:rPr lang="zh-CN" altLang="zh-CN" sz="2000" b="1" smtClean="0"/>
              <a:t>发展的意见》，提出“鼓励大型监理企业采取跨行业、跨地域的联合经营、</a:t>
            </a:r>
            <a:endParaRPr lang="en-US" altLang="zh-CN" sz="2000" b="1" smtClean="0"/>
          </a:p>
          <a:p>
            <a:pPr>
              <a:buFont typeface="Arial" panose="020B0604020202020204" pitchFamily="34" charset="0"/>
              <a:buNone/>
            </a:pPr>
            <a:r>
              <a:rPr lang="zh-CN" altLang="zh-CN" sz="2000" b="1" smtClean="0"/>
              <a:t>并购重组等方式发展全过程咨询，培育一批具有国际水平的全过程工程咨询</a:t>
            </a:r>
            <a:endParaRPr lang="en-US" altLang="zh-CN" sz="2000" b="1" smtClean="0"/>
          </a:p>
          <a:p>
            <a:pPr>
              <a:buFont typeface="Arial" panose="020B0604020202020204" pitchFamily="34" charset="0"/>
              <a:buNone/>
            </a:pPr>
            <a:r>
              <a:rPr lang="zh-CN" altLang="zh-CN" sz="2000" b="1" smtClean="0"/>
              <a:t>企业。”、“各地要在调查研究的基础上，结合本地区实际，积极开展培育</a:t>
            </a:r>
            <a:endParaRPr lang="en-US" altLang="zh-CN" sz="2000" b="1" smtClean="0"/>
          </a:p>
          <a:p>
            <a:pPr>
              <a:buFont typeface="Arial" panose="020B0604020202020204" pitchFamily="34" charset="0"/>
              <a:buNone/>
            </a:pPr>
            <a:r>
              <a:rPr lang="zh-CN" altLang="zh-CN" sz="2000" b="1" smtClean="0"/>
              <a:t>全过程工程咨询服务、推动监理服务主体多元化等试点工作。</a:t>
            </a:r>
            <a:endParaRPr lang="zh-CN" altLang="zh-CN" sz="2000" b="1" smtClean="0"/>
          </a:p>
          <a:p>
            <a:pPr>
              <a:buFont typeface="Arial" panose="020B0604020202020204" pitchFamily="34" charset="0"/>
              <a:buNone/>
            </a:pPr>
            <a:endParaRPr lang="zh-CN" altLang="zh-CN" sz="2000" smtClean="0"/>
          </a:p>
          <a:p>
            <a:pPr>
              <a:buFont typeface="Arial" panose="020B0604020202020204" pitchFamily="34" charset="0"/>
              <a:buNone/>
            </a:pPr>
            <a:endParaRPr lang="zh-CN" alt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p:nvPr/>
        </p:nvGrpSpPr>
        <p:grpSpPr bwMode="auto">
          <a:xfrm>
            <a:off x="863600" y="87313"/>
            <a:ext cx="3429000" cy="2378075"/>
            <a:chOff x="540" y="3506"/>
            <a:chExt cx="5400" cy="3744"/>
          </a:xfrm>
        </p:grpSpPr>
        <p:sp>
          <p:nvSpPr>
            <p:cNvPr id="56463" name="Text Box 3"/>
            <p:cNvSpPr txBox="1">
              <a:spLocks noChangeArrowheads="1"/>
            </p:cNvSpPr>
            <p:nvPr/>
          </p:nvSpPr>
          <p:spPr bwMode="auto">
            <a:xfrm>
              <a:off x="1260" y="3506"/>
              <a:ext cx="4500" cy="4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000">
                  <a:solidFill>
                    <a:srgbClr val="000000"/>
                  </a:solidFill>
                  <a:latin typeface="Times New Roman" panose="02020603050405020304" pitchFamily="18" charset="0"/>
                </a:rPr>
                <a:t>传统管理模式（</a:t>
              </a:r>
              <a:r>
                <a:rPr lang="en-US" altLang="zh-CN" sz="1000">
                  <a:solidFill>
                    <a:srgbClr val="000000"/>
                  </a:solidFill>
                  <a:latin typeface="Times New Roman" panose="02020603050405020304" pitchFamily="18" charset="0"/>
                </a:rPr>
                <a:t>Design–Bid–Build Method DBB</a:t>
              </a:r>
              <a:r>
                <a:rPr lang="zh-CN" altLang="en-US" sz="1000">
                  <a:solidFill>
                    <a:srgbClr val="000000"/>
                  </a:solidFill>
                  <a:latin typeface="Times New Roman" panose="02020603050405020304" pitchFamily="18" charset="0"/>
                </a:rPr>
                <a:t>）</a:t>
              </a:r>
              <a:endParaRPr lang="zh-CN" altLang="en-US" sz="1600">
                <a:solidFill>
                  <a:srgbClr val="000000"/>
                </a:solidFill>
              </a:endParaRPr>
            </a:p>
          </p:txBody>
        </p:sp>
        <p:grpSp>
          <p:nvGrpSpPr>
            <p:cNvPr id="56464" name="Group 4"/>
            <p:cNvGrpSpPr/>
            <p:nvPr/>
          </p:nvGrpSpPr>
          <p:grpSpPr bwMode="auto">
            <a:xfrm>
              <a:off x="540" y="3974"/>
              <a:ext cx="5400" cy="3276"/>
              <a:chOff x="1230" y="4466"/>
              <a:chExt cx="8283" cy="5617"/>
            </a:xfrm>
          </p:grpSpPr>
          <p:sp>
            <p:nvSpPr>
              <p:cNvPr id="56465" name="Rectangle 5"/>
              <p:cNvSpPr>
                <a:spLocks noChangeArrowheads="1"/>
              </p:cNvSpPr>
              <p:nvPr/>
            </p:nvSpPr>
            <p:spPr bwMode="auto">
              <a:xfrm>
                <a:off x="4650" y="4466"/>
                <a:ext cx="2565" cy="562"/>
              </a:xfrm>
              <a:prstGeom prst="rect">
                <a:avLst/>
              </a:prstGeom>
              <a:solidFill>
                <a:srgbClr val="FFFFFF"/>
              </a:solidFill>
              <a:ln w="9525">
                <a:solidFill>
                  <a:srgbClr val="000000"/>
                </a:solidFill>
                <a:miter lim="800000"/>
              </a:ln>
            </p:spPr>
            <p:txBody>
              <a:bodyPr tIns="10800" bIns="10800"/>
              <a:lstStyle/>
              <a:p>
                <a:pPr algn="ctr" eaLnBrk="0" hangingPunct="0">
                  <a:spcBef>
                    <a:spcPct val="50000"/>
                  </a:spcBef>
                </a:pPr>
                <a:r>
                  <a:rPr lang="zh-CN" altLang="en-US" sz="900">
                    <a:solidFill>
                      <a:srgbClr val="000000"/>
                    </a:solidFill>
                    <a:latin typeface="宋体" panose="02010600030101010101" pitchFamily="2" charset="-122"/>
                  </a:rPr>
                  <a:t>业  主</a:t>
                </a:r>
                <a:endParaRPr lang="zh-CN" altLang="en-US" sz="1600">
                  <a:solidFill>
                    <a:srgbClr val="000000"/>
                  </a:solidFill>
                </a:endParaRPr>
              </a:p>
            </p:txBody>
          </p:sp>
          <p:sp>
            <p:nvSpPr>
              <p:cNvPr id="56466" name="Line 6"/>
              <p:cNvSpPr>
                <a:spLocks noChangeShapeType="1"/>
              </p:cNvSpPr>
              <p:nvPr/>
            </p:nvSpPr>
            <p:spPr bwMode="auto">
              <a:xfrm>
                <a:off x="6120" y="5028"/>
                <a:ext cx="0" cy="1092"/>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467" name="Rectangle 7"/>
              <p:cNvSpPr>
                <a:spLocks noChangeArrowheads="1"/>
              </p:cNvSpPr>
              <p:nvPr/>
            </p:nvSpPr>
            <p:spPr bwMode="auto">
              <a:xfrm>
                <a:off x="1230" y="5808"/>
                <a:ext cx="2565" cy="1248"/>
              </a:xfrm>
              <a:prstGeom prst="rect">
                <a:avLst/>
              </a:prstGeom>
              <a:solidFill>
                <a:srgbClr val="FFFFFF"/>
              </a:solidFill>
              <a:ln w="9525">
                <a:solidFill>
                  <a:srgbClr val="000000"/>
                </a:solidFill>
                <a:miter lim="800000"/>
              </a:ln>
            </p:spPr>
            <p:txBody>
              <a:bodyPr/>
              <a:lstStyle/>
              <a:p>
                <a:pPr algn="just" eaLnBrk="0" hangingPunct="0">
                  <a:spcBef>
                    <a:spcPct val="50000"/>
                  </a:spcBef>
                </a:pPr>
                <a:r>
                  <a:rPr lang="zh-CN" altLang="en-US" sz="800">
                    <a:solidFill>
                      <a:srgbClr val="000000"/>
                    </a:solidFill>
                    <a:latin typeface="宋体" panose="02010600030101010101" pitchFamily="2" charset="-122"/>
                  </a:rPr>
                  <a:t>建筑师</a:t>
                </a:r>
                <a:r>
                  <a:rPr lang="en-US" altLang="zh-CN" sz="800">
                    <a:solidFill>
                      <a:srgbClr val="000000"/>
                    </a:solidFill>
                    <a:latin typeface="宋体" panose="02010600030101010101" pitchFamily="2" charset="-122"/>
                  </a:rPr>
                  <a:t>/</a:t>
                </a:r>
                <a:r>
                  <a:rPr lang="zh-CN" altLang="en-US" sz="800">
                    <a:solidFill>
                      <a:srgbClr val="000000"/>
                    </a:solidFill>
                    <a:latin typeface="宋体" panose="02010600030101010101" pitchFamily="2" charset="-122"/>
                  </a:rPr>
                  <a:t>咨询工程师（进行项目研究、设计及监理工作）</a:t>
                </a:r>
                <a:endParaRPr lang="zh-CN" altLang="en-US" sz="1600">
                  <a:solidFill>
                    <a:srgbClr val="000000"/>
                  </a:solidFill>
                </a:endParaRPr>
              </a:p>
            </p:txBody>
          </p:sp>
          <p:sp>
            <p:nvSpPr>
              <p:cNvPr id="56468" name="Rectangle 8"/>
              <p:cNvSpPr>
                <a:spLocks noChangeArrowheads="1"/>
              </p:cNvSpPr>
              <p:nvPr/>
            </p:nvSpPr>
            <p:spPr bwMode="auto">
              <a:xfrm>
                <a:off x="4650" y="6112"/>
                <a:ext cx="2850" cy="624"/>
              </a:xfrm>
              <a:prstGeom prst="rect">
                <a:avLst/>
              </a:prstGeom>
              <a:solidFill>
                <a:srgbClr val="FFFFFF"/>
              </a:solidFill>
              <a:ln w="9525">
                <a:solidFill>
                  <a:srgbClr val="000000"/>
                </a:solidFill>
                <a:miter lim="800000"/>
              </a:ln>
            </p:spPr>
            <p:txBody>
              <a:bodyPr lIns="18000" tIns="0" rIns="18000" bIns="0"/>
              <a:lstStyle/>
              <a:p>
                <a:pPr algn="ctr" eaLnBrk="0" hangingPunct="0">
                  <a:spcBef>
                    <a:spcPct val="50000"/>
                  </a:spcBef>
                </a:pPr>
                <a:r>
                  <a:rPr lang="zh-CN" altLang="en-US" sz="900" baseline="-25000">
                    <a:solidFill>
                      <a:srgbClr val="000000"/>
                    </a:solidFill>
                    <a:latin typeface="宋体" panose="02010600030101010101" pitchFamily="2" charset="-122"/>
                  </a:rPr>
                  <a:t>施工承包商（总包）</a:t>
                </a:r>
                <a:endParaRPr lang="zh-CN" altLang="en-US" sz="1600">
                  <a:solidFill>
                    <a:srgbClr val="000000"/>
                  </a:solidFill>
                </a:endParaRPr>
              </a:p>
            </p:txBody>
          </p:sp>
          <p:sp>
            <p:nvSpPr>
              <p:cNvPr id="56469" name="Line 9"/>
              <p:cNvSpPr>
                <a:spLocks noChangeShapeType="1"/>
              </p:cNvSpPr>
              <p:nvPr/>
            </p:nvSpPr>
            <p:spPr bwMode="auto">
              <a:xfrm>
                <a:off x="2520" y="4872"/>
                <a:ext cx="216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470" name="Line 10"/>
              <p:cNvSpPr>
                <a:spLocks noChangeShapeType="1"/>
              </p:cNvSpPr>
              <p:nvPr/>
            </p:nvSpPr>
            <p:spPr bwMode="auto">
              <a:xfrm>
                <a:off x="2628" y="7307"/>
                <a:ext cx="6555"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471" name="Rectangle 11"/>
              <p:cNvSpPr>
                <a:spLocks noChangeArrowheads="1"/>
              </p:cNvSpPr>
              <p:nvPr/>
            </p:nvSpPr>
            <p:spPr bwMode="auto">
              <a:xfrm>
                <a:off x="2148" y="8055"/>
                <a:ext cx="705" cy="2028"/>
              </a:xfrm>
              <a:prstGeom prst="rect">
                <a:avLst/>
              </a:prstGeom>
              <a:solidFill>
                <a:srgbClr val="FFFFFF"/>
              </a:solidFill>
              <a:ln w="9525">
                <a:solidFill>
                  <a:srgbClr val="000000"/>
                </a:solidFill>
                <a:miter lim="800000"/>
              </a:ln>
            </p:spPr>
            <p:txBody>
              <a:bodyPr/>
              <a:lstStyle/>
              <a:p>
                <a:pPr algn="ctr" eaLnBrk="0" hangingPunct="0">
                  <a:spcBef>
                    <a:spcPct val="50000"/>
                  </a:spcBef>
                </a:pPr>
                <a:r>
                  <a:rPr lang="zh-CN" altLang="en-US" sz="900">
                    <a:solidFill>
                      <a:srgbClr val="000000"/>
                    </a:solidFill>
                    <a:latin typeface="宋体" panose="02010600030101010101" pitchFamily="2" charset="-122"/>
                  </a:rPr>
                  <a:t>分</a:t>
                </a:r>
                <a:endParaRPr lang="zh-CN" altLang="en-US" sz="900">
                  <a:solidFill>
                    <a:srgbClr val="000000"/>
                  </a:solidFill>
                  <a:latin typeface="宋体" panose="02010600030101010101" pitchFamily="2" charset="-122"/>
                </a:endParaRPr>
              </a:p>
              <a:p>
                <a:pPr algn="ctr" eaLnBrk="0" hangingPunct="0">
                  <a:spcBef>
                    <a:spcPct val="50000"/>
                  </a:spcBef>
                </a:pPr>
                <a:r>
                  <a:rPr lang="zh-CN" altLang="en-US" sz="900">
                    <a:solidFill>
                      <a:srgbClr val="000000"/>
                    </a:solidFill>
                    <a:latin typeface="宋体" panose="02010600030101010101" pitchFamily="2" charset="-122"/>
                  </a:rPr>
                  <a:t>包</a:t>
                </a:r>
                <a:endParaRPr lang="zh-CN" altLang="en-US" sz="900">
                  <a:solidFill>
                    <a:srgbClr val="000000"/>
                  </a:solidFill>
                  <a:latin typeface="宋体" panose="02010600030101010101" pitchFamily="2" charset="-122"/>
                </a:endParaRPr>
              </a:p>
              <a:p>
                <a:pPr algn="ctr" eaLnBrk="0" hangingPunct="0">
                  <a:spcBef>
                    <a:spcPct val="50000"/>
                  </a:spcBef>
                </a:pPr>
                <a:r>
                  <a:rPr lang="zh-CN" altLang="en-US" sz="900">
                    <a:solidFill>
                      <a:srgbClr val="000000"/>
                    </a:solidFill>
                    <a:latin typeface="宋体" panose="02010600030101010101" pitchFamily="2" charset="-122"/>
                  </a:rPr>
                  <a:t>商</a:t>
                </a:r>
                <a:endParaRPr lang="zh-CN" altLang="en-US" sz="1600">
                  <a:solidFill>
                    <a:srgbClr val="000000"/>
                  </a:solidFill>
                </a:endParaRPr>
              </a:p>
            </p:txBody>
          </p:sp>
          <p:sp>
            <p:nvSpPr>
              <p:cNvPr id="56472" name="Rectangle 12"/>
              <p:cNvSpPr>
                <a:spLocks noChangeArrowheads="1"/>
              </p:cNvSpPr>
              <p:nvPr/>
            </p:nvSpPr>
            <p:spPr bwMode="auto">
              <a:xfrm>
                <a:off x="8913" y="8055"/>
                <a:ext cx="600" cy="2028"/>
              </a:xfrm>
              <a:prstGeom prst="rect">
                <a:avLst/>
              </a:prstGeom>
              <a:solidFill>
                <a:srgbClr val="FFFFFF"/>
              </a:solidFill>
              <a:ln w="9525">
                <a:solidFill>
                  <a:srgbClr val="000000"/>
                </a:solidFill>
                <a:miter lim="800000"/>
              </a:ln>
            </p:spPr>
            <p:txBody>
              <a:bodyPr/>
              <a:lstStyle/>
              <a:p>
                <a:pPr algn="ctr" eaLnBrk="0" hangingPunct="0">
                  <a:spcBef>
                    <a:spcPct val="50000"/>
                  </a:spcBef>
                </a:pPr>
                <a:r>
                  <a:rPr lang="zh-CN" altLang="en-US" sz="900">
                    <a:solidFill>
                      <a:srgbClr val="000000"/>
                    </a:solidFill>
                    <a:latin typeface="宋体" panose="02010600030101010101" pitchFamily="2" charset="-122"/>
                  </a:rPr>
                  <a:t>供</a:t>
                </a:r>
                <a:endParaRPr lang="zh-CN" altLang="en-US" sz="900">
                  <a:solidFill>
                    <a:srgbClr val="000000"/>
                  </a:solidFill>
                  <a:latin typeface="宋体" panose="02010600030101010101" pitchFamily="2" charset="-122"/>
                </a:endParaRPr>
              </a:p>
              <a:p>
                <a:pPr algn="ctr" eaLnBrk="0" hangingPunct="0">
                  <a:spcBef>
                    <a:spcPct val="50000"/>
                  </a:spcBef>
                </a:pPr>
                <a:r>
                  <a:rPr lang="zh-CN" altLang="en-US" sz="900">
                    <a:solidFill>
                      <a:srgbClr val="000000"/>
                    </a:solidFill>
                    <a:latin typeface="宋体" panose="02010600030101010101" pitchFamily="2" charset="-122"/>
                  </a:rPr>
                  <a:t>应</a:t>
                </a:r>
                <a:endParaRPr lang="zh-CN" altLang="en-US" sz="900">
                  <a:solidFill>
                    <a:srgbClr val="000000"/>
                  </a:solidFill>
                  <a:latin typeface="宋体" panose="02010600030101010101" pitchFamily="2" charset="-122"/>
                </a:endParaRPr>
              </a:p>
              <a:p>
                <a:pPr algn="ctr" eaLnBrk="0" hangingPunct="0">
                  <a:spcBef>
                    <a:spcPct val="50000"/>
                  </a:spcBef>
                </a:pPr>
                <a:r>
                  <a:rPr lang="zh-CN" altLang="en-US" sz="900">
                    <a:solidFill>
                      <a:srgbClr val="000000"/>
                    </a:solidFill>
                    <a:latin typeface="宋体" panose="02010600030101010101" pitchFamily="2" charset="-122"/>
                  </a:rPr>
                  <a:t>商</a:t>
                </a:r>
                <a:endParaRPr lang="zh-CN" altLang="en-US" sz="1600">
                  <a:solidFill>
                    <a:srgbClr val="000000"/>
                  </a:solidFill>
                </a:endParaRPr>
              </a:p>
            </p:txBody>
          </p:sp>
          <p:sp>
            <p:nvSpPr>
              <p:cNvPr id="56473" name="Line 13"/>
              <p:cNvSpPr>
                <a:spLocks noChangeShapeType="1"/>
              </p:cNvSpPr>
              <p:nvPr/>
            </p:nvSpPr>
            <p:spPr bwMode="auto">
              <a:xfrm>
                <a:off x="9153" y="7310"/>
                <a:ext cx="0" cy="78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474" name="Line 14"/>
              <p:cNvSpPr>
                <a:spLocks noChangeShapeType="1"/>
              </p:cNvSpPr>
              <p:nvPr/>
            </p:nvSpPr>
            <p:spPr bwMode="auto">
              <a:xfrm>
                <a:off x="2612" y="7310"/>
                <a:ext cx="0" cy="78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475" name="Line 15"/>
              <p:cNvSpPr>
                <a:spLocks noChangeShapeType="1"/>
              </p:cNvSpPr>
              <p:nvPr/>
            </p:nvSpPr>
            <p:spPr bwMode="auto">
              <a:xfrm>
                <a:off x="6091" y="6730"/>
                <a:ext cx="2" cy="1289"/>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476" name="Line 16"/>
              <p:cNvSpPr>
                <a:spLocks noChangeShapeType="1"/>
              </p:cNvSpPr>
              <p:nvPr/>
            </p:nvSpPr>
            <p:spPr bwMode="auto">
              <a:xfrm>
                <a:off x="2520" y="4872"/>
                <a:ext cx="0" cy="936"/>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477" name="Line 17"/>
              <p:cNvSpPr>
                <a:spLocks noChangeShapeType="1"/>
              </p:cNvSpPr>
              <p:nvPr/>
            </p:nvSpPr>
            <p:spPr bwMode="auto">
              <a:xfrm>
                <a:off x="3780" y="6432"/>
                <a:ext cx="900" cy="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56478" name="Rectangle 18"/>
              <p:cNvSpPr>
                <a:spLocks noChangeArrowheads="1"/>
              </p:cNvSpPr>
              <p:nvPr/>
            </p:nvSpPr>
            <p:spPr bwMode="auto">
              <a:xfrm>
                <a:off x="5733" y="8019"/>
                <a:ext cx="705" cy="2028"/>
              </a:xfrm>
              <a:prstGeom prst="rect">
                <a:avLst/>
              </a:prstGeom>
              <a:solidFill>
                <a:srgbClr val="FFFFFF"/>
              </a:solidFill>
              <a:ln w="9525">
                <a:solidFill>
                  <a:srgbClr val="000000"/>
                </a:solidFill>
                <a:miter lim="800000"/>
              </a:ln>
            </p:spPr>
            <p:txBody>
              <a:bodyPr/>
              <a:lstStyle/>
              <a:p>
                <a:pPr algn="ctr" eaLnBrk="0" hangingPunct="0">
                  <a:spcBef>
                    <a:spcPct val="50000"/>
                  </a:spcBef>
                </a:pPr>
                <a:r>
                  <a:rPr lang="zh-CN" altLang="en-US" sz="900">
                    <a:solidFill>
                      <a:srgbClr val="000000"/>
                    </a:solidFill>
                    <a:latin typeface="宋体" panose="02010600030101010101" pitchFamily="2" charset="-122"/>
                  </a:rPr>
                  <a:t>分</a:t>
                </a:r>
                <a:endParaRPr lang="zh-CN" altLang="en-US" sz="900">
                  <a:solidFill>
                    <a:srgbClr val="000000"/>
                  </a:solidFill>
                  <a:latin typeface="宋体" panose="02010600030101010101" pitchFamily="2" charset="-122"/>
                </a:endParaRPr>
              </a:p>
              <a:p>
                <a:pPr algn="ctr" eaLnBrk="0" hangingPunct="0">
                  <a:spcBef>
                    <a:spcPct val="50000"/>
                  </a:spcBef>
                </a:pPr>
                <a:r>
                  <a:rPr lang="zh-CN" altLang="en-US" sz="900">
                    <a:solidFill>
                      <a:srgbClr val="000000"/>
                    </a:solidFill>
                    <a:latin typeface="宋体" panose="02010600030101010101" pitchFamily="2" charset="-122"/>
                  </a:rPr>
                  <a:t>包</a:t>
                </a:r>
                <a:endParaRPr lang="zh-CN" altLang="en-US" sz="900">
                  <a:solidFill>
                    <a:srgbClr val="000000"/>
                  </a:solidFill>
                  <a:latin typeface="宋体" panose="02010600030101010101" pitchFamily="2" charset="-122"/>
                </a:endParaRPr>
              </a:p>
              <a:p>
                <a:pPr algn="ctr" eaLnBrk="0" hangingPunct="0">
                  <a:spcBef>
                    <a:spcPct val="50000"/>
                  </a:spcBef>
                </a:pPr>
                <a:r>
                  <a:rPr lang="zh-CN" altLang="en-US" sz="900">
                    <a:solidFill>
                      <a:srgbClr val="000000"/>
                    </a:solidFill>
                    <a:latin typeface="宋体" panose="02010600030101010101" pitchFamily="2" charset="-122"/>
                  </a:rPr>
                  <a:t>商</a:t>
                </a:r>
                <a:endParaRPr lang="zh-CN" altLang="en-US" sz="1600">
                  <a:solidFill>
                    <a:srgbClr val="000000"/>
                  </a:solidFill>
                </a:endParaRPr>
              </a:p>
            </p:txBody>
          </p:sp>
        </p:grpSp>
      </p:grpSp>
      <p:grpSp>
        <p:nvGrpSpPr>
          <p:cNvPr id="56323" name="Group 19"/>
          <p:cNvGrpSpPr/>
          <p:nvPr/>
        </p:nvGrpSpPr>
        <p:grpSpPr bwMode="auto">
          <a:xfrm>
            <a:off x="4635500" y="87313"/>
            <a:ext cx="3314700" cy="2379662"/>
            <a:chOff x="6480" y="3506"/>
            <a:chExt cx="5220" cy="3748"/>
          </a:xfrm>
        </p:grpSpPr>
        <p:sp>
          <p:nvSpPr>
            <p:cNvPr id="56434" name="Text Box 20"/>
            <p:cNvSpPr txBox="1">
              <a:spLocks noChangeArrowheads="1"/>
            </p:cNvSpPr>
            <p:nvPr/>
          </p:nvSpPr>
          <p:spPr bwMode="auto">
            <a:xfrm>
              <a:off x="7020" y="3506"/>
              <a:ext cx="4680" cy="6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900">
                  <a:solidFill>
                    <a:srgbClr val="000000"/>
                  </a:solidFill>
                  <a:latin typeface="宋体" panose="02010600030101010101" pitchFamily="2" charset="-122"/>
                </a:rPr>
                <a:t>建造管理模式（</a:t>
              </a:r>
              <a:r>
                <a:rPr lang="en-US" altLang="zh-CN" sz="900">
                  <a:solidFill>
                    <a:srgbClr val="000000"/>
                  </a:solidFill>
                  <a:latin typeface="宋体" panose="02010600030101010101" pitchFamily="2" charset="-122"/>
                </a:rPr>
                <a:t>Construction Management</a:t>
              </a:r>
              <a:r>
                <a:rPr lang="en-US" altLang="zh-CN" sz="900">
                  <a:solidFill>
                    <a:srgbClr val="000000"/>
                  </a:solidFill>
                </a:rPr>
                <a:t>—</a:t>
              </a:r>
              <a:r>
                <a:rPr lang="en-US" altLang="zh-CN" sz="900">
                  <a:solidFill>
                    <a:srgbClr val="000000"/>
                  </a:solidFill>
                  <a:latin typeface="宋体" panose="02010600030101010101" pitchFamily="2" charset="-122"/>
                </a:rPr>
                <a:t>CM</a:t>
              </a:r>
              <a:r>
                <a:rPr lang="zh-CN" altLang="en-US" sz="900">
                  <a:solidFill>
                    <a:srgbClr val="000000"/>
                  </a:solidFill>
                  <a:latin typeface="宋体" panose="02010600030101010101" pitchFamily="2" charset="-122"/>
                </a:rPr>
                <a:t>）</a:t>
              </a:r>
              <a:endParaRPr lang="zh-CN" altLang="en-US" sz="900">
                <a:solidFill>
                  <a:srgbClr val="000000"/>
                </a:solidFill>
                <a:latin typeface="宋体" panose="02010600030101010101" pitchFamily="2" charset="-122"/>
              </a:endParaRPr>
            </a:p>
            <a:p>
              <a:pPr algn="just">
                <a:spcBef>
                  <a:spcPct val="50000"/>
                </a:spcBef>
              </a:pPr>
              <a:r>
                <a:rPr lang="zh-CN" altLang="en-US" sz="900">
                  <a:solidFill>
                    <a:srgbClr val="000000"/>
                  </a:solidFill>
                  <a:latin typeface="宋体" panose="02010600030101010101" pitchFamily="2" charset="-122"/>
                </a:rPr>
                <a:t>美国</a:t>
              </a:r>
              <a:r>
                <a:rPr lang="en-US" altLang="zh-CN" sz="900">
                  <a:solidFill>
                    <a:srgbClr val="000000"/>
                  </a:solidFill>
                  <a:latin typeface="宋体" panose="02010600030101010101" pitchFamily="2" charset="-122"/>
                </a:rPr>
                <a:t>CST</a:t>
              </a:r>
              <a:r>
                <a:rPr lang="zh-CN" altLang="en-US" sz="900">
                  <a:solidFill>
                    <a:srgbClr val="000000"/>
                  </a:solidFill>
                  <a:latin typeface="宋体" panose="02010600030101010101" pitchFamily="2" charset="-122"/>
                </a:rPr>
                <a:t>叫法：</a:t>
              </a:r>
              <a:r>
                <a:rPr lang="en-US" altLang="zh-CN" sz="900">
                  <a:solidFill>
                    <a:srgbClr val="000000"/>
                  </a:solidFill>
                  <a:latin typeface="宋体" panose="02010600030101010101" pitchFamily="2" charset="-122"/>
                </a:rPr>
                <a:t>Construction Manager as Adviser (CMa)</a:t>
              </a:r>
              <a:endParaRPr lang="en-US" altLang="zh-CN" sz="900">
                <a:solidFill>
                  <a:srgbClr val="000000"/>
                </a:solidFill>
                <a:latin typeface="宋体" panose="02010600030101010101" pitchFamily="2" charset="-122"/>
              </a:endParaRPr>
            </a:p>
            <a:p>
              <a:pPr algn="ctr">
                <a:spcBef>
                  <a:spcPct val="50000"/>
                </a:spcBef>
              </a:pPr>
              <a:endParaRPr lang="en-US" altLang="zh-CN" sz="1600">
                <a:solidFill>
                  <a:srgbClr val="000000"/>
                </a:solidFill>
              </a:endParaRPr>
            </a:p>
          </p:txBody>
        </p:sp>
        <p:grpSp>
          <p:nvGrpSpPr>
            <p:cNvPr id="56435" name="Group 21"/>
            <p:cNvGrpSpPr/>
            <p:nvPr/>
          </p:nvGrpSpPr>
          <p:grpSpPr bwMode="auto">
            <a:xfrm>
              <a:off x="6480" y="4130"/>
              <a:ext cx="5037" cy="3124"/>
              <a:chOff x="6480" y="3624"/>
              <a:chExt cx="5037" cy="3124"/>
            </a:xfrm>
          </p:grpSpPr>
          <p:sp>
            <p:nvSpPr>
              <p:cNvPr id="56436" name="Rectangle 22"/>
              <p:cNvSpPr>
                <a:spLocks noChangeArrowheads="1"/>
              </p:cNvSpPr>
              <p:nvPr/>
            </p:nvSpPr>
            <p:spPr bwMode="auto">
              <a:xfrm>
                <a:off x="8327" y="3624"/>
                <a:ext cx="1505" cy="312"/>
              </a:xfrm>
              <a:prstGeom prst="rect">
                <a:avLst/>
              </a:prstGeom>
              <a:solidFill>
                <a:srgbClr val="FFFFFF"/>
              </a:solidFill>
              <a:ln w="9525">
                <a:solidFill>
                  <a:srgbClr val="000000"/>
                </a:solidFill>
                <a:miter lim="800000"/>
              </a:ln>
            </p:spPr>
            <p:txBody>
              <a:bodyPr lIns="0" tIns="0" rIns="0" bIns="0"/>
              <a:lstStyle/>
              <a:p>
                <a:pPr algn="ctr" eaLnBrk="0" hangingPunct="0">
                  <a:spcBef>
                    <a:spcPct val="50000"/>
                  </a:spcBef>
                </a:pPr>
                <a:r>
                  <a:rPr lang="zh-CN" altLang="en-US" sz="800" baseline="30000">
                    <a:solidFill>
                      <a:srgbClr val="000000"/>
                    </a:solidFill>
                    <a:latin typeface="宋体" panose="02010600030101010101" pitchFamily="2" charset="-122"/>
                  </a:rPr>
                  <a:t>业   主</a:t>
                </a:r>
                <a:endParaRPr lang="zh-CN" altLang="en-US" sz="1600">
                  <a:solidFill>
                    <a:srgbClr val="000000"/>
                  </a:solidFill>
                </a:endParaRPr>
              </a:p>
            </p:txBody>
          </p:sp>
          <p:sp>
            <p:nvSpPr>
              <p:cNvPr id="56437" name="Rectangle 23"/>
              <p:cNvSpPr>
                <a:spLocks noChangeArrowheads="1"/>
              </p:cNvSpPr>
              <p:nvPr/>
            </p:nvSpPr>
            <p:spPr bwMode="auto">
              <a:xfrm>
                <a:off x="6480" y="5160"/>
                <a:ext cx="1432" cy="466"/>
              </a:xfrm>
              <a:prstGeom prst="rect">
                <a:avLst/>
              </a:prstGeom>
              <a:solidFill>
                <a:srgbClr val="FFFFFF"/>
              </a:solidFill>
              <a:ln w="9525">
                <a:solidFill>
                  <a:srgbClr val="000000"/>
                </a:solidFill>
                <a:miter lim="800000"/>
              </a:ln>
            </p:spPr>
            <p:txBody>
              <a:bodyPr lIns="0" tIns="0" rIns="0" bIns="0"/>
              <a:lstStyle/>
              <a:p>
                <a:pPr algn="ctr" eaLnBrk="0" hangingPunct="0">
                  <a:spcBef>
                    <a:spcPct val="50000"/>
                  </a:spcBef>
                </a:pPr>
                <a:r>
                  <a:rPr lang="zh-CN" altLang="en-US" sz="800">
                    <a:solidFill>
                      <a:srgbClr val="000000"/>
                    </a:solidFill>
                    <a:latin typeface="宋体" panose="02010600030101010101" pitchFamily="2" charset="-122"/>
                  </a:rPr>
                  <a:t>建 筑 师</a:t>
                </a:r>
                <a:endParaRPr lang="zh-CN" altLang="en-US" sz="800">
                  <a:solidFill>
                    <a:srgbClr val="000000"/>
                  </a:solidFill>
                  <a:latin typeface="楷体_GB2312" pitchFamily="49" charset="-122"/>
                  <a:ea typeface="楷体_GB2312" pitchFamily="49" charset="-122"/>
                </a:endParaRPr>
              </a:p>
              <a:p>
                <a:pPr algn="ctr" eaLnBrk="0" hangingPunct="0">
                  <a:spcBef>
                    <a:spcPct val="50000"/>
                  </a:spcBef>
                </a:pPr>
                <a:r>
                  <a:rPr lang="zh-CN" altLang="en-US" sz="800">
                    <a:solidFill>
                      <a:srgbClr val="000000"/>
                    </a:solidFill>
                    <a:latin typeface="宋体" panose="02010600030101010101" pitchFamily="2" charset="-122"/>
                  </a:rPr>
                  <a:t>专 业 工 程 师</a:t>
                </a:r>
                <a:endParaRPr lang="zh-CN" altLang="en-US" sz="1600">
                  <a:solidFill>
                    <a:srgbClr val="000000"/>
                  </a:solidFill>
                </a:endParaRPr>
              </a:p>
            </p:txBody>
          </p:sp>
          <p:sp>
            <p:nvSpPr>
              <p:cNvPr id="56438" name="Rectangle 24"/>
              <p:cNvSpPr>
                <a:spLocks noChangeArrowheads="1"/>
              </p:cNvSpPr>
              <p:nvPr/>
            </p:nvSpPr>
            <p:spPr bwMode="auto">
              <a:xfrm>
                <a:off x="8508" y="4467"/>
                <a:ext cx="1620" cy="487"/>
              </a:xfrm>
              <a:prstGeom prst="rect">
                <a:avLst/>
              </a:prstGeom>
              <a:solidFill>
                <a:srgbClr val="FFFFFF"/>
              </a:solidFill>
              <a:ln w="9525">
                <a:solidFill>
                  <a:srgbClr val="000000"/>
                </a:solidFill>
                <a:miter lim="800000"/>
              </a:ln>
            </p:spPr>
            <p:txBody>
              <a:bodyPr lIns="0" tIns="0" rIns="0" bIns="0"/>
              <a:lstStyle/>
              <a:p>
                <a:pPr algn="ctr" eaLnBrk="0" hangingPunct="0">
                  <a:spcBef>
                    <a:spcPct val="50000"/>
                  </a:spcBef>
                </a:pPr>
                <a:r>
                  <a:rPr lang="zh-CN" altLang="en-US" sz="800">
                    <a:solidFill>
                      <a:srgbClr val="000000"/>
                    </a:solidFill>
                    <a:latin typeface="宋体" panose="02010600030101010101" pitchFamily="2" charset="-122"/>
                  </a:rPr>
                  <a:t>建造管理公司</a:t>
                </a:r>
                <a:endParaRPr lang="zh-CN" altLang="en-US" sz="800">
                  <a:solidFill>
                    <a:srgbClr val="000000"/>
                  </a:solidFill>
                  <a:latin typeface="宋体" panose="02010600030101010101" pitchFamily="2" charset="-122"/>
                </a:endParaRPr>
              </a:p>
              <a:p>
                <a:pPr algn="ctr" eaLnBrk="0" hangingPunct="0">
                  <a:spcBef>
                    <a:spcPct val="50000"/>
                  </a:spcBef>
                </a:pPr>
                <a:r>
                  <a:rPr lang="zh-CN" altLang="en-US" sz="800">
                    <a:solidFill>
                      <a:srgbClr val="000000"/>
                    </a:solidFill>
                    <a:latin typeface="宋体" panose="02010600030101010101" pitchFamily="2" charset="-122"/>
                  </a:rPr>
                  <a:t>（</a:t>
                </a:r>
                <a:r>
                  <a:rPr lang="en-US" altLang="zh-CN" sz="800">
                    <a:solidFill>
                      <a:srgbClr val="000000"/>
                    </a:solidFill>
                    <a:latin typeface="宋体" panose="02010600030101010101" pitchFamily="2" charset="-122"/>
                  </a:rPr>
                  <a:t>CM</a:t>
                </a:r>
                <a:r>
                  <a:rPr lang="zh-CN" altLang="en-US" sz="800">
                    <a:solidFill>
                      <a:srgbClr val="000000"/>
                    </a:solidFill>
                    <a:latin typeface="宋体" panose="02010600030101010101" pitchFamily="2" charset="-122"/>
                  </a:rPr>
                  <a:t>经理）</a:t>
                </a:r>
                <a:endParaRPr lang="zh-CN" altLang="en-US" sz="1600">
                  <a:solidFill>
                    <a:srgbClr val="000000"/>
                  </a:solidFill>
                </a:endParaRPr>
              </a:p>
            </p:txBody>
          </p:sp>
          <p:sp>
            <p:nvSpPr>
              <p:cNvPr id="56439" name="Rectangle 25"/>
              <p:cNvSpPr>
                <a:spLocks noChangeArrowheads="1"/>
              </p:cNvSpPr>
              <p:nvPr/>
            </p:nvSpPr>
            <p:spPr bwMode="auto">
              <a:xfrm>
                <a:off x="8437" y="5765"/>
                <a:ext cx="965" cy="208"/>
              </a:xfrm>
              <a:prstGeom prst="rect">
                <a:avLst/>
              </a:prstGeom>
              <a:solidFill>
                <a:srgbClr val="FFFFFF"/>
              </a:solidFill>
              <a:ln w="9525">
                <a:solidFill>
                  <a:srgbClr val="000000"/>
                </a:solidFill>
                <a:miter lim="800000"/>
              </a:ln>
            </p:spPr>
            <p:txBody>
              <a:bodyPr lIns="0" tIns="0" rIns="0" bIns="0">
                <a:spAutoFit/>
              </a:bodyPr>
              <a:lstStyle/>
              <a:p>
                <a:pPr algn="ctr" eaLnBrk="0" hangingPunct="0">
                  <a:spcBef>
                    <a:spcPct val="50000"/>
                  </a:spcBef>
                </a:pPr>
                <a:r>
                  <a:rPr lang="zh-CN" altLang="en-US" sz="800">
                    <a:solidFill>
                      <a:srgbClr val="000000"/>
                    </a:solidFill>
                    <a:latin typeface="宋体" panose="02010600030101010101" pitchFamily="2" charset="-122"/>
                  </a:rPr>
                  <a:t>施工承包商</a:t>
                </a:r>
                <a:endParaRPr lang="zh-CN" altLang="en-US" sz="1600">
                  <a:solidFill>
                    <a:srgbClr val="000000"/>
                  </a:solidFill>
                </a:endParaRPr>
              </a:p>
            </p:txBody>
          </p:sp>
          <p:sp>
            <p:nvSpPr>
              <p:cNvPr id="56440" name="Line 26"/>
              <p:cNvSpPr>
                <a:spLocks noChangeShapeType="1"/>
              </p:cNvSpPr>
              <p:nvPr/>
            </p:nvSpPr>
            <p:spPr bwMode="auto">
              <a:xfrm>
                <a:off x="8622" y="4998"/>
                <a:ext cx="0" cy="774"/>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41" name="Line 27"/>
              <p:cNvSpPr>
                <a:spLocks noChangeShapeType="1"/>
              </p:cNvSpPr>
              <p:nvPr/>
            </p:nvSpPr>
            <p:spPr bwMode="auto">
              <a:xfrm>
                <a:off x="7194" y="4143"/>
                <a:ext cx="191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42" name="Line 28"/>
              <p:cNvSpPr>
                <a:spLocks noChangeShapeType="1"/>
              </p:cNvSpPr>
              <p:nvPr/>
            </p:nvSpPr>
            <p:spPr bwMode="auto">
              <a:xfrm>
                <a:off x="7190" y="4156"/>
                <a:ext cx="6" cy="102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43" name="Line 29"/>
              <p:cNvSpPr>
                <a:spLocks noChangeShapeType="1"/>
              </p:cNvSpPr>
              <p:nvPr/>
            </p:nvSpPr>
            <p:spPr bwMode="auto">
              <a:xfrm>
                <a:off x="7702" y="4741"/>
                <a:ext cx="809" cy="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44" name="Line 30"/>
              <p:cNvSpPr>
                <a:spLocks noChangeShapeType="1"/>
              </p:cNvSpPr>
              <p:nvPr/>
            </p:nvSpPr>
            <p:spPr bwMode="auto">
              <a:xfrm>
                <a:off x="7704" y="4755"/>
                <a:ext cx="3" cy="379"/>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45" name="Line 31"/>
              <p:cNvSpPr>
                <a:spLocks noChangeShapeType="1"/>
              </p:cNvSpPr>
              <p:nvPr/>
            </p:nvSpPr>
            <p:spPr bwMode="auto">
              <a:xfrm flipV="1">
                <a:off x="9835" y="3723"/>
                <a:ext cx="1524" cy="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46" name="Line 32"/>
              <p:cNvSpPr>
                <a:spLocks noChangeShapeType="1"/>
              </p:cNvSpPr>
              <p:nvPr/>
            </p:nvSpPr>
            <p:spPr bwMode="auto">
              <a:xfrm flipH="1">
                <a:off x="8923" y="5229"/>
                <a:ext cx="2425" cy="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47" name="Line 33"/>
              <p:cNvSpPr>
                <a:spLocks noChangeShapeType="1"/>
              </p:cNvSpPr>
              <p:nvPr/>
            </p:nvSpPr>
            <p:spPr bwMode="auto">
              <a:xfrm>
                <a:off x="8908" y="5242"/>
                <a:ext cx="0" cy="516"/>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48" name="Line 34"/>
              <p:cNvSpPr>
                <a:spLocks noChangeShapeType="1"/>
              </p:cNvSpPr>
              <p:nvPr/>
            </p:nvSpPr>
            <p:spPr bwMode="auto">
              <a:xfrm flipH="1">
                <a:off x="9084" y="3950"/>
                <a:ext cx="4" cy="502"/>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49" name="Line 35"/>
              <p:cNvSpPr>
                <a:spLocks noChangeShapeType="1"/>
              </p:cNvSpPr>
              <p:nvPr/>
            </p:nvSpPr>
            <p:spPr bwMode="auto">
              <a:xfrm>
                <a:off x="6495" y="5356"/>
                <a:ext cx="1432"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50" name="Rectangle 36"/>
              <p:cNvSpPr>
                <a:spLocks noChangeArrowheads="1"/>
              </p:cNvSpPr>
              <p:nvPr/>
            </p:nvSpPr>
            <p:spPr bwMode="auto">
              <a:xfrm>
                <a:off x="9560" y="5756"/>
                <a:ext cx="323" cy="985"/>
              </a:xfrm>
              <a:prstGeom prst="rect">
                <a:avLst/>
              </a:prstGeom>
              <a:solidFill>
                <a:srgbClr val="FFFFFF"/>
              </a:solidFill>
              <a:ln w="9525">
                <a:solidFill>
                  <a:srgbClr val="000000"/>
                </a:solidFill>
                <a:miter lim="800000"/>
              </a:ln>
            </p:spPr>
            <p:txBody>
              <a:bodyPr lIns="0" tIns="0" rIns="0" bIns="0"/>
              <a:lstStyle/>
              <a:p>
                <a:pPr algn="ctr" eaLnBrk="0" hangingPunct="0"/>
                <a:r>
                  <a:rPr lang="zh-CN" altLang="en-US" sz="800">
                    <a:solidFill>
                      <a:srgbClr val="000000"/>
                    </a:solidFill>
                  </a:rPr>
                  <a:t>专</a:t>
                </a:r>
                <a:endParaRPr lang="zh-CN" altLang="en-US" sz="800">
                  <a:solidFill>
                    <a:srgbClr val="000000"/>
                  </a:solidFill>
                </a:endParaRPr>
              </a:p>
              <a:p>
                <a:pPr algn="ctr" eaLnBrk="0" hangingPunct="0"/>
                <a:r>
                  <a:rPr lang="zh-CN" altLang="en-US" sz="800">
                    <a:solidFill>
                      <a:srgbClr val="000000"/>
                    </a:solidFill>
                  </a:rPr>
                  <a:t>业</a:t>
                </a:r>
                <a:endParaRPr lang="zh-CN" altLang="en-US" sz="800">
                  <a:solidFill>
                    <a:srgbClr val="000000"/>
                  </a:solidFill>
                </a:endParaRPr>
              </a:p>
              <a:p>
                <a:pPr algn="ctr" eaLnBrk="0" hangingPunct="0"/>
                <a:r>
                  <a:rPr lang="zh-CN" altLang="en-US" sz="800">
                    <a:solidFill>
                      <a:srgbClr val="000000"/>
                    </a:solidFill>
                  </a:rPr>
                  <a:t>承</a:t>
                </a:r>
                <a:endParaRPr lang="zh-CN" altLang="en-US" sz="800">
                  <a:solidFill>
                    <a:srgbClr val="000000"/>
                  </a:solidFill>
                </a:endParaRPr>
              </a:p>
              <a:p>
                <a:pPr algn="ctr" eaLnBrk="0" hangingPunct="0"/>
                <a:r>
                  <a:rPr lang="zh-CN" altLang="en-US" sz="800">
                    <a:solidFill>
                      <a:srgbClr val="000000"/>
                    </a:solidFill>
                  </a:rPr>
                  <a:t>包</a:t>
                </a:r>
                <a:endParaRPr lang="zh-CN" altLang="en-US" sz="800">
                  <a:solidFill>
                    <a:srgbClr val="000000"/>
                  </a:solidFill>
                </a:endParaRPr>
              </a:p>
              <a:p>
                <a:pPr algn="ctr" eaLnBrk="0" hangingPunct="0"/>
                <a:r>
                  <a:rPr lang="zh-CN" altLang="en-US" sz="800">
                    <a:solidFill>
                      <a:srgbClr val="000000"/>
                    </a:solidFill>
                  </a:rPr>
                  <a:t>商</a:t>
                </a:r>
                <a:endParaRPr lang="zh-CN" altLang="en-US" sz="1600">
                  <a:solidFill>
                    <a:srgbClr val="000000"/>
                  </a:solidFill>
                </a:endParaRPr>
              </a:p>
            </p:txBody>
          </p:sp>
          <p:sp>
            <p:nvSpPr>
              <p:cNvPr id="56451" name="Rectangle 37"/>
              <p:cNvSpPr>
                <a:spLocks noChangeArrowheads="1"/>
              </p:cNvSpPr>
              <p:nvPr/>
            </p:nvSpPr>
            <p:spPr bwMode="auto">
              <a:xfrm>
                <a:off x="10097" y="5750"/>
                <a:ext cx="355" cy="984"/>
              </a:xfrm>
              <a:prstGeom prst="rect">
                <a:avLst/>
              </a:prstGeom>
              <a:solidFill>
                <a:srgbClr val="FFFFFF"/>
              </a:solidFill>
              <a:ln w="9525">
                <a:solidFill>
                  <a:srgbClr val="000000"/>
                </a:solidFill>
                <a:miter lim="800000"/>
              </a:ln>
            </p:spPr>
            <p:txBody>
              <a:bodyPr lIns="0" tIns="0" rIns="0" bIns="0"/>
              <a:lstStyle/>
              <a:p>
                <a:pPr algn="ctr" eaLnBrk="0" hangingPunct="0">
                  <a:spcBef>
                    <a:spcPct val="50000"/>
                  </a:spcBef>
                </a:pPr>
                <a:r>
                  <a:rPr lang="zh-CN" altLang="en-US" sz="800">
                    <a:solidFill>
                      <a:srgbClr val="000000"/>
                    </a:solidFill>
                    <a:latin typeface="宋体" panose="02010600030101010101" pitchFamily="2" charset="-122"/>
                  </a:rPr>
                  <a:t>供</a:t>
                </a:r>
                <a:endParaRPr lang="zh-CN" altLang="en-US" sz="800">
                  <a:solidFill>
                    <a:srgbClr val="000000"/>
                  </a:solidFill>
                  <a:latin typeface="宋体" panose="02010600030101010101" pitchFamily="2" charset="-122"/>
                </a:endParaRPr>
              </a:p>
              <a:p>
                <a:pPr algn="ctr" eaLnBrk="0" hangingPunct="0">
                  <a:spcBef>
                    <a:spcPct val="50000"/>
                  </a:spcBef>
                </a:pPr>
                <a:r>
                  <a:rPr lang="zh-CN" altLang="en-US" sz="800">
                    <a:solidFill>
                      <a:srgbClr val="000000"/>
                    </a:solidFill>
                    <a:latin typeface="宋体" panose="02010600030101010101" pitchFamily="2" charset="-122"/>
                  </a:rPr>
                  <a:t>应</a:t>
                </a:r>
                <a:endParaRPr lang="zh-CN" altLang="en-US" sz="800">
                  <a:solidFill>
                    <a:srgbClr val="000000"/>
                  </a:solidFill>
                  <a:latin typeface="宋体" panose="02010600030101010101" pitchFamily="2" charset="-122"/>
                </a:endParaRPr>
              </a:p>
              <a:p>
                <a:pPr algn="ctr" eaLnBrk="0" hangingPunct="0">
                  <a:spcBef>
                    <a:spcPct val="50000"/>
                  </a:spcBef>
                </a:pPr>
                <a:r>
                  <a:rPr lang="zh-CN" altLang="en-US" sz="800">
                    <a:solidFill>
                      <a:srgbClr val="000000"/>
                    </a:solidFill>
                    <a:latin typeface="宋体" panose="02010600030101010101" pitchFamily="2" charset="-122"/>
                  </a:rPr>
                  <a:t>商</a:t>
                </a:r>
                <a:endParaRPr lang="zh-CN" altLang="en-US" sz="1600">
                  <a:solidFill>
                    <a:srgbClr val="000000"/>
                  </a:solidFill>
                </a:endParaRPr>
              </a:p>
            </p:txBody>
          </p:sp>
          <p:sp>
            <p:nvSpPr>
              <p:cNvPr id="56452" name="Rectangle 38"/>
              <p:cNvSpPr>
                <a:spLocks noChangeArrowheads="1"/>
              </p:cNvSpPr>
              <p:nvPr/>
            </p:nvSpPr>
            <p:spPr bwMode="auto">
              <a:xfrm>
                <a:off x="10639" y="5764"/>
                <a:ext cx="355" cy="984"/>
              </a:xfrm>
              <a:prstGeom prst="rect">
                <a:avLst/>
              </a:prstGeom>
              <a:solidFill>
                <a:srgbClr val="FFFFFF"/>
              </a:solidFill>
              <a:ln w="9525">
                <a:solidFill>
                  <a:srgbClr val="000000"/>
                </a:solidFill>
                <a:miter lim="800000"/>
              </a:ln>
            </p:spPr>
            <p:txBody>
              <a:bodyPr lIns="0" tIns="0" rIns="0" bIns="0"/>
              <a:lstStyle/>
              <a:p>
                <a:pPr algn="ctr" eaLnBrk="0" hangingPunct="0"/>
                <a:r>
                  <a:rPr lang="zh-CN" altLang="en-US" sz="800">
                    <a:solidFill>
                      <a:srgbClr val="000000"/>
                    </a:solidFill>
                  </a:rPr>
                  <a:t>专</a:t>
                </a:r>
                <a:endParaRPr lang="zh-CN" altLang="en-US" sz="800">
                  <a:solidFill>
                    <a:srgbClr val="000000"/>
                  </a:solidFill>
                </a:endParaRPr>
              </a:p>
              <a:p>
                <a:pPr algn="ctr" eaLnBrk="0" hangingPunct="0"/>
                <a:r>
                  <a:rPr lang="zh-CN" altLang="en-US" sz="800">
                    <a:solidFill>
                      <a:srgbClr val="000000"/>
                    </a:solidFill>
                  </a:rPr>
                  <a:t>业</a:t>
                </a:r>
                <a:endParaRPr lang="zh-CN" altLang="en-US" sz="800">
                  <a:solidFill>
                    <a:srgbClr val="000000"/>
                  </a:solidFill>
                </a:endParaRPr>
              </a:p>
              <a:p>
                <a:pPr algn="ctr" eaLnBrk="0" hangingPunct="0"/>
                <a:r>
                  <a:rPr lang="zh-CN" altLang="en-US" sz="800">
                    <a:solidFill>
                      <a:srgbClr val="000000"/>
                    </a:solidFill>
                  </a:rPr>
                  <a:t>承</a:t>
                </a:r>
                <a:endParaRPr lang="zh-CN" altLang="en-US" sz="800">
                  <a:solidFill>
                    <a:srgbClr val="000000"/>
                  </a:solidFill>
                </a:endParaRPr>
              </a:p>
              <a:p>
                <a:pPr algn="ctr" eaLnBrk="0" hangingPunct="0"/>
                <a:r>
                  <a:rPr lang="zh-CN" altLang="en-US" sz="800">
                    <a:solidFill>
                      <a:srgbClr val="000000"/>
                    </a:solidFill>
                  </a:rPr>
                  <a:t>包</a:t>
                </a:r>
                <a:endParaRPr lang="zh-CN" altLang="en-US" sz="800">
                  <a:solidFill>
                    <a:srgbClr val="000000"/>
                  </a:solidFill>
                </a:endParaRPr>
              </a:p>
              <a:p>
                <a:pPr algn="ctr" eaLnBrk="0" hangingPunct="0"/>
                <a:r>
                  <a:rPr lang="zh-CN" altLang="en-US" sz="800">
                    <a:solidFill>
                      <a:srgbClr val="000000"/>
                    </a:solidFill>
                  </a:rPr>
                  <a:t>商</a:t>
                </a:r>
                <a:endParaRPr lang="zh-CN" altLang="en-US" sz="1600">
                  <a:solidFill>
                    <a:srgbClr val="000000"/>
                  </a:solidFill>
                </a:endParaRPr>
              </a:p>
            </p:txBody>
          </p:sp>
          <p:sp>
            <p:nvSpPr>
              <p:cNvPr id="56453" name="Rectangle 39"/>
              <p:cNvSpPr>
                <a:spLocks noChangeArrowheads="1"/>
              </p:cNvSpPr>
              <p:nvPr/>
            </p:nvSpPr>
            <p:spPr bwMode="auto">
              <a:xfrm>
                <a:off x="11162" y="5756"/>
                <a:ext cx="355" cy="985"/>
              </a:xfrm>
              <a:prstGeom prst="rect">
                <a:avLst/>
              </a:prstGeom>
              <a:solidFill>
                <a:srgbClr val="FFFFFF"/>
              </a:solidFill>
              <a:ln w="9525">
                <a:solidFill>
                  <a:srgbClr val="000000"/>
                </a:solidFill>
                <a:miter lim="800000"/>
              </a:ln>
            </p:spPr>
            <p:txBody>
              <a:bodyPr lIns="0" tIns="0" rIns="0" bIns="0"/>
              <a:lstStyle/>
              <a:p>
                <a:pPr algn="ctr" eaLnBrk="0" hangingPunct="0">
                  <a:spcBef>
                    <a:spcPct val="50000"/>
                  </a:spcBef>
                </a:pPr>
                <a:r>
                  <a:rPr lang="zh-CN" altLang="en-US" sz="800">
                    <a:solidFill>
                      <a:srgbClr val="000000"/>
                    </a:solidFill>
                    <a:latin typeface="宋体" panose="02010600030101010101" pitchFamily="2" charset="-122"/>
                  </a:rPr>
                  <a:t>供</a:t>
                </a:r>
                <a:endParaRPr lang="zh-CN" altLang="en-US" sz="800">
                  <a:solidFill>
                    <a:srgbClr val="000000"/>
                  </a:solidFill>
                  <a:latin typeface="宋体" panose="02010600030101010101" pitchFamily="2" charset="-122"/>
                </a:endParaRPr>
              </a:p>
              <a:p>
                <a:pPr algn="ctr" eaLnBrk="0" hangingPunct="0">
                  <a:spcBef>
                    <a:spcPct val="50000"/>
                  </a:spcBef>
                </a:pPr>
                <a:r>
                  <a:rPr lang="zh-CN" altLang="en-US" sz="800">
                    <a:solidFill>
                      <a:srgbClr val="000000"/>
                    </a:solidFill>
                    <a:latin typeface="宋体" panose="02010600030101010101" pitchFamily="2" charset="-122"/>
                  </a:rPr>
                  <a:t>应</a:t>
                </a:r>
                <a:endParaRPr lang="zh-CN" altLang="en-US" sz="800">
                  <a:solidFill>
                    <a:srgbClr val="000000"/>
                  </a:solidFill>
                  <a:latin typeface="宋体" panose="02010600030101010101" pitchFamily="2" charset="-122"/>
                </a:endParaRPr>
              </a:p>
              <a:p>
                <a:pPr algn="ctr" eaLnBrk="0" hangingPunct="0">
                  <a:spcBef>
                    <a:spcPct val="50000"/>
                  </a:spcBef>
                </a:pPr>
                <a:r>
                  <a:rPr lang="zh-CN" altLang="en-US" sz="800">
                    <a:solidFill>
                      <a:srgbClr val="000000"/>
                    </a:solidFill>
                    <a:latin typeface="宋体" panose="02010600030101010101" pitchFamily="2" charset="-122"/>
                  </a:rPr>
                  <a:t>商</a:t>
                </a:r>
                <a:endParaRPr lang="zh-CN" altLang="en-US" sz="1600">
                  <a:solidFill>
                    <a:srgbClr val="000000"/>
                  </a:solidFill>
                </a:endParaRPr>
              </a:p>
            </p:txBody>
          </p:sp>
          <p:sp>
            <p:nvSpPr>
              <p:cNvPr id="56454" name="Line 40"/>
              <p:cNvSpPr>
                <a:spLocks noChangeShapeType="1"/>
              </p:cNvSpPr>
              <p:nvPr/>
            </p:nvSpPr>
            <p:spPr bwMode="auto">
              <a:xfrm>
                <a:off x="8650" y="5342"/>
                <a:ext cx="2628" cy="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55" name="Line 41"/>
              <p:cNvSpPr>
                <a:spLocks noChangeShapeType="1"/>
              </p:cNvSpPr>
              <p:nvPr/>
            </p:nvSpPr>
            <p:spPr bwMode="auto">
              <a:xfrm>
                <a:off x="9665" y="5342"/>
                <a:ext cx="0" cy="422"/>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56" name="Line 42"/>
              <p:cNvSpPr>
                <a:spLocks noChangeShapeType="1"/>
              </p:cNvSpPr>
              <p:nvPr/>
            </p:nvSpPr>
            <p:spPr bwMode="auto">
              <a:xfrm>
                <a:off x="10213" y="5342"/>
                <a:ext cx="0" cy="422"/>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57" name="Line 43"/>
              <p:cNvSpPr>
                <a:spLocks noChangeShapeType="1"/>
              </p:cNvSpPr>
              <p:nvPr/>
            </p:nvSpPr>
            <p:spPr bwMode="auto">
              <a:xfrm>
                <a:off x="10710" y="5342"/>
                <a:ext cx="0" cy="422"/>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58" name="Line 44"/>
              <p:cNvSpPr>
                <a:spLocks noChangeShapeType="1"/>
              </p:cNvSpPr>
              <p:nvPr/>
            </p:nvSpPr>
            <p:spPr bwMode="auto">
              <a:xfrm>
                <a:off x="11278" y="5342"/>
                <a:ext cx="0" cy="422"/>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59" name="Line 45"/>
              <p:cNvSpPr>
                <a:spLocks noChangeShapeType="1"/>
              </p:cNvSpPr>
              <p:nvPr/>
            </p:nvSpPr>
            <p:spPr bwMode="auto">
              <a:xfrm>
                <a:off x="9782" y="5245"/>
                <a:ext cx="0" cy="516"/>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60" name="Line 46"/>
              <p:cNvSpPr>
                <a:spLocks noChangeShapeType="1"/>
              </p:cNvSpPr>
              <p:nvPr/>
            </p:nvSpPr>
            <p:spPr bwMode="auto">
              <a:xfrm>
                <a:off x="10336" y="5245"/>
                <a:ext cx="0" cy="516"/>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61" name="Line 47"/>
              <p:cNvSpPr>
                <a:spLocks noChangeShapeType="1"/>
              </p:cNvSpPr>
              <p:nvPr/>
            </p:nvSpPr>
            <p:spPr bwMode="auto">
              <a:xfrm>
                <a:off x="10826" y="5259"/>
                <a:ext cx="0" cy="516"/>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62" name="Line 48"/>
              <p:cNvSpPr>
                <a:spLocks noChangeShapeType="1"/>
              </p:cNvSpPr>
              <p:nvPr/>
            </p:nvSpPr>
            <p:spPr bwMode="auto">
              <a:xfrm>
                <a:off x="11364" y="3731"/>
                <a:ext cx="15" cy="203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grpSp>
      </p:grpSp>
      <p:grpSp>
        <p:nvGrpSpPr>
          <p:cNvPr id="56324" name="Group 49"/>
          <p:cNvGrpSpPr/>
          <p:nvPr/>
        </p:nvGrpSpPr>
        <p:grpSpPr bwMode="auto">
          <a:xfrm>
            <a:off x="1135063" y="2673350"/>
            <a:ext cx="3271837" cy="1833563"/>
            <a:chOff x="967" y="7717"/>
            <a:chExt cx="5153" cy="2889"/>
          </a:xfrm>
        </p:grpSpPr>
        <p:sp>
          <p:nvSpPr>
            <p:cNvPr id="56417" name="Text Box 50"/>
            <p:cNvSpPr txBox="1">
              <a:spLocks noChangeArrowheads="1"/>
            </p:cNvSpPr>
            <p:nvPr/>
          </p:nvSpPr>
          <p:spPr bwMode="auto">
            <a:xfrm>
              <a:off x="1080" y="7717"/>
              <a:ext cx="3960" cy="4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900">
                  <a:solidFill>
                    <a:srgbClr val="000000"/>
                  </a:solidFill>
                  <a:latin typeface="宋体" panose="02010600030101010101" pitchFamily="2" charset="-122"/>
                </a:rPr>
                <a:t>管理承包模式（</a:t>
              </a:r>
              <a:r>
                <a:rPr lang="en-US" altLang="zh-CN" sz="900">
                  <a:solidFill>
                    <a:srgbClr val="000000"/>
                  </a:solidFill>
                  <a:latin typeface="宋体" panose="02010600030101010101" pitchFamily="2" charset="-122"/>
                </a:rPr>
                <a:t>Management Contracting</a:t>
              </a:r>
              <a:r>
                <a:rPr lang="en-US" altLang="zh-CN" sz="900">
                  <a:solidFill>
                    <a:srgbClr val="000000"/>
                  </a:solidFill>
                </a:rPr>
                <a:t>—</a:t>
              </a:r>
              <a:r>
                <a:rPr lang="en-US" altLang="zh-CN" sz="900">
                  <a:solidFill>
                    <a:srgbClr val="000000"/>
                  </a:solidFill>
                  <a:latin typeface="宋体" panose="02010600030101010101" pitchFamily="2" charset="-122"/>
                </a:rPr>
                <a:t>MC</a:t>
              </a:r>
              <a:r>
                <a:rPr lang="zh-CN" altLang="en-US" sz="900">
                  <a:solidFill>
                    <a:srgbClr val="000000"/>
                  </a:solidFill>
                  <a:latin typeface="宋体" panose="02010600030101010101" pitchFamily="2" charset="-122"/>
                </a:rPr>
                <a:t>）</a:t>
              </a:r>
              <a:endParaRPr lang="zh-CN" altLang="en-US" sz="900">
                <a:solidFill>
                  <a:srgbClr val="000000"/>
                </a:solidFill>
                <a:latin typeface="宋体" panose="02010600030101010101" pitchFamily="2" charset="-122"/>
              </a:endParaRPr>
            </a:p>
            <a:p>
              <a:pPr algn="just">
                <a:spcBef>
                  <a:spcPct val="50000"/>
                </a:spcBef>
              </a:pPr>
              <a:r>
                <a:rPr lang="zh-CN" altLang="en-US" sz="900">
                  <a:solidFill>
                    <a:srgbClr val="000000"/>
                  </a:solidFill>
                  <a:latin typeface="宋体" panose="02010600030101010101" pitchFamily="2" charset="-122"/>
                </a:rPr>
                <a:t>美国</a:t>
              </a:r>
              <a:r>
                <a:rPr lang="en-US" altLang="zh-CN" sz="900">
                  <a:solidFill>
                    <a:srgbClr val="000000"/>
                  </a:solidFill>
                  <a:latin typeface="宋体" panose="02010600030101010101" pitchFamily="2" charset="-122"/>
                </a:rPr>
                <a:t>CSI</a:t>
              </a:r>
              <a:r>
                <a:rPr lang="zh-CN" altLang="en-US" sz="900">
                  <a:solidFill>
                    <a:srgbClr val="000000"/>
                  </a:solidFill>
                  <a:latin typeface="宋体" panose="02010600030101010101" pitchFamily="2" charset="-122"/>
                </a:rPr>
                <a:t>叫法：</a:t>
              </a:r>
              <a:r>
                <a:rPr lang="en-US" altLang="zh-CN" sz="900">
                  <a:solidFill>
                    <a:srgbClr val="000000"/>
                  </a:solidFill>
                  <a:latin typeface="宋体" panose="02010600030101010101" pitchFamily="2" charset="-122"/>
                </a:rPr>
                <a:t>CM at Risk </a:t>
              </a:r>
              <a:r>
                <a:rPr lang="zh-CN" altLang="en-US" sz="900">
                  <a:solidFill>
                    <a:srgbClr val="000000"/>
                  </a:solidFill>
                  <a:latin typeface="宋体" panose="02010600030101010101" pitchFamily="2" charset="-122"/>
                </a:rPr>
                <a:t>（</a:t>
              </a:r>
              <a:r>
                <a:rPr lang="en-US" altLang="zh-CN" sz="900">
                  <a:solidFill>
                    <a:srgbClr val="000000"/>
                  </a:solidFill>
                  <a:latin typeface="宋体" panose="02010600030101010101" pitchFamily="2" charset="-122"/>
                </a:rPr>
                <a:t>CM@R</a:t>
              </a:r>
              <a:r>
                <a:rPr lang="zh-CN" altLang="en-US" sz="900">
                  <a:solidFill>
                    <a:srgbClr val="000000"/>
                  </a:solidFill>
                  <a:latin typeface="宋体" panose="02010600030101010101" pitchFamily="2" charset="-122"/>
                </a:rPr>
                <a:t>）</a:t>
              </a:r>
              <a:endParaRPr lang="zh-CN" altLang="en-US" sz="1600">
                <a:solidFill>
                  <a:srgbClr val="000000"/>
                </a:solidFill>
              </a:endParaRPr>
            </a:p>
          </p:txBody>
        </p:sp>
        <p:grpSp>
          <p:nvGrpSpPr>
            <p:cNvPr id="56418" name="Group 51"/>
            <p:cNvGrpSpPr/>
            <p:nvPr/>
          </p:nvGrpSpPr>
          <p:grpSpPr bwMode="auto">
            <a:xfrm>
              <a:off x="967" y="8342"/>
              <a:ext cx="5153" cy="2264"/>
              <a:chOff x="837" y="8380"/>
              <a:chExt cx="5153" cy="2264"/>
            </a:xfrm>
          </p:grpSpPr>
          <p:sp>
            <p:nvSpPr>
              <p:cNvPr id="56419" name="Text Box 52"/>
              <p:cNvSpPr txBox="1">
                <a:spLocks noChangeArrowheads="1"/>
              </p:cNvSpPr>
              <p:nvPr/>
            </p:nvSpPr>
            <p:spPr bwMode="auto">
              <a:xfrm>
                <a:off x="1949" y="8380"/>
                <a:ext cx="1316" cy="24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业主</a:t>
                </a:r>
                <a:endParaRPr lang="zh-CN" altLang="en-US" sz="1600">
                  <a:solidFill>
                    <a:srgbClr val="000000"/>
                  </a:solidFill>
                </a:endParaRPr>
              </a:p>
            </p:txBody>
          </p:sp>
          <p:sp>
            <p:nvSpPr>
              <p:cNvPr id="56420" name="Text Box 53"/>
              <p:cNvSpPr txBox="1">
                <a:spLocks noChangeArrowheads="1"/>
              </p:cNvSpPr>
              <p:nvPr/>
            </p:nvSpPr>
            <p:spPr bwMode="auto">
              <a:xfrm>
                <a:off x="837" y="8946"/>
                <a:ext cx="1503" cy="647"/>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建筑师</a:t>
                </a:r>
                <a:r>
                  <a:rPr lang="en-US" altLang="zh-CN" sz="800">
                    <a:solidFill>
                      <a:srgbClr val="000000"/>
                    </a:solidFill>
                    <a:latin typeface="宋体" panose="02010600030101010101" pitchFamily="2" charset="-122"/>
                  </a:rPr>
                  <a:t>/</a:t>
                </a:r>
                <a:r>
                  <a:rPr lang="zh-CN" altLang="en-US" sz="800">
                    <a:solidFill>
                      <a:srgbClr val="000000"/>
                    </a:solidFill>
                    <a:latin typeface="宋体" panose="02010600030101010101" pitchFamily="2" charset="-122"/>
                  </a:rPr>
                  <a:t>咨询工程师</a:t>
                </a:r>
                <a:endParaRPr lang="zh-CN" altLang="en-US" sz="800">
                  <a:solidFill>
                    <a:srgbClr val="000000"/>
                  </a:solidFill>
                  <a:latin typeface="宋体" panose="02010600030101010101" pitchFamily="2" charset="-122"/>
                </a:endParaRPr>
              </a:p>
              <a:p>
                <a:pPr algn="ctr">
                  <a:spcBef>
                    <a:spcPct val="50000"/>
                  </a:spcBef>
                </a:pPr>
                <a:r>
                  <a:rPr lang="zh-CN" altLang="en-US" sz="800">
                    <a:solidFill>
                      <a:srgbClr val="000000"/>
                    </a:solidFill>
                    <a:latin typeface="宋体" panose="02010600030101010101" pitchFamily="2" charset="-122"/>
                  </a:rPr>
                  <a:t>（规划与预算）</a:t>
                </a:r>
                <a:endParaRPr lang="zh-CN" altLang="en-US" sz="1600">
                  <a:solidFill>
                    <a:srgbClr val="000000"/>
                  </a:solidFill>
                </a:endParaRPr>
              </a:p>
            </p:txBody>
          </p:sp>
          <p:sp>
            <p:nvSpPr>
              <p:cNvPr id="56421" name="Text Box 54"/>
              <p:cNvSpPr txBox="1">
                <a:spLocks noChangeArrowheads="1"/>
              </p:cNvSpPr>
              <p:nvPr/>
            </p:nvSpPr>
            <p:spPr bwMode="auto">
              <a:xfrm>
                <a:off x="4017" y="9108"/>
                <a:ext cx="1503" cy="242"/>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管理承包商</a:t>
                </a:r>
                <a:r>
                  <a:rPr lang="en-US" altLang="zh-CN" sz="800">
                    <a:solidFill>
                      <a:srgbClr val="000000"/>
                    </a:solidFill>
                    <a:latin typeface="宋体" panose="02010600030101010101" pitchFamily="2" charset="-122"/>
                  </a:rPr>
                  <a:t>(MC)</a:t>
                </a:r>
                <a:endParaRPr lang="en-US" altLang="zh-CN" sz="1600">
                  <a:solidFill>
                    <a:srgbClr val="000000"/>
                  </a:solidFill>
                </a:endParaRPr>
              </a:p>
            </p:txBody>
          </p:sp>
          <p:sp>
            <p:nvSpPr>
              <p:cNvPr id="56422" name="Text Box 55"/>
              <p:cNvSpPr txBox="1">
                <a:spLocks noChangeArrowheads="1"/>
              </p:cNvSpPr>
              <p:nvPr/>
            </p:nvSpPr>
            <p:spPr bwMode="auto">
              <a:xfrm>
                <a:off x="3359" y="9755"/>
                <a:ext cx="470" cy="88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tIns="108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80000"/>
                  </a:lnSpc>
                </a:pPr>
                <a:r>
                  <a:rPr lang="zh-CN" altLang="en-US" sz="800">
                    <a:solidFill>
                      <a:srgbClr val="000000"/>
                    </a:solidFill>
                    <a:latin typeface="宋体" panose="02010600030101010101" pitchFamily="2" charset="-122"/>
                  </a:rPr>
                  <a:t>施</a:t>
                </a:r>
                <a:endParaRPr lang="zh-CN" altLang="en-US" sz="800">
                  <a:solidFill>
                    <a:srgbClr val="000000"/>
                  </a:solidFill>
                  <a:latin typeface="宋体" panose="02010600030101010101" pitchFamily="2" charset="-122"/>
                </a:endParaRPr>
              </a:p>
              <a:p>
                <a:pPr algn="just">
                  <a:lnSpc>
                    <a:spcPct val="80000"/>
                  </a:lnSpc>
                </a:pPr>
                <a:r>
                  <a:rPr lang="zh-CN" altLang="en-US" sz="800">
                    <a:solidFill>
                      <a:srgbClr val="000000"/>
                    </a:solidFill>
                    <a:latin typeface="宋体" panose="02010600030101010101" pitchFamily="2" charset="-122"/>
                  </a:rPr>
                  <a:t>工</a:t>
                </a:r>
                <a:endParaRPr lang="zh-CN" altLang="en-US" sz="800">
                  <a:solidFill>
                    <a:srgbClr val="000000"/>
                  </a:solidFill>
                  <a:latin typeface="宋体" panose="02010600030101010101" pitchFamily="2" charset="-122"/>
                </a:endParaRPr>
              </a:p>
              <a:p>
                <a:pPr algn="just">
                  <a:lnSpc>
                    <a:spcPct val="80000"/>
                  </a:lnSpc>
                </a:pPr>
                <a:r>
                  <a:rPr lang="zh-CN" altLang="en-US" sz="800">
                    <a:solidFill>
                      <a:srgbClr val="000000"/>
                    </a:solidFill>
                    <a:latin typeface="宋体" panose="02010600030101010101" pitchFamily="2" charset="-122"/>
                  </a:rPr>
                  <a:t>承</a:t>
                </a:r>
                <a:endParaRPr lang="zh-CN" altLang="en-US" sz="800">
                  <a:solidFill>
                    <a:srgbClr val="000000"/>
                  </a:solidFill>
                  <a:latin typeface="宋体" panose="02010600030101010101" pitchFamily="2" charset="-122"/>
                </a:endParaRPr>
              </a:p>
              <a:p>
                <a:pPr algn="just">
                  <a:lnSpc>
                    <a:spcPct val="80000"/>
                  </a:lnSpc>
                </a:pPr>
                <a:r>
                  <a:rPr lang="zh-CN" altLang="en-US" sz="800">
                    <a:solidFill>
                      <a:srgbClr val="000000"/>
                    </a:solidFill>
                    <a:latin typeface="宋体" panose="02010600030101010101" pitchFamily="2" charset="-122"/>
                  </a:rPr>
                  <a:t>包</a:t>
                </a:r>
                <a:endParaRPr lang="zh-CN" altLang="en-US" sz="800">
                  <a:solidFill>
                    <a:srgbClr val="000000"/>
                  </a:solidFill>
                  <a:latin typeface="宋体" panose="02010600030101010101" pitchFamily="2" charset="-122"/>
                </a:endParaRPr>
              </a:p>
              <a:p>
                <a:pPr algn="just">
                  <a:lnSpc>
                    <a:spcPct val="80000"/>
                  </a:lnSpc>
                </a:pPr>
                <a:r>
                  <a:rPr lang="zh-CN" altLang="en-US" sz="800">
                    <a:solidFill>
                      <a:srgbClr val="000000"/>
                    </a:solidFill>
                    <a:latin typeface="宋体" panose="02010600030101010101" pitchFamily="2" charset="-122"/>
                  </a:rPr>
                  <a:t>商</a:t>
                </a:r>
                <a:endParaRPr lang="zh-CN" altLang="en-US" sz="1600">
                  <a:solidFill>
                    <a:srgbClr val="000000"/>
                  </a:solidFill>
                </a:endParaRPr>
              </a:p>
            </p:txBody>
          </p:sp>
          <p:sp>
            <p:nvSpPr>
              <p:cNvPr id="56423" name="Text Box 56"/>
              <p:cNvSpPr txBox="1">
                <a:spLocks noChangeArrowheads="1"/>
              </p:cNvSpPr>
              <p:nvPr/>
            </p:nvSpPr>
            <p:spPr bwMode="auto">
              <a:xfrm>
                <a:off x="4393" y="9755"/>
                <a:ext cx="469" cy="88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tIns="108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80000"/>
                  </a:lnSpc>
                </a:pPr>
                <a:r>
                  <a:rPr lang="zh-CN" altLang="en-US" sz="800">
                    <a:solidFill>
                      <a:srgbClr val="000000"/>
                    </a:solidFill>
                    <a:latin typeface="宋体" panose="02010600030101010101" pitchFamily="2" charset="-122"/>
                  </a:rPr>
                  <a:t>施</a:t>
                </a:r>
                <a:endParaRPr lang="zh-CN" altLang="en-US" sz="800">
                  <a:solidFill>
                    <a:srgbClr val="000000"/>
                  </a:solidFill>
                  <a:latin typeface="宋体" panose="02010600030101010101" pitchFamily="2" charset="-122"/>
                </a:endParaRPr>
              </a:p>
              <a:p>
                <a:pPr algn="just">
                  <a:lnSpc>
                    <a:spcPct val="80000"/>
                  </a:lnSpc>
                </a:pPr>
                <a:r>
                  <a:rPr lang="zh-CN" altLang="en-US" sz="800">
                    <a:solidFill>
                      <a:srgbClr val="000000"/>
                    </a:solidFill>
                    <a:latin typeface="宋体" panose="02010600030101010101" pitchFamily="2" charset="-122"/>
                  </a:rPr>
                  <a:t>工</a:t>
                </a:r>
                <a:endParaRPr lang="zh-CN" altLang="en-US" sz="800">
                  <a:solidFill>
                    <a:srgbClr val="000000"/>
                  </a:solidFill>
                  <a:latin typeface="宋体" panose="02010600030101010101" pitchFamily="2" charset="-122"/>
                </a:endParaRPr>
              </a:p>
              <a:p>
                <a:pPr algn="just">
                  <a:lnSpc>
                    <a:spcPct val="80000"/>
                  </a:lnSpc>
                </a:pPr>
                <a:r>
                  <a:rPr lang="zh-CN" altLang="en-US" sz="800">
                    <a:solidFill>
                      <a:srgbClr val="000000"/>
                    </a:solidFill>
                    <a:latin typeface="宋体" panose="02010600030101010101" pitchFamily="2" charset="-122"/>
                  </a:rPr>
                  <a:t>承</a:t>
                </a:r>
                <a:endParaRPr lang="zh-CN" altLang="en-US" sz="800">
                  <a:solidFill>
                    <a:srgbClr val="000000"/>
                  </a:solidFill>
                  <a:latin typeface="宋体" panose="02010600030101010101" pitchFamily="2" charset="-122"/>
                </a:endParaRPr>
              </a:p>
              <a:p>
                <a:pPr algn="just">
                  <a:lnSpc>
                    <a:spcPct val="80000"/>
                  </a:lnSpc>
                </a:pPr>
                <a:r>
                  <a:rPr lang="zh-CN" altLang="en-US" sz="800">
                    <a:solidFill>
                      <a:srgbClr val="000000"/>
                    </a:solidFill>
                    <a:latin typeface="宋体" panose="02010600030101010101" pitchFamily="2" charset="-122"/>
                  </a:rPr>
                  <a:t>包</a:t>
                </a:r>
                <a:endParaRPr lang="zh-CN" altLang="en-US" sz="800">
                  <a:solidFill>
                    <a:srgbClr val="000000"/>
                  </a:solidFill>
                  <a:latin typeface="宋体" panose="02010600030101010101" pitchFamily="2" charset="-122"/>
                </a:endParaRPr>
              </a:p>
              <a:p>
                <a:pPr algn="just">
                  <a:lnSpc>
                    <a:spcPct val="80000"/>
                  </a:lnSpc>
                </a:pPr>
                <a:r>
                  <a:rPr lang="zh-CN" altLang="en-US" sz="800">
                    <a:solidFill>
                      <a:srgbClr val="000000"/>
                    </a:solidFill>
                    <a:latin typeface="宋体" panose="02010600030101010101" pitchFamily="2" charset="-122"/>
                  </a:rPr>
                  <a:t>商</a:t>
                </a:r>
                <a:endParaRPr lang="zh-CN" altLang="en-US" sz="1600">
                  <a:solidFill>
                    <a:srgbClr val="000000"/>
                  </a:solidFill>
                </a:endParaRPr>
              </a:p>
            </p:txBody>
          </p:sp>
          <p:sp>
            <p:nvSpPr>
              <p:cNvPr id="56424" name="Text Box 57"/>
              <p:cNvSpPr txBox="1">
                <a:spLocks noChangeArrowheads="1"/>
              </p:cNvSpPr>
              <p:nvPr/>
            </p:nvSpPr>
            <p:spPr bwMode="auto">
              <a:xfrm>
                <a:off x="5520" y="9755"/>
                <a:ext cx="470" cy="88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800">
                    <a:solidFill>
                      <a:srgbClr val="000000"/>
                    </a:solidFill>
                    <a:latin typeface="宋体" panose="02010600030101010101" pitchFamily="2" charset="-122"/>
                  </a:rPr>
                  <a:t>供</a:t>
                </a:r>
                <a:endParaRPr lang="zh-CN" altLang="en-US" sz="800">
                  <a:solidFill>
                    <a:srgbClr val="000000"/>
                  </a:solidFill>
                  <a:latin typeface="宋体" panose="02010600030101010101" pitchFamily="2" charset="-122"/>
                </a:endParaRPr>
              </a:p>
              <a:p>
                <a:pPr algn="just">
                  <a:spcBef>
                    <a:spcPct val="50000"/>
                  </a:spcBef>
                </a:pPr>
                <a:r>
                  <a:rPr lang="zh-CN" altLang="en-US" sz="800">
                    <a:solidFill>
                      <a:srgbClr val="000000"/>
                    </a:solidFill>
                    <a:latin typeface="宋体" panose="02010600030101010101" pitchFamily="2" charset="-122"/>
                  </a:rPr>
                  <a:t>货</a:t>
                </a:r>
                <a:endParaRPr lang="zh-CN" altLang="en-US" sz="800">
                  <a:solidFill>
                    <a:srgbClr val="000000"/>
                  </a:solidFill>
                  <a:latin typeface="宋体" panose="02010600030101010101" pitchFamily="2" charset="-122"/>
                </a:endParaRPr>
              </a:p>
              <a:p>
                <a:pPr algn="just">
                  <a:spcBef>
                    <a:spcPct val="50000"/>
                  </a:spcBef>
                </a:pPr>
                <a:r>
                  <a:rPr lang="zh-CN" altLang="en-US" sz="800">
                    <a:solidFill>
                      <a:srgbClr val="000000"/>
                    </a:solidFill>
                    <a:latin typeface="宋体" panose="02010600030101010101" pitchFamily="2" charset="-122"/>
                  </a:rPr>
                  <a:t>商</a:t>
                </a:r>
                <a:endParaRPr lang="zh-CN" altLang="en-US" sz="1600">
                  <a:solidFill>
                    <a:srgbClr val="000000"/>
                  </a:solidFill>
                </a:endParaRPr>
              </a:p>
            </p:txBody>
          </p:sp>
          <p:sp>
            <p:nvSpPr>
              <p:cNvPr id="56425" name="Line 58"/>
              <p:cNvSpPr>
                <a:spLocks noChangeShapeType="1"/>
              </p:cNvSpPr>
              <p:nvPr/>
            </p:nvSpPr>
            <p:spPr bwMode="auto">
              <a:xfrm>
                <a:off x="3547" y="9512"/>
                <a:ext cx="2255"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426" name="Line 59"/>
              <p:cNvSpPr>
                <a:spLocks noChangeShapeType="1"/>
              </p:cNvSpPr>
              <p:nvPr/>
            </p:nvSpPr>
            <p:spPr bwMode="auto">
              <a:xfrm>
                <a:off x="3547" y="9512"/>
                <a:ext cx="1" cy="24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427" name="Line 60"/>
              <p:cNvSpPr>
                <a:spLocks noChangeShapeType="1"/>
              </p:cNvSpPr>
              <p:nvPr/>
            </p:nvSpPr>
            <p:spPr bwMode="auto">
              <a:xfrm>
                <a:off x="4674" y="9350"/>
                <a:ext cx="1" cy="40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428" name="Line 61"/>
              <p:cNvSpPr>
                <a:spLocks noChangeShapeType="1"/>
              </p:cNvSpPr>
              <p:nvPr/>
            </p:nvSpPr>
            <p:spPr bwMode="auto">
              <a:xfrm>
                <a:off x="5802" y="9512"/>
                <a:ext cx="1" cy="24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429" name="Line 62"/>
              <p:cNvSpPr>
                <a:spLocks noChangeShapeType="1"/>
              </p:cNvSpPr>
              <p:nvPr/>
            </p:nvSpPr>
            <p:spPr bwMode="auto">
              <a:xfrm>
                <a:off x="1198" y="8784"/>
                <a:ext cx="1" cy="1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430" name="Line 63"/>
              <p:cNvSpPr>
                <a:spLocks noChangeShapeType="1"/>
              </p:cNvSpPr>
              <p:nvPr/>
            </p:nvSpPr>
            <p:spPr bwMode="auto">
              <a:xfrm>
                <a:off x="4674" y="8784"/>
                <a:ext cx="1" cy="324"/>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431" name="Line 64"/>
              <p:cNvSpPr>
                <a:spLocks noChangeShapeType="1"/>
              </p:cNvSpPr>
              <p:nvPr/>
            </p:nvSpPr>
            <p:spPr bwMode="auto">
              <a:xfrm>
                <a:off x="1198" y="8784"/>
                <a:ext cx="3476"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432" name="Line 65"/>
              <p:cNvSpPr>
                <a:spLocks noChangeShapeType="1"/>
              </p:cNvSpPr>
              <p:nvPr/>
            </p:nvSpPr>
            <p:spPr bwMode="auto">
              <a:xfrm>
                <a:off x="2701" y="8623"/>
                <a:ext cx="1" cy="16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433" name="Line 66"/>
              <p:cNvSpPr>
                <a:spLocks noChangeShapeType="1"/>
              </p:cNvSpPr>
              <p:nvPr/>
            </p:nvSpPr>
            <p:spPr bwMode="auto">
              <a:xfrm flipV="1">
                <a:off x="2340" y="9240"/>
                <a:ext cx="1667" cy="8"/>
              </a:xfrm>
              <a:prstGeom prst="line">
                <a:avLst/>
              </a:prstGeom>
              <a:noFill/>
              <a:ln w="9525">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56325" name="Group 67"/>
          <p:cNvGrpSpPr/>
          <p:nvPr/>
        </p:nvGrpSpPr>
        <p:grpSpPr bwMode="auto">
          <a:xfrm>
            <a:off x="5445125" y="2547938"/>
            <a:ext cx="3673475" cy="2625725"/>
            <a:chOff x="6480" y="7680"/>
            <a:chExt cx="5169" cy="4250"/>
          </a:xfrm>
        </p:grpSpPr>
        <p:sp>
          <p:nvSpPr>
            <p:cNvPr id="56386" name="Text Box 68"/>
            <p:cNvSpPr txBox="1">
              <a:spLocks noChangeArrowheads="1"/>
            </p:cNvSpPr>
            <p:nvPr/>
          </p:nvSpPr>
          <p:spPr bwMode="auto">
            <a:xfrm>
              <a:off x="6480" y="7680"/>
              <a:ext cx="5040" cy="5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000">
                  <a:solidFill>
                    <a:srgbClr val="000000"/>
                  </a:solidFill>
                  <a:latin typeface="宋体" panose="02010600030101010101" pitchFamily="2" charset="-122"/>
                </a:rPr>
                <a:t>设计采购建造模式</a:t>
              </a:r>
              <a:r>
                <a:rPr lang="zh-CN" altLang="en-US" sz="800">
                  <a:solidFill>
                    <a:srgbClr val="000000"/>
                  </a:solidFill>
                  <a:latin typeface="宋体" panose="02010600030101010101" pitchFamily="2" charset="-122"/>
                </a:rPr>
                <a:t>（</a:t>
              </a:r>
              <a:r>
                <a:rPr lang="en-US" altLang="zh-CN" sz="800">
                  <a:solidFill>
                    <a:srgbClr val="000000"/>
                  </a:solidFill>
                  <a:latin typeface="宋体" panose="02010600030101010101" pitchFamily="2" charset="-122"/>
                </a:rPr>
                <a:t>Engineering Procurement Construction /EPC</a:t>
              </a:r>
              <a:r>
                <a:rPr lang="zh-CN" altLang="en-US" sz="800">
                  <a:solidFill>
                    <a:srgbClr val="000000"/>
                  </a:solidFill>
                  <a:latin typeface="宋体" panose="02010600030101010101" pitchFamily="2" charset="-122"/>
                </a:rPr>
                <a:t>）</a:t>
              </a:r>
              <a:endParaRPr lang="zh-CN" altLang="en-US" sz="800">
                <a:solidFill>
                  <a:srgbClr val="000000"/>
                </a:solidFill>
                <a:latin typeface="宋体" panose="02010600030101010101" pitchFamily="2" charset="-122"/>
              </a:endParaRPr>
            </a:p>
            <a:p>
              <a:pPr algn="just"/>
              <a:r>
                <a:rPr lang="zh-CN" altLang="en-US" sz="1000">
                  <a:solidFill>
                    <a:srgbClr val="000000"/>
                  </a:solidFill>
                  <a:latin typeface="宋体" panose="02010600030101010101" pitchFamily="2" charset="-122"/>
                </a:rPr>
                <a:t>美国</a:t>
              </a:r>
              <a:r>
                <a:rPr lang="en-US" altLang="zh-CN" sz="1000">
                  <a:solidFill>
                    <a:srgbClr val="000000"/>
                  </a:solidFill>
                  <a:latin typeface="宋体" panose="02010600030101010101" pitchFamily="2" charset="-122"/>
                </a:rPr>
                <a:t>CSI</a:t>
              </a:r>
              <a:r>
                <a:rPr lang="zh-CN" altLang="en-US" sz="1000">
                  <a:solidFill>
                    <a:srgbClr val="000000"/>
                  </a:solidFill>
                  <a:latin typeface="宋体" panose="02010600030101010101" pitchFamily="2" charset="-122"/>
                </a:rPr>
                <a:t>叫法：</a:t>
              </a:r>
              <a:r>
                <a:rPr lang="en-US" altLang="zh-CN" sz="1000">
                  <a:solidFill>
                    <a:srgbClr val="000000"/>
                  </a:solidFill>
                  <a:latin typeface="宋体" panose="02010600030101010101" pitchFamily="2" charset="-122"/>
                </a:rPr>
                <a:t>Design-Build/D+B </a:t>
              </a:r>
              <a:endParaRPr lang="en-US" altLang="zh-CN" sz="1000">
                <a:solidFill>
                  <a:srgbClr val="000000"/>
                </a:solidFill>
                <a:latin typeface="宋体" panose="02010600030101010101" pitchFamily="2" charset="-122"/>
              </a:endParaRPr>
            </a:p>
            <a:p>
              <a:pPr algn="ctr">
                <a:spcBef>
                  <a:spcPct val="50000"/>
                </a:spcBef>
              </a:pPr>
              <a:endParaRPr lang="en-US" altLang="zh-CN" sz="1600">
                <a:solidFill>
                  <a:srgbClr val="000000"/>
                </a:solidFill>
              </a:endParaRPr>
            </a:p>
          </p:txBody>
        </p:sp>
        <p:grpSp>
          <p:nvGrpSpPr>
            <p:cNvPr id="56387" name="Group 69"/>
            <p:cNvGrpSpPr/>
            <p:nvPr/>
          </p:nvGrpSpPr>
          <p:grpSpPr bwMode="auto">
            <a:xfrm>
              <a:off x="6480" y="8310"/>
              <a:ext cx="5169" cy="3620"/>
              <a:chOff x="6708" y="7804"/>
              <a:chExt cx="5169" cy="3620"/>
            </a:xfrm>
          </p:grpSpPr>
          <p:sp>
            <p:nvSpPr>
              <p:cNvPr id="56388" name="Text Box 70"/>
              <p:cNvSpPr txBox="1">
                <a:spLocks noChangeArrowheads="1"/>
              </p:cNvSpPr>
              <p:nvPr/>
            </p:nvSpPr>
            <p:spPr bwMode="auto">
              <a:xfrm>
                <a:off x="7848" y="7804"/>
                <a:ext cx="1667" cy="293"/>
              </a:xfrm>
              <a:prstGeom prst="rect">
                <a:avLst/>
              </a:prstGeom>
              <a:solidFill>
                <a:srgbClr val="FFFFFF"/>
              </a:solidFill>
              <a:ln w="9525">
                <a:solidFill>
                  <a:srgbClr val="000000"/>
                </a:solidFill>
                <a:miter lim="800000"/>
              </a:ln>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业    主</a:t>
                </a:r>
                <a:endParaRPr lang="zh-CN" altLang="en-US" sz="1600">
                  <a:solidFill>
                    <a:srgbClr val="000000"/>
                  </a:solidFill>
                </a:endParaRPr>
              </a:p>
            </p:txBody>
          </p:sp>
          <p:sp>
            <p:nvSpPr>
              <p:cNvPr id="56389" name="Line 71"/>
              <p:cNvSpPr>
                <a:spLocks noChangeShapeType="1"/>
              </p:cNvSpPr>
              <p:nvPr/>
            </p:nvSpPr>
            <p:spPr bwMode="auto">
              <a:xfrm flipH="1">
                <a:off x="8628" y="8094"/>
                <a:ext cx="5" cy="22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90" name="Line 72"/>
              <p:cNvSpPr>
                <a:spLocks noChangeShapeType="1"/>
              </p:cNvSpPr>
              <p:nvPr/>
            </p:nvSpPr>
            <p:spPr bwMode="auto">
              <a:xfrm>
                <a:off x="7038" y="9549"/>
                <a:ext cx="5" cy="238"/>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91" name="Text Box 73"/>
              <p:cNvSpPr txBox="1">
                <a:spLocks noChangeArrowheads="1"/>
              </p:cNvSpPr>
              <p:nvPr/>
            </p:nvSpPr>
            <p:spPr bwMode="auto">
              <a:xfrm>
                <a:off x="6708" y="8780"/>
                <a:ext cx="2112" cy="750"/>
              </a:xfrm>
              <a:prstGeom prst="rect">
                <a:avLst/>
              </a:prstGeom>
              <a:solidFill>
                <a:srgbClr val="FFFFFF"/>
              </a:solidFill>
              <a:ln w="9525">
                <a:solidFill>
                  <a:srgbClr val="000000"/>
                </a:solidFill>
                <a:miter lim="800000"/>
              </a:ln>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咨询顾问公司</a:t>
                </a:r>
                <a:endParaRPr lang="zh-CN" altLang="en-US" sz="800">
                  <a:solidFill>
                    <a:srgbClr val="000000"/>
                  </a:solidFill>
                  <a:latin typeface="宋体" panose="02010600030101010101" pitchFamily="2" charset="-122"/>
                </a:endParaRPr>
              </a:p>
              <a:p>
                <a:pPr algn="ctr">
                  <a:spcBef>
                    <a:spcPct val="50000"/>
                  </a:spcBef>
                </a:pPr>
                <a:r>
                  <a:rPr lang="zh-CN" altLang="en-US" sz="800">
                    <a:solidFill>
                      <a:srgbClr val="000000"/>
                    </a:solidFill>
                    <a:latin typeface="宋体" panose="02010600030101010101" pitchFamily="2" charset="-122"/>
                  </a:rPr>
                  <a:t>（项目策划</a:t>
                </a:r>
                <a:r>
                  <a:rPr lang="en-US" altLang="zh-CN" sz="800">
                    <a:solidFill>
                      <a:srgbClr val="000000"/>
                    </a:solidFill>
                    <a:latin typeface="宋体" panose="02010600030101010101" pitchFamily="2" charset="-122"/>
                  </a:rPr>
                  <a:t>/</a:t>
                </a:r>
                <a:r>
                  <a:rPr lang="zh-CN" altLang="en-US" sz="800">
                    <a:solidFill>
                      <a:srgbClr val="000000"/>
                    </a:solidFill>
                    <a:latin typeface="宋体" panose="02010600030101010101" pitchFamily="2" charset="-122"/>
                  </a:rPr>
                  <a:t>工艺设计</a:t>
                </a:r>
                <a:r>
                  <a:rPr lang="en-US" altLang="zh-CN" sz="800">
                    <a:solidFill>
                      <a:srgbClr val="000000"/>
                    </a:solidFill>
                    <a:latin typeface="宋体" panose="02010600030101010101" pitchFamily="2" charset="-122"/>
                  </a:rPr>
                  <a:t>/</a:t>
                </a:r>
                <a:r>
                  <a:rPr lang="zh-CN" altLang="en-US" sz="800">
                    <a:solidFill>
                      <a:srgbClr val="000000"/>
                    </a:solidFill>
                    <a:latin typeface="宋体" panose="02010600030101010101" pitchFamily="2" charset="-122"/>
                  </a:rPr>
                  <a:t>方案设计</a:t>
                </a:r>
                <a:r>
                  <a:rPr lang="en-US" altLang="zh-CN" sz="800">
                    <a:solidFill>
                      <a:srgbClr val="000000"/>
                    </a:solidFill>
                    <a:latin typeface="宋体" panose="02010600030101010101" pitchFamily="2" charset="-122"/>
                  </a:rPr>
                  <a:t>/</a:t>
                </a:r>
                <a:r>
                  <a:rPr lang="zh-CN" altLang="en-US" sz="800">
                    <a:solidFill>
                      <a:srgbClr val="000000"/>
                    </a:solidFill>
                    <a:latin typeface="宋体" panose="02010600030101010101" pitchFamily="2" charset="-122"/>
                  </a:rPr>
                  <a:t>总承包招标</a:t>
                </a:r>
                <a:r>
                  <a:rPr lang="en-US" altLang="zh-CN" sz="800">
                    <a:solidFill>
                      <a:srgbClr val="000000"/>
                    </a:solidFill>
                    <a:latin typeface="宋体" panose="02010600030101010101" pitchFamily="2" charset="-122"/>
                  </a:rPr>
                  <a:t>/</a:t>
                </a:r>
                <a:r>
                  <a:rPr lang="zh-CN" altLang="en-US" sz="800">
                    <a:solidFill>
                      <a:srgbClr val="000000"/>
                    </a:solidFill>
                    <a:latin typeface="宋体" panose="02010600030101010101" pitchFamily="2" charset="-122"/>
                  </a:rPr>
                  <a:t>质量监理）</a:t>
                </a:r>
                <a:endParaRPr lang="zh-CN" altLang="en-US" sz="1600">
                  <a:solidFill>
                    <a:srgbClr val="000000"/>
                  </a:solidFill>
                </a:endParaRPr>
              </a:p>
            </p:txBody>
          </p:sp>
          <p:sp>
            <p:nvSpPr>
              <p:cNvPr id="56392" name="Line 74"/>
              <p:cNvSpPr>
                <a:spLocks noChangeShapeType="1"/>
              </p:cNvSpPr>
              <p:nvPr/>
            </p:nvSpPr>
            <p:spPr bwMode="auto">
              <a:xfrm flipV="1">
                <a:off x="7051" y="8310"/>
                <a:ext cx="3223" cy="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93" name="Line 75"/>
              <p:cNvSpPr>
                <a:spLocks noChangeShapeType="1"/>
              </p:cNvSpPr>
              <p:nvPr/>
            </p:nvSpPr>
            <p:spPr bwMode="auto">
              <a:xfrm>
                <a:off x="7056" y="8330"/>
                <a:ext cx="0" cy="432"/>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94" name="Line 76"/>
              <p:cNvSpPr>
                <a:spLocks noChangeShapeType="1"/>
              </p:cNvSpPr>
              <p:nvPr/>
            </p:nvSpPr>
            <p:spPr bwMode="auto">
              <a:xfrm flipH="1">
                <a:off x="10272" y="8326"/>
                <a:ext cx="0" cy="1729"/>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95" name="Line 77"/>
              <p:cNvSpPr>
                <a:spLocks noChangeShapeType="1"/>
              </p:cNvSpPr>
              <p:nvPr/>
            </p:nvSpPr>
            <p:spPr bwMode="auto">
              <a:xfrm>
                <a:off x="7042" y="9776"/>
                <a:ext cx="2667" cy="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96" name="Text Box 78"/>
              <p:cNvSpPr txBox="1">
                <a:spLocks noChangeArrowheads="1"/>
              </p:cNvSpPr>
              <p:nvPr/>
            </p:nvSpPr>
            <p:spPr bwMode="auto">
              <a:xfrm>
                <a:off x="9481" y="10049"/>
                <a:ext cx="1793" cy="468"/>
              </a:xfrm>
              <a:prstGeom prst="rect">
                <a:avLst/>
              </a:prstGeom>
              <a:solidFill>
                <a:srgbClr val="FFFFFF"/>
              </a:solidFill>
              <a:ln w="9525">
                <a:solidFill>
                  <a:srgbClr val="000000"/>
                </a:solidFill>
                <a:miter lim="800000"/>
              </a:ln>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800">
                    <a:solidFill>
                      <a:srgbClr val="000000"/>
                    </a:solidFill>
                    <a:latin typeface="宋体" panose="02010600030101010101" pitchFamily="2" charset="-122"/>
                  </a:rPr>
                  <a:t>设计采购建造承包商</a:t>
                </a:r>
                <a:endParaRPr lang="zh-CN" altLang="en-US" sz="800">
                  <a:solidFill>
                    <a:srgbClr val="000000"/>
                  </a:solidFill>
                  <a:latin typeface="宋体" panose="02010600030101010101" pitchFamily="2" charset="-122"/>
                </a:endParaRPr>
              </a:p>
              <a:p>
                <a:pPr algn="ctr"/>
                <a:r>
                  <a:rPr lang="en-US" altLang="zh-CN" sz="800">
                    <a:solidFill>
                      <a:srgbClr val="000000"/>
                    </a:solidFill>
                    <a:latin typeface="宋体" panose="02010600030101010101" pitchFamily="2" charset="-122"/>
                  </a:rPr>
                  <a:t>(D+B/EPC</a:t>
                </a:r>
                <a:r>
                  <a:rPr lang="zh-CN" altLang="en-US" sz="800">
                    <a:solidFill>
                      <a:srgbClr val="000000"/>
                    </a:solidFill>
                    <a:latin typeface="宋体" panose="02010600030101010101" pitchFamily="2" charset="-122"/>
                  </a:rPr>
                  <a:t>工程总承包</a:t>
                </a:r>
                <a:r>
                  <a:rPr lang="en-US" altLang="zh-CN" sz="800">
                    <a:solidFill>
                      <a:srgbClr val="000000"/>
                    </a:solidFill>
                    <a:latin typeface="宋体" panose="02010600030101010101" pitchFamily="2" charset="-122"/>
                  </a:rPr>
                  <a:t>)</a:t>
                </a:r>
                <a:endParaRPr lang="en-US" altLang="zh-CN" sz="1600">
                  <a:solidFill>
                    <a:srgbClr val="000000"/>
                  </a:solidFill>
                </a:endParaRPr>
              </a:p>
            </p:txBody>
          </p:sp>
          <p:grpSp>
            <p:nvGrpSpPr>
              <p:cNvPr id="56397" name="Group 79"/>
              <p:cNvGrpSpPr/>
              <p:nvPr/>
            </p:nvGrpSpPr>
            <p:grpSpPr bwMode="auto">
              <a:xfrm>
                <a:off x="8410" y="10528"/>
                <a:ext cx="3467" cy="896"/>
                <a:chOff x="4947" y="9280"/>
                <a:chExt cx="5616" cy="1560"/>
              </a:xfrm>
            </p:grpSpPr>
            <p:sp>
              <p:nvSpPr>
                <p:cNvPr id="56399" name="Line 80"/>
                <p:cNvSpPr>
                  <a:spLocks noChangeShapeType="1"/>
                </p:cNvSpPr>
                <p:nvPr/>
              </p:nvSpPr>
              <p:spPr bwMode="auto">
                <a:xfrm>
                  <a:off x="5307" y="9748"/>
                  <a:ext cx="504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00" name="Text Box 81"/>
                <p:cNvSpPr txBox="1">
                  <a:spLocks noChangeArrowheads="1"/>
                </p:cNvSpPr>
                <p:nvPr/>
              </p:nvSpPr>
              <p:spPr bwMode="auto">
                <a:xfrm>
                  <a:off x="4947" y="10216"/>
                  <a:ext cx="540" cy="624"/>
                </a:xfrm>
                <a:prstGeom prst="rect">
                  <a:avLst/>
                </a:prstGeom>
                <a:solidFill>
                  <a:srgbClr val="FFFFFF"/>
                </a:solidFill>
                <a:ln w="9525">
                  <a:solidFill>
                    <a:srgbClr val="000000"/>
                  </a:solidFill>
                  <a:miter lim="800000"/>
                </a:ln>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设</a:t>
                  </a:r>
                  <a:endParaRPr lang="zh-CN" altLang="en-US" sz="1600">
                    <a:solidFill>
                      <a:srgbClr val="000000"/>
                    </a:solidFill>
                  </a:endParaRPr>
                </a:p>
              </p:txBody>
            </p:sp>
            <p:sp>
              <p:nvSpPr>
                <p:cNvPr id="56401" name="Text Box 82"/>
                <p:cNvSpPr txBox="1">
                  <a:spLocks noChangeArrowheads="1"/>
                </p:cNvSpPr>
                <p:nvPr/>
              </p:nvSpPr>
              <p:spPr bwMode="auto">
                <a:xfrm>
                  <a:off x="5720" y="10216"/>
                  <a:ext cx="540" cy="624"/>
                </a:xfrm>
                <a:prstGeom prst="rect">
                  <a:avLst/>
                </a:prstGeom>
                <a:solidFill>
                  <a:srgbClr val="FFFFFF"/>
                </a:solidFill>
                <a:ln w="9525">
                  <a:solidFill>
                    <a:srgbClr val="000000"/>
                  </a:solidFill>
                  <a:miter lim="800000"/>
                </a:ln>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计</a:t>
                  </a:r>
                  <a:endParaRPr lang="zh-CN" altLang="en-US" sz="1600">
                    <a:solidFill>
                      <a:srgbClr val="000000"/>
                    </a:solidFill>
                  </a:endParaRPr>
                </a:p>
              </p:txBody>
            </p:sp>
            <p:sp>
              <p:nvSpPr>
                <p:cNvPr id="56402" name="Text Box 83"/>
                <p:cNvSpPr txBox="1">
                  <a:spLocks noChangeArrowheads="1"/>
                </p:cNvSpPr>
                <p:nvPr/>
              </p:nvSpPr>
              <p:spPr bwMode="auto">
                <a:xfrm>
                  <a:off x="6474" y="10216"/>
                  <a:ext cx="540" cy="624"/>
                </a:xfrm>
                <a:prstGeom prst="rect">
                  <a:avLst/>
                </a:prstGeom>
                <a:solidFill>
                  <a:srgbClr val="FFFFFF"/>
                </a:solidFill>
                <a:ln w="9525">
                  <a:solidFill>
                    <a:srgbClr val="000000"/>
                  </a:solidFill>
                  <a:miter lim="800000"/>
                </a:ln>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施</a:t>
                  </a:r>
                  <a:endParaRPr lang="zh-CN" altLang="en-US" sz="1600">
                    <a:solidFill>
                      <a:srgbClr val="000000"/>
                    </a:solidFill>
                  </a:endParaRPr>
                </a:p>
              </p:txBody>
            </p:sp>
            <p:sp>
              <p:nvSpPr>
                <p:cNvPr id="56403" name="Text Box 84"/>
                <p:cNvSpPr txBox="1">
                  <a:spLocks noChangeArrowheads="1"/>
                </p:cNvSpPr>
                <p:nvPr/>
              </p:nvSpPr>
              <p:spPr bwMode="auto">
                <a:xfrm>
                  <a:off x="7171" y="10216"/>
                  <a:ext cx="540" cy="624"/>
                </a:xfrm>
                <a:prstGeom prst="rect">
                  <a:avLst/>
                </a:prstGeom>
                <a:solidFill>
                  <a:srgbClr val="FFFFFF"/>
                </a:solidFill>
                <a:ln w="9525">
                  <a:solidFill>
                    <a:srgbClr val="000000"/>
                  </a:solidFill>
                  <a:miter lim="800000"/>
                </a:ln>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工</a:t>
                  </a:r>
                  <a:endParaRPr lang="zh-CN" altLang="en-US" sz="1600">
                    <a:solidFill>
                      <a:srgbClr val="000000"/>
                    </a:solidFill>
                  </a:endParaRPr>
                </a:p>
              </p:txBody>
            </p:sp>
            <p:sp>
              <p:nvSpPr>
                <p:cNvPr id="56404" name="Text Box 85"/>
                <p:cNvSpPr txBox="1">
                  <a:spLocks noChangeArrowheads="1"/>
                </p:cNvSpPr>
                <p:nvPr/>
              </p:nvSpPr>
              <p:spPr bwMode="auto">
                <a:xfrm>
                  <a:off x="7869" y="10216"/>
                  <a:ext cx="540" cy="624"/>
                </a:xfrm>
                <a:prstGeom prst="rect">
                  <a:avLst/>
                </a:prstGeom>
                <a:solidFill>
                  <a:srgbClr val="FFFFFF"/>
                </a:solidFill>
                <a:ln w="9525">
                  <a:solidFill>
                    <a:srgbClr val="000000"/>
                  </a:solidFill>
                  <a:miter lim="800000"/>
                </a:ln>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供</a:t>
                  </a:r>
                  <a:endParaRPr lang="zh-CN" altLang="en-US" sz="1600">
                    <a:solidFill>
                      <a:srgbClr val="000000"/>
                    </a:solidFill>
                  </a:endParaRPr>
                </a:p>
              </p:txBody>
            </p:sp>
            <p:sp>
              <p:nvSpPr>
                <p:cNvPr id="56405" name="Text Box 86"/>
                <p:cNvSpPr txBox="1">
                  <a:spLocks noChangeArrowheads="1"/>
                </p:cNvSpPr>
                <p:nvPr/>
              </p:nvSpPr>
              <p:spPr bwMode="auto">
                <a:xfrm>
                  <a:off x="8589" y="10216"/>
                  <a:ext cx="540" cy="624"/>
                </a:xfrm>
                <a:prstGeom prst="rect">
                  <a:avLst/>
                </a:prstGeom>
                <a:solidFill>
                  <a:srgbClr val="FFFFFF"/>
                </a:solidFill>
                <a:ln w="9525">
                  <a:solidFill>
                    <a:srgbClr val="000000"/>
                  </a:solidFill>
                  <a:miter lim="800000"/>
                </a:ln>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货</a:t>
                  </a:r>
                  <a:endParaRPr lang="zh-CN" altLang="en-US" sz="1600">
                    <a:solidFill>
                      <a:srgbClr val="000000"/>
                    </a:solidFill>
                  </a:endParaRPr>
                </a:p>
              </p:txBody>
            </p:sp>
            <p:sp>
              <p:nvSpPr>
                <p:cNvPr id="56406" name="Text Box 87"/>
                <p:cNvSpPr txBox="1">
                  <a:spLocks noChangeArrowheads="1"/>
                </p:cNvSpPr>
                <p:nvPr/>
              </p:nvSpPr>
              <p:spPr bwMode="auto">
                <a:xfrm>
                  <a:off x="9326" y="10216"/>
                  <a:ext cx="540" cy="624"/>
                </a:xfrm>
                <a:prstGeom prst="rect">
                  <a:avLst/>
                </a:prstGeom>
                <a:solidFill>
                  <a:srgbClr val="FFFFFF"/>
                </a:solidFill>
                <a:ln w="9525">
                  <a:solidFill>
                    <a:srgbClr val="000000"/>
                  </a:solidFill>
                  <a:miter lim="800000"/>
                </a:ln>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分</a:t>
                  </a:r>
                  <a:endParaRPr lang="zh-CN" altLang="en-US" sz="1600">
                    <a:solidFill>
                      <a:srgbClr val="000000"/>
                    </a:solidFill>
                  </a:endParaRPr>
                </a:p>
              </p:txBody>
            </p:sp>
            <p:sp>
              <p:nvSpPr>
                <p:cNvPr id="56407" name="Text Box 88"/>
                <p:cNvSpPr txBox="1">
                  <a:spLocks noChangeArrowheads="1"/>
                </p:cNvSpPr>
                <p:nvPr/>
              </p:nvSpPr>
              <p:spPr bwMode="auto">
                <a:xfrm>
                  <a:off x="10023" y="10216"/>
                  <a:ext cx="540" cy="624"/>
                </a:xfrm>
                <a:prstGeom prst="rect">
                  <a:avLst/>
                </a:prstGeom>
                <a:solidFill>
                  <a:srgbClr val="FFFFFF"/>
                </a:solidFill>
                <a:ln w="9525">
                  <a:solidFill>
                    <a:srgbClr val="000000"/>
                  </a:solidFill>
                  <a:miter lim="800000"/>
                </a:ln>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包</a:t>
                  </a:r>
                  <a:endParaRPr lang="zh-CN" altLang="en-US" sz="1600">
                    <a:solidFill>
                      <a:srgbClr val="000000"/>
                    </a:solidFill>
                  </a:endParaRPr>
                </a:p>
              </p:txBody>
            </p:sp>
            <p:sp>
              <p:nvSpPr>
                <p:cNvPr id="56408" name="Line 89"/>
                <p:cNvSpPr>
                  <a:spLocks noChangeShapeType="1"/>
                </p:cNvSpPr>
                <p:nvPr/>
              </p:nvSpPr>
              <p:spPr bwMode="auto">
                <a:xfrm>
                  <a:off x="5307" y="9783"/>
                  <a:ext cx="0" cy="46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09" name="Line 90"/>
                <p:cNvSpPr>
                  <a:spLocks noChangeShapeType="1"/>
                </p:cNvSpPr>
                <p:nvPr/>
              </p:nvSpPr>
              <p:spPr bwMode="auto">
                <a:xfrm>
                  <a:off x="6027" y="9783"/>
                  <a:ext cx="0" cy="46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10" name="Line 91"/>
                <p:cNvSpPr>
                  <a:spLocks noChangeShapeType="1"/>
                </p:cNvSpPr>
                <p:nvPr/>
              </p:nvSpPr>
              <p:spPr bwMode="auto">
                <a:xfrm>
                  <a:off x="6747" y="9783"/>
                  <a:ext cx="0" cy="46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11" name="Line 92"/>
                <p:cNvSpPr>
                  <a:spLocks noChangeShapeType="1"/>
                </p:cNvSpPr>
                <p:nvPr/>
              </p:nvSpPr>
              <p:spPr bwMode="auto">
                <a:xfrm>
                  <a:off x="7467" y="9783"/>
                  <a:ext cx="0" cy="46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12" name="Line 93"/>
                <p:cNvSpPr>
                  <a:spLocks noChangeShapeType="1"/>
                </p:cNvSpPr>
                <p:nvPr/>
              </p:nvSpPr>
              <p:spPr bwMode="auto">
                <a:xfrm>
                  <a:off x="8187" y="9783"/>
                  <a:ext cx="0" cy="46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13" name="Line 94"/>
                <p:cNvSpPr>
                  <a:spLocks noChangeShapeType="1"/>
                </p:cNvSpPr>
                <p:nvPr/>
              </p:nvSpPr>
              <p:spPr bwMode="auto">
                <a:xfrm>
                  <a:off x="8907" y="9783"/>
                  <a:ext cx="0" cy="46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14" name="Line 95"/>
                <p:cNvSpPr>
                  <a:spLocks noChangeShapeType="1"/>
                </p:cNvSpPr>
                <p:nvPr/>
              </p:nvSpPr>
              <p:spPr bwMode="auto">
                <a:xfrm>
                  <a:off x="9627" y="9783"/>
                  <a:ext cx="0" cy="46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15" name="Line 96"/>
                <p:cNvSpPr>
                  <a:spLocks noChangeShapeType="1"/>
                </p:cNvSpPr>
                <p:nvPr/>
              </p:nvSpPr>
              <p:spPr bwMode="auto">
                <a:xfrm>
                  <a:off x="10347" y="9783"/>
                  <a:ext cx="0" cy="46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416" name="Line 97"/>
                <p:cNvSpPr>
                  <a:spLocks noChangeShapeType="1"/>
                </p:cNvSpPr>
                <p:nvPr/>
              </p:nvSpPr>
              <p:spPr bwMode="auto">
                <a:xfrm>
                  <a:off x="7914" y="9280"/>
                  <a:ext cx="0" cy="46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lIns="0" tIns="0" rIns="0" bIns="0"/>
                <a:lstStyle/>
                <a:p>
                  <a:endParaRPr lang="zh-CN" altLang="en-US"/>
                </a:p>
              </p:txBody>
            </p:sp>
          </p:grpSp>
          <p:sp>
            <p:nvSpPr>
              <p:cNvPr id="56398" name="Line 98"/>
              <p:cNvSpPr>
                <a:spLocks noChangeShapeType="1"/>
              </p:cNvSpPr>
              <p:nvPr/>
            </p:nvSpPr>
            <p:spPr bwMode="auto">
              <a:xfrm>
                <a:off x="9702" y="9780"/>
                <a:ext cx="0" cy="261"/>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grpSp>
      </p:grpSp>
      <p:sp>
        <p:nvSpPr>
          <p:cNvPr id="56326" name="Text Box 99"/>
          <p:cNvSpPr txBox="1">
            <a:spLocks noChangeArrowheads="1"/>
          </p:cNvSpPr>
          <p:nvPr/>
        </p:nvSpPr>
        <p:spPr bwMode="auto">
          <a:xfrm>
            <a:off x="2425700" y="4814888"/>
            <a:ext cx="2400300" cy="296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000">
                <a:solidFill>
                  <a:srgbClr val="000000"/>
                </a:solidFill>
                <a:latin typeface="宋体" panose="02010600030101010101" pitchFamily="2" charset="-122"/>
              </a:rPr>
              <a:t>设计</a:t>
            </a:r>
            <a:r>
              <a:rPr lang="en-US" altLang="zh-CN" sz="1000">
                <a:solidFill>
                  <a:srgbClr val="000000"/>
                </a:solidFill>
              </a:rPr>
              <a:t>—</a:t>
            </a:r>
            <a:r>
              <a:rPr lang="zh-CN" altLang="en-US" sz="1000">
                <a:solidFill>
                  <a:srgbClr val="000000"/>
                </a:solidFill>
                <a:latin typeface="宋体" panose="02010600030101010101" pitchFamily="2" charset="-122"/>
              </a:rPr>
              <a:t>管理模式（</a:t>
            </a:r>
            <a:r>
              <a:rPr lang="en-US" altLang="zh-CN" sz="1000">
                <a:solidFill>
                  <a:srgbClr val="000000"/>
                </a:solidFill>
                <a:latin typeface="宋体" panose="02010600030101010101" pitchFamily="2" charset="-122"/>
              </a:rPr>
              <a:t>Design-Manage/D+M</a:t>
            </a:r>
            <a:r>
              <a:rPr lang="zh-CN" altLang="en-US" sz="1000">
                <a:solidFill>
                  <a:srgbClr val="000000"/>
                </a:solidFill>
                <a:latin typeface="宋体" panose="02010600030101010101" pitchFamily="2" charset="-122"/>
              </a:rPr>
              <a:t>）</a:t>
            </a:r>
            <a:endParaRPr lang="zh-CN" altLang="en-US" sz="1600">
              <a:solidFill>
                <a:srgbClr val="000000"/>
              </a:solidFill>
            </a:endParaRPr>
          </a:p>
        </p:txBody>
      </p:sp>
      <p:grpSp>
        <p:nvGrpSpPr>
          <p:cNvPr id="56327" name="Group 100"/>
          <p:cNvGrpSpPr/>
          <p:nvPr/>
        </p:nvGrpSpPr>
        <p:grpSpPr bwMode="auto">
          <a:xfrm>
            <a:off x="457200" y="5146675"/>
            <a:ext cx="3087688" cy="1682750"/>
            <a:chOff x="2115" y="8278"/>
            <a:chExt cx="8485" cy="4042"/>
          </a:xfrm>
        </p:grpSpPr>
        <p:sp>
          <p:nvSpPr>
            <p:cNvPr id="56354" name="Rectangle 101"/>
            <p:cNvSpPr>
              <a:spLocks noChangeArrowheads="1"/>
            </p:cNvSpPr>
            <p:nvPr/>
          </p:nvSpPr>
          <p:spPr bwMode="auto">
            <a:xfrm>
              <a:off x="4677" y="8278"/>
              <a:ext cx="2280" cy="647"/>
            </a:xfrm>
            <a:prstGeom prst="rect">
              <a:avLst/>
            </a:prstGeom>
            <a:solidFill>
              <a:srgbClr val="FFFFFF"/>
            </a:solidFill>
            <a:ln w="9525">
              <a:solidFill>
                <a:srgbClr val="000000"/>
              </a:solidFill>
              <a:miter lim="800000"/>
            </a:ln>
          </p:spPr>
          <p:txBody>
            <a:bodyPr lIns="0" tIns="0" rIns="0" bIns="0"/>
            <a:lstStyle/>
            <a:p>
              <a:pPr algn="ctr" eaLnBrk="0" hangingPunct="0">
                <a:spcBef>
                  <a:spcPct val="50000"/>
                </a:spcBef>
              </a:pPr>
              <a:r>
                <a:rPr lang="zh-CN" altLang="en-US" sz="800">
                  <a:solidFill>
                    <a:srgbClr val="000000"/>
                  </a:solidFill>
                  <a:latin typeface="宋体" panose="02010600030101010101" pitchFamily="2" charset="-122"/>
                </a:rPr>
                <a:t>业   主</a:t>
              </a:r>
              <a:endParaRPr lang="zh-CN" altLang="en-US" sz="1600">
                <a:solidFill>
                  <a:srgbClr val="000000"/>
                </a:solidFill>
              </a:endParaRPr>
            </a:p>
          </p:txBody>
        </p:sp>
        <p:sp>
          <p:nvSpPr>
            <p:cNvPr id="56355" name="Rectangle 102"/>
            <p:cNvSpPr>
              <a:spLocks noChangeArrowheads="1"/>
            </p:cNvSpPr>
            <p:nvPr/>
          </p:nvSpPr>
          <p:spPr bwMode="auto">
            <a:xfrm>
              <a:off x="2115" y="9830"/>
              <a:ext cx="2190" cy="680"/>
            </a:xfrm>
            <a:prstGeom prst="rect">
              <a:avLst/>
            </a:prstGeom>
            <a:solidFill>
              <a:srgbClr val="FFFFFF"/>
            </a:solidFill>
            <a:ln w="9525">
              <a:solidFill>
                <a:srgbClr val="000000"/>
              </a:solidFill>
              <a:miter lim="800000"/>
            </a:ln>
          </p:spPr>
          <p:txBody>
            <a:bodyPr lIns="0" tIns="0" rIns="0" bIns="0"/>
            <a:lstStyle/>
            <a:p>
              <a:pPr algn="ctr" eaLnBrk="0" hangingPunct="0"/>
              <a:r>
                <a:rPr lang="zh-CN" altLang="en-US" sz="800">
                  <a:solidFill>
                    <a:srgbClr val="000000"/>
                  </a:solidFill>
                  <a:latin typeface="宋体" panose="02010600030101010101" pitchFamily="2" charset="-122"/>
                </a:rPr>
                <a:t>咨询工程师</a:t>
              </a:r>
              <a:endParaRPr lang="zh-CN" altLang="en-US" sz="800">
                <a:solidFill>
                  <a:srgbClr val="000000"/>
                </a:solidFill>
                <a:latin typeface="宋体" panose="02010600030101010101" pitchFamily="2" charset="-122"/>
              </a:endParaRPr>
            </a:p>
            <a:p>
              <a:pPr algn="just" eaLnBrk="0" hangingPunct="0"/>
              <a:r>
                <a:rPr lang="zh-CN" altLang="en-US" sz="800">
                  <a:solidFill>
                    <a:srgbClr val="000000"/>
                  </a:solidFill>
                  <a:latin typeface="宋体" panose="02010600030101010101" pitchFamily="2" charset="-122"/>
                </a:rPr>
                <a:t>（规划与预算）</a:t>
              </a:r>
              <a:endParaRPr lang="zh-CN" altLang="en-US" sz="1600">
                <a:solidFill>
                  <a:srgbClr val="000000"/>
                </a:solidFill>
              </a:endParaRPr>
            </a:p>
          </p:txBody>
        </p:sp>
        <p:sp>
          <p:nvSpPr>
            <p:cNvPr id="56356" name="Line 103"/>
            <p:cNvSpPr>
              <a:spLocks noChangeShapeType="1"/>
            </p:cNvSpPr>
            <p:nvPr/>
          </p:nvSpPr>
          <p:spPr bwMode="auto">
            <a:xfrm flipH="1">
              <a:off x="3725" y="9434"/>
              <a:ext cx="0" cy="386"/>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57" name="Line 104"/>
            <p:cNvSpPr>
              <a:spLocks noChangeShapeType="1"/>
            </p:cNvSpPr>
            <p:nvPr/>
          </p:nvSpPr>
          <p:spPr bwMode="auto">
            <a:xfrm flipV="1">
              <a:off x="4905" y="11169"/>
              <a:ext cx="5547" cy="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58" name="Line 105"/>
            <p:cNvSpPr>
              <a:spLocks noChangeShapeType="1"/>
            </p:cNvSpPr>
            <p:nvPr/>
          </p:nvSpPr>
          <p:spPr bwMode="auto">
            <a:xfrm>
              <a:off x="6123" y="11182"/>
              <a:ext cx="0" cy="57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59" name="Line 106"/>
            <p:cNvSpPr>
              <a:spLocks noChangeShapeType="1"/>
            </p:cNvSpPr>
            <p:nvPr/>
          </p:nvSpPr>
          <p:spPr bwMode="auto">
            <a:xfrm>
              <a:off x="4312" y="10115"/>
              <a:ext cx="1140" cy="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60" name="Line 107"/>
            <p:cNvSpPr>
              <a:spLocks noChangeShapeType="1"/>
            </p:cNvSpPr>
            <p:nvPr/>
          </p:nvSpPr>
          <p:spPr bwMode="auto">
            <a:xfrm>
              <a:off x="3737" y="9420"/>
              <a:ext cx="492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61" name="Line 108"/>
            <p:cNvSpPr>
              <a:spLocks noChangeShapeType="1"/>
            </p:cNvSpPr>
            <p:nvPr/>
          </p:nvSpPr>
          <p:spPr bwMode="auto">
            <a:xfrm>
              <a:off x="6590" y="10491"/>
              <a:ext cx="15" cy="55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62" name="Line 109"/>
            <p:cNvSpPr>
              <a:spLocks noChangeShapeType="1"/>
            </p:cNvSpPr>
            <p:nvPr/>
          </p:nvSpPr>
          <p:spPr bwMode="auto">
            <a:xfrm>
              <a:off x="6606" y="9432"/>
              <a:ext cx="5" cy="41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63" name="Rectangle 110"/>
            <p:cNvSpPr>
              <a:spLocks noChangeArrowheads="1"/>
            </p:cNvSpPr>
            <p:nvPr/>
          </p:nvSpPr>
          <p:spPr bwMode="auto">
            <a:xfrm>
              <a:off x="5445" y="9830"/>
              <a:ext cx="2325" cy="680"/>
            </a:xfrm>
            <a:prstGeom prst="rect">
              <a:avLst/>
            </a:prstGeom>
            <a:solidFill>
              <a:srgbClr val="FFFFFF"/>
            </a:solidFill>
            <a:ln w="9525">
              <a:solidFill>
                <a:srgbClr val="000000"/>
              </a:solidFill>
              <a:miter lim="800000"/>
            </a:ln>
          </p:spPr>
          <p:txBody>
            <a:bodyPr lIns="0" tIns="0" rIns="0" bIns="0"/>
            <a:lstStyle/>
            <a:p>
              <a:pPr algn="ctr" eaLnBrk="0" hangingPunct="0">
                <a:spcBef>
                  <a:spcPct val="50000"/>
                </a:spcBef>
              </a:pPr>
              <a:r>
                <a:rPr lang="zh-CN" altLang="en-US" sz="800">
                  <a:solidFill>
                    <a:srgbClr val="000000"/>
                  </a:solidFill>
                  <a:latin typeface="宋体" panose="02010600030101010101" pitchFamily="2" charset="-122"/>
                </a:rPr>
                <a:t>设计</a:t>
              </a:r>
              <a:r>
                <a:rPr lang="en-US" altLang="zh-CN" sz="800">
                  <a:solidFill>
                    <a:srgbClr val="000000"/>
                  </a:solidFill>
                </a:rPr>
                <a:t>——</a:t>
              </a:r>
              <a:r>
                <a:rPr lang="zh-CN" altLang="en-US" sz="800">
                  <a:solidFill>
                    <a:srgbClr val="000000"/>
                  </a:solidFill>
                  <a:latin typeface="宋体" panose="02010600030101010101" pitchFamily="2" charset="-122"/>
                </a:rPr>
                <a:t>管理公司</a:t>
              </a:r>
              <a:endParaRPr lang="zh-CN" altLang="en-US" sz="1600">
                <a:solidFill>
                  <a:srgbClr val="000000"/>
                </a:solidFill>
              </a:endParaRPr>
            </a:p>
          </p:txBody>
        </p:sp>
        <p:sp>
          <p:nvSpPr>
            <p:cNvPr id="56364" name="Line 111"/>
            <p:cNvSpPr>
              <a:spLocks noChangeShapeType="1"/>
            </p:cNvSpPr>
            <p:nvPr/>
          </p:nvSpPr>
          <p:spPr bwMode="auto">
            <a:xfrm>
              <a:off x="6901" y="11193"/>
              <a:ext cx="7" cy="577"/>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65" name="Line 112"/>
            <p:cNvSpPr>
              <a:spLocks noChangeShapeType="1"/>
            </p:cNvSpPr>
            <p:nvPr/>
          </p:nvSpPr>
          <p:spPr bwMode="auto">
            <a:xfrm>
              <a:off x="7761" y="11176"/>
              <a:ext cx="7" cy="573"/>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66" name="Line 113"/>
            <p:cNvSpPr>
              <a:spLocks noChangeShapeType="1"/>
            </p:cNvSpPr>
            <p:nvPr/>
          </p:nvSpPr>
          <p:spPr bwMode="auto">
            <a:xfrm>
              <a:off x="8665" y="9421"/>
              <a:ext cx="0" cy="2339"/>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67" name="Line 114"/>
            <p:cNvSpPr>
              <a:spLocks noChangeShapeType="1"/>
            </p:cNvSpPr>
            <p:nvPr/>
          </p:nvSpPr>
          <p:spPr bwMode="auto">
            <a:xfrm>
              <a:off x="9533" y="11170"/>
              <a:ext cx="9" cy="617"/>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68" name="Text Box 115"/>
            <p:cNvSpPr txBox="1">
              <a:spLocks noChangeArrowheads="1"/>
            </p:cNvSpPr>
            <p:nvPr/>
          </p:nvSpPr>
          <p:spPr bwMode="auto">
            <a:xfrm>
              <a:off x="5662" y="11757"/>
              <a:ext cx="625" cy="51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供</a:t>
              </a:r>
              <a:endParaRPr lang="zh-CN" altLang="en-US" sz="1600">
                <a:solidFill>
                  <a:srgbClr val="000000"/>
                </a:solidFill>
              </a:endParaRPr>
            </a:p>
          </p:txBody>
        </p:sp>
        <p:sp>
          <p:nvSpPr>
            <p:cNvPr id="56369" name="Text Box 116"/>
            <p:cNvSpPr txBox="1">
              <a:spLocks noChangeArrowheads="1"/>
            </p:cNvSpPr>
            <p:nvPr/>
          </p:nvSpPr>
          <p:spPr bwMode="auto">
            <a:xfrm>
              <a:off x="6537" y="11757"/>
              <a:ext cx="625" cy="51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货</a:t>
              </a:r>
              <a:endParaRPr lang="zh-CN" altLang="en-US" sz="1600">
                <a:solidFill>
                  <a:srgbClr val="000000"/>
                </a:solidFill>
              </a:endParaRPr>
            </a:p>
          </p:txBody>
        </p:sp>
        <p:sp>
          <p:nvSpPr>
            <p:cNvPr id="56370" name="Text Box 117"/>
            <p:cNvSpPr txBox="1">
              <a:spLocks noChangeArrowheads="1"/>
            </p:cNvSpPr>
            <p:nvPr/>
          </p:nvSpPr>
          <p:spPr bwMode="auto">
            <a:xfrm>
              <a:off x="7430" y="11757"/>
              <a:ext cx="625" cy="51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商</a:t>
              </a:r>
              <a:endParaRPr lang="zh-CN" altLang="en-US" sz="1600">
                <a:solidFill>
                  <a:srgbClr val="000000"/>
                </a:solidFill>
              </a:endParaRPr>
            </a:p>
          </p:txBody>
        </p:sp>
        <p:sp>
          <p:nvSpPr>
            <p:cNvPr id="56371" name="Text Box 118"/>
            <p:cNvSpPr txBox="1">
              <a:spLocks noChangeArrowheads="1"/>
            </p:cNvSpPr>
            <p:nvPr/>
          </p:nvSpPr>
          <p:spPr bwMode="auto">
            <a:xfrm>
              <a:off x="8330" y="11766"/>
              <a:ext cx="625" cy="51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分</a:t>
              </a:r>
              <a:endParaRPr lang="zh-CN" altLang="en-US" sz="1600">
                <a:solidFill>
                  <a:srgbClr val="000000"/>
                </a:solidFill>
              </a:endParaRPr>
            </a:p>
          </p:txBody>
        </p:sp>
        <p:sp>
          <p:nvSpPr>
            <p:cNvPr id="56372" name="Text Box 119"/>
            <p:cNvSpPr txBox="1">
              <a:spLocks noChangeArrowheads="1"/>
            </p:cNvSpPr>
            <p:nvPr/>
          </p:nvSpPr>
          <p:spPr bwMode="auto">
            <a:xfrm>
              <a:off x="9135" y="11772"/>
              <a:ext cx="625" cy="51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包</a:t>
              </a:r>
              <a:endParaRPr lang="zh-CN" altLang="en-US" sz="1600">
                <a:solidFill>
                  <a:srgbClr val="000000"/>
                </a:solidFill>
              </a:endParaRPr>
            </a:p>
          </p:txBody>
        </p:sp>
        <p:sp>
          <p:nvSpPr>
            <p:cNvPr id="56373" name="Line 120"/>
            <p:cNvSpPr>
              <a:spLocks noChangeShapeType="1"/>
            </p:cNvSpPr>
            <p:nvPr/>
          </p:nvSpPr>
          <p:spPr bwMode="auto">
            <a:xfrm>
              <a:off x="4890" y="11186"/>
              <a:ext cx="0" cy="57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74" name="Text Box 121"/>
            <p:cNvSpPr txBox="1">
              <a:spLocks noChangeArrowheads="1"/>
            </p:cNvSpPr>
            <p:nvPr/>
          </p:nvSpPr>
          <p:spPr bwMode="auto">
            <a:xfrm>
              <a:off x="3360" y="11729"/>
              <a:ext cx="2160" cy="591"/>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土建施工承包商</a:t>
              </a:r>
              <a:endParaRPr lang="zh-CN" altLang="en-US" sz="1600">
                <a:solidFill>
                  <a:srgbClr val="000000"/>
                </a:solidFill>
              </a:endParaRPr>
            </a:p>
          </p:txBody>
        </p:sp>
        <p:sp>
          <p:nvSpPr>
            <p:cNvPr id="56375" name="Line 122"/>
            <p:cNvSpPr>
              <a:spLocks noChangeShapeType="1"/>
            </p:cNvSpPr>
            <p:nvPr/>
          </p:nvSpPr>
          <p:spPr bwMode="auto">
            <a:xfrm>
              <a:off x="10445" y="11191"/>
              <a:ext cx="9" cy="617"/>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76" name="Text Box 123"/>
            <p:cNvSpPr txBox="1">
              <a:spLocks noChangeArrowheads="1"/>
            </p:cNvSpPr>
            <p:nvPr/>
          </p:nvSpPr>
          <p:spPr bwMode="auto">
            <a:xfrm>
              <a:off x="9975" y="11783"/>
              <a:ext cx="625" cy="51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商</a:t>
              </a:r>
              <a:endParaRPr lang="zh-CN" altLang="en-US" sz="1600">
                <a:solidFill>
                  <a:srgbClr val="000000"/>
                </a:solidFill>
              </a:endParaRPr>
            </a:p>
          </p:txBody>
        </p:sp>
        <p:sp>
          <p:nvSpPr>
            <p:cNvPr id="56377" name="Line 124"/>
            <p:cNvSpPr>
              <a:spLocks noChangeShapeType="1"/>
            </p:cNvSpPr>
            <p:nvPr/>
          </p:nvSpPr>
          <p:spPr bwMode="auto">
            <a:xfrm>
              <a:off x="5790" y="8936"/>
              <a:ext cx="0" cy="48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78" name="Line 125"/>
            <p:cNvSpPr>
              <a:spLocks noChangeShapeType="1"/>
            </p:cNvSpPr>
            <p:nvPr/>
          </p:nvSpPr>
          <p:spPr bwMode="auto">
            <a:xfrm flipV="1">
              <a:off x="4770" y="11019"/>
              <a:ext cx="5517" cy="2"/>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79" name="Line 126"/>
            <p:cNvSpPr>
              <a:spLocks noChangeShapeType="1"/>
            </p:cNvSpPr>
            <p:nvPr/>
          </p:nvSpPr>
          <p:spPr bwMode="auto">
            <a:xfrm>
              <a:off x="5951" y="11034"/>
              <a:ext cx="0" cy="722"/>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80" name="Line 127"/>
            <p:cNvSpPr>
              <a:spLocks noChangeShapeType="1"/>
            </p:cNvSpPr>
            <p:nvPr/>
          </p:nvSpPr>
          <p:spPr bwMode="auto">
            <a:xfrm>
              <a:off x="6755" y="11048"/>
              <a:ext cx="7" cy="709"/>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81" name="Line 128"/>
            <p:cNvSpPr>
              <a:spLocks noChangeShapeType="1"/>
            </p:cNvSpPr>
            <p:nvPr/>
          </p:nvSpPr>
          <p:spPr bwMode="auto">
            <a:xfrm>
              <a:off x="7611" y="11027"/>
              <a:ext cx="6" cy="711"/>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82" name="Line 129"/>
            <p:cNvSpPr>
              <a:spLocks noChangeShapeType="1"/>
            </p:cNvSpPr>
            <p:nvPr/>
          </p:nvSpPr>
          <p:spPr bwMode="auto">
            <a:xfrm>
              <a:off x="8510" y="11027"/>
              <a:ext cx="0" cy="754"/>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83" name="Line 130"/>
            <p:cNvSpPr>
              <a:spLocks noChangeShapeType="1"/>
            </p:cNvSpPr>
            <p:nvPr/>
          </p:nvSpPr>
          <p:spPr bwMode="auto">
            <a:xfrm>
              <a:off x="9373" y="11020"/>
              <a:ext cx="9" cy="748"/>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84" name="Line 131"/>
            <p:cNvSpPr>
              <a:spLocks noChangeShapeType="1"/>
            </p:cNvSpPr>
            <p:nvPr/>
          </p:nvSpPr>
          <p:spPr bwMode="auto">
            <a:xfrm>
              <a:off x="4755" y="11039"/>
              <a:ext cx="0" cy="687"/>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6385" name="Line 132"/>
            <p:cNvSpPr>
              <a:spLocks noChangeShapeType="1"/>
            </p:cNvSpPr>
            <p:nvPr/>
          </p:nvSpPr>
          <p:spPr bwMode="auto">
            <a:xfrm>
              <a:off x="10280" y="11045"/>
              <a:ext cx="9" cy="733"/>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grpSp>
      <p:grpSp>
        <p:nvGrpSpPr>
          <p:cNvPr id="56328" name="Group 133"/>
          <p:cNvGrpSpPr/>
          <p:nvPr/>
        </p:nvGrpSpPr>
        <p:grpSpPr bwMode="auto">
          <a:xfrm>
            <a:off x="3771900" y="5046663"/>
            <a:ext cx="3238500" cy="1774825"/>
            <a:chOff x="1800" y="2720"/>
            <a:chExt cx="7980" cy="4042"/>
          </a:xfrm>
        </p:grpSpPr>
        <p:sp>
          <p:nvSpPr>
            <p:cNvPr id="56330" name="Rectangle 134"/>
            <p:cNvSpPr>
              <a:spLocks noChangeArrowheads="1"/>
            </p:cNvSpPr>
            <p:nvPr/>
          </p:nvSpPr>
          <p:spPr bwMode="auto">
            <a:xfrm>
              <a:off x="4677" y="2720"/>
              <a:ext cx="2280" cy="647"/>
            </a:xfrm>
            <a:prstGeom prst="rect">
              <a:avLst/>
            </a:prstGeom>
            <a:solidFill>
              <a:srgbClr val="FFFFFF"/>
            </a:solidFill>
            <a:ln w="9525">
              <a:solidFill>
                <a:srgbClr val="000000"/>
              </a:solidFill>
              <a:miter lim="800000"/>
            </a:ln>
          </p:spPr>
          <p:txBody>
            <a:bodyPr/>
            <a:lstStyle/>
            <a:p>
              <a:pPr algn="ctr" eaLnBrk="0" hangingPunct="0">
                <a:spcBef>
                  <a:spcPct val="50000"/>
                </a:spcBef>
              </a:pPr>
              <a:r>
                <a:rPr lang="zh-CN" altLang="en-US" sz="800">
                  <a:solidFill>
                    <a:srgbClr val="000000"/>
                  </a:solidFill>
                  <a:latin typeface="宋体" panose="02010600030101010101" pitchFamily="2" charset="-122"/>
                </a:rPr>
                <a:t>业   主</a:t>
              </a:r>
              <a:endParaRPr lang="zh-CN" altLang="en-US" sz="1600">
                <a:solidFill>
                  <a:srgbClr val="000000"/>
                </a:solidFill>
              </a:endParaRPr>
            </a:p>
          </p:txBody>
        </p:sp>
        <p:sp>
          <p:nvSpPr>
            <p:cNvPr id="56331" name="Rectangle 135"/>
            <p:cNvSpPr>
              <a:spLocks noChangeArrowheads="1"/>
            </p:cNvSpPr>
            <p:nvPr/>
          </p:nvSpPr>
          <p:spPr bwMode="auto">
            <a:xfrm>
              <a:off x="1800" y="4302"/>
              <a:ext cx="3420" cy="680"/>
            </a:xfrm>
            <a:prstGeom prst="rect">
              <a:avLst/>
            </a:prstGeom>
            <a:solidFill>
              <a:srgbClr val="FFFFFF"/>
            </a:solidFill>
            <a:ln w="9525">
              <a:solidFill>
                <a:srgbClr val="000000"/>
              </a:solidFill>
              <a:miter lim="800000"/>
            </a:ln>
          </p:spPr>
          <p:txBody>
            <a:bodyPr tIns="10800" bIns="10800"/>
            <a:lstStyle/>
            <a:p>
              <a:pPr algn="ctr" eaLnBrk="0" hangingPunct="0"/>
              <a:r>
                <a:rPr lang="zh-CN" altLang="en-US" sz="800">
                  <a:solidFill>
                    <a:srgbClr val="000000"/>
                  </a:solidFill>
                  <a:latin typeface="宋体" panose="02010600030101010101" pitchFamily="2" charset="-122"/>
                </a:rPr>
                <a:t>咨询工程师</a:t>
              </a:r>
              <a:endParaRPr lang="zh-CN" altLang="en-US" sz="800">
                <a:solidFill>
                  <a:srgbClr val="000000"/>
                </a:solidFill>
                <a:latin typeface="宋体" panose="02010600030101010101" pitchFamily="2" charset="-122"/>
              </a:endParaRPr>
            </a:p>
            <a:p>
              <a:pPr algn="ctr" eaLnBrk="0" hangingPunct="0"/>
              <a:r>
                <a:rPr lang="zh-CN" altLang="en-US" sz="800">
                  <a:solidFill>
                    <a:srgbClr val="000000"/>
                  </a:solidFill>
                  <a:latin typeface="宋体" panose="02010600030101010101" pitchFamily="2" charset="-122"/>
                </a:rPr>
                <a:t>（规划与预算）</a:t>
              </a:r>
              <a:endParaRPr lang="zh-CN" altLang="en-US" sz="1600">
                <a:solidFill>
                  <a:srgbClr val="000000"/>
                </a:solidFill>
              </a:endParaRPr>
            </a:p>
          </p:txBody>
        </p:sp>
        <p:sp>
          <p:nvSpPr>
            <p:cNvPr id="56332" name="Line 136"/>
            <p:cNvSpPr>
              <a:spLocks noChangeShapeType="1"/>
            </p:cNvSpPr>
            <p:nvPr/>
          </p:nvSpPr>
          <p:spPr bwMode="auto">
            <a:xfrm flipH="1">
              <a:off x="3725" y="3876"/>
              <a:ext cx="0" cy="386"/>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33" name="Line 137"/>
            <p:cNvSpPr>
              <a:spLocks noChangeShapeType="1"/>
            </p:cNvSpPr>
            <p:nvPr/>
          </p:nvSpPr>
          <p:spPr bwMode="auto">
            <a:xfrm flipV="1">
              <a:off x="3420" y="5611"/>
              <a:ext cx="5547" cy="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334" name="Line 138"/>
            <p:cNvSpPr>
              <a:spLocks noChangeShapeType="1"/>
            </p:cNvSpPr>
            <p:nvPr/>
          </p:nvSpPr>
          <p:spPr bwMode="auto">
            <a:xfrm>
              <a:off x="4638" y="5624"/>
              <a:ext cx="0" cy="57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35" name="Line 139"/>
            <p:cNvSpPr>
              <a:spLocks noChangeShapeType="1"/>
            </p:cNvSpPr>
            <p:nvPr/>
          </p:nvSpPr>
          <p:spPr bwMode="auto">
            <a:xfrm>
              <a:off x="5227" y="4557"/>
              <a:ext cx="1140" cy="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56336" name="Line 140"/>
            <p:cNvSpPr>
              <a:spLocks noChangeShapeType="1"/>
            </p:cNvSpPr>
            <p:nvPr/>
          </p:nvSpPr>
          <p:spPr bwMode="auto">
            <a:xfrm>
              <a:off x="3737" y="3877"/>
              <a:ext cx="432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337" name="Line 141"/>
            <p:cNvSpPr>
              <a:spLocks noChangeShapeType="1"/>
            </p:cNvSpPr>
            <p:nvPr/>
          </p:nvSpPr>
          <p:spPr bwMode="auto">
            <a:xfrm>
              <a:off x="8060" y="4993"/>
              <a:ext cx="0" cy="59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338" name="Line 142"/>
            <p:cNvSpPr>
              <a:spLocks noChangeShapeType="1"/>
            </p:cNvSpPr>
            <p:nvPr/>
          </p:nvSpPr>
          <p:spPr bwMode="auto">
            <a:xfrm>
              <a:off x="8061" y="3874"/>
              <a:ext cx="5" cy="41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39" name="Rectangle 143"/>
            <p:cNvSpPr>
              <a:spLocks noChangeArrowheads="1"/>
            </p:cNvSpPr>
            <p:nvPr/>
          </p:nvSpPr>
          <p:spPr bwMode="auto">
            <a:xfrm>
              <a:off x="6360" y="4302"/>
              <a:ext cx="3420" cy="680"/>
            </a:xfrm>
            <a:prstGeom prst="rect">
              <a:avLst/>
            </a:prstGeom>
            <a:solidFill>
              <a:srgbClr val="FFFFFF"/>
            </a:solidFill>
            <a:ln w="9525">
              <a:solidFill>
                <a:srgbClr val="000000"/>
              </a:solidFill>
              <a:miter lim="800000"/>
            </a:ln>
          </p:spPr>
          <p:txBody>
            <a:bodyPr/>
            <a:lstStyle/>
            <a:p>
              <a:pPr algn="ctr" eaLnBrk="0" hangingPunct="0">
                <a:spcBef>
                  <a:spcPct val="50000"/>
                </a:spcBef>
              </a:pPr>
              <a:r>
                <a:rPr lang="zh-CN" altLang="en-US" sz="800">
                  <a:solidFill>
                    <a:srgbClr val="000000"/>
                  </a:solidFill>
                  <a:latin typeface="宋体" panose="02010600030101010101" pitchFamily="2" charset="-122"/>
                </a:rPr>
                <a:t>设计</a:t>
              </a:r>
              <a:r>
                <a:rPr lang="en-US" altLang="zh-CN" sz="800">
                  <a:solidFill>
                    <a:srgbClr val="000000"/>
                  </a:solidFill>
                </a:rPr>
                <a:t>——</a:t>
              </a:r>
              <a:r>
                <a:rPr lang="zh-CN" altLang="en-US" sz="800">
                  <a:solidFill>
                    <a:srgbClr val="000000"/>
                  </a:solidFill>
                  <a:latin typeface="宋体" panose="02010600030101010101" pitchFamily="2" charset="-122"/>
                </a:rPr>
                <a:t>管理公司</a:t>
              </a:r>
              <a:endParaRPr lang="zh-CN" altLang="en-US" sz="1600">
                <a:solidFill>
                  <a:srgbClr val="000000"/>
                </a:solidFill>
              </a:endParaRPr>
            </a:p>
          </p:txBody>
        </p:sp>
        <p:sp>
          <p:nvSpPr>
            <p:cNvPr id="56340" name="Line 144"/>
            <p:cNvSpPr>
              <a:spLocks noChangeShapeType="1"/>
            </p:cNvSpPr>
            <p:nvPr/>
          </p:nvSpPr>
          <p:spPr bwMode="auto">
            <a:xfrm>
              <a:off x="5416" y="5635"/>
              <a:ext cx="7" cy="547"/>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41" name="Line 145"/>
            <p:cNvSpPr>
              <a:spLocks noChangeShapeType="1"/>
            </p:cNvSpPr>
            <p:nvPr/>
          </p:nvSpPr>
          <p:spPr bwMode="auto">
            <a:xfrm>
              <a:off x="6276" y="5618"/>
              <a:ext cx="7" cy="573"/>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42" name="Line 146"/>
            <p:cNvSpPr>
              <a:spLocks noChangeShapeType="1"/>
            </p:cNvSpPr>
            <p:nvPr/>
          </p:nvSpPr>
          <p:spPr bwMode="auto">
            <a:xfrm>
              <a:off x="7180" y="5618"/>
              <a:ext cx="0" cy="584"/>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43" name="Line 147"/>
            <p:cNvSpPr>
              <a:spLocks noChangeShapeType="1"/>
            </p:cNvSpPr>
            <p:nvPr/>
          </p:nvSpPr>
          <p:spPr bwMode="auto">
            <a:xfrm>
              <a:off x="8048" y="5612"/>
              <a:ext cx="9" cy="617"/>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44" name="Text Box 148"/>
            <p:cNvSpPr txBox="1">
              <a:spLocks noChangeArrowheads="1"/>
            </p:cNvSpPr>
            <p:nvPr/>
          </p:nvSpPr>
          <p:spPr bwMode="auto">
            <a:xfrm>
              <a:off x="4267" y="6199"/>
              <a:ext cx="625" cy="51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供</a:t>
              </a:r>
              <a:endParaRPr lang="zh-CN" altLang="en-US" sz="1600">
                <a:solidFill>
                  <a:srgbClr val="000000"/>
                </a:solidFill>
              </a:endParaRPr>
            </a:p>
          </p:txBody>
        </p:sp>
        <p:sp>
          <p:nvSpPr>
            <p:cNvPr id="56345" name="Text Box 149"/>
            <p:cNvSpPr txBox="1">
              <a:spLocks noChangeArrowheads="1"/>
            </p:cNvSpPr>
            <p:nvPr/>
          </p:nvSpPr>
          <p:spPr bwMode="auto">
            <a:xfrm>
              <a:off x="5142" y="6199"/>
              <a:ext cx="625" cy="51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货</a:t>
              </a:r>
              <a:endParaRPr lang="zh-CN" altLang="en-US" sz="1600">
                <a:solidFill>
                  <a:srgbClr val="000000"/>
                </a:solidFill>
              </a:endParaRPr>
            </a:p>
          </p:txBody>
        </p:sp>
        <p:sp>
          <p:nvSpPr>
            <p:cNvPr id="56346" name="Text Box 150"/>
            <p:cNvSpPr txBox="1">
              <a:spLocks noChangeArrowheads="1"/>
            </p:cNvSpPr>
            <p:nvPr/>
          </p:nvSpPr>
          <p:spPr bwMode="auto">
            <a:xfrm>
              <a:off x="6035" y="6199"/>
              <a:ext cx="625" cy="51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商</a:t>
              </a:r>
              <a:endParaRPr lang="zh-CN" altLang="en-US" sz="1600">
                <a:solidFill>
                  <a:srgbClr val="000000"/>
                </a:solidFill>
              </a:endParaRPr>
            </a:p>
          </p:txBody>
        </p:sp>
        <p:sp>
          <p:nvSpPr>
            <p:cNvPr id="56347" name="Text Box 151"/>
            <p:cNvSpPr txBox="1">
              <a:spLocks noChangeArrowheads="1"/>
            </p:cNvSpPr>
            <p:nvPr/>
          </p:nvSpPr>
          <p:spPr bwMode="auto">
            <a:xfrm>
              <a:off x="6935" y="6208"/>
              <a:ext cx="625" cy="51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分</a:t>
              </a:r>
              <a:endParaRPr lang="zh-CN" altLang="en-US" sz="1600">
                <a:solidFill>
                  <a:srgbClr val="000000"/>
                </a:solidFill>
              </a:endParaRPr>
            </a:p>
          </p:txBody>
        </p:sp>
        <p:sp>
          <p:nvSpPr>
            <p:cNvPr id="56348" name="Text Box 152"/>
            <p:cNvSpPr txBox="1">
              <a:spLocks noChangeArrowheads="1"/>
            </p:cNvSpPr>
            <p:nvPr/>
          </p:nvSpPr>
          <p:spPr bwMode="auto">
            <a:xfrm>
              <a:off x="7740" y="6214"/>
              <a:ext cx="625" cy="51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包</a:t>
              </a:r>
              <a:endParaRPr lang="zh-CN" altLang="en-US" sz="1600">
                <a:solidFill>
                  <a:srgbClr val="000000"/>
                </a:solidFill>
              </a:endParaRPr>
            </a:p>
          </p:txBody>
        </p:sp>
        <p:sp>
          <p:nvSpPr>
            <p:cNvPr id="56349" name="Line 153"/>
            <p:cNvSpPr>
              <a:spLocks noChangeShapeType="1"/>
            </p:cNvSpPr>
            <p:nvPr/>
          </p:nvSpPr>
          <p:spPr bwMode="auto">
            <a:xfrm>
              <a:off x="3405" y="5628"/>
              <a:ext cx="0" cy="57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50" name="Text Box 154"/>
            <p:cNvSpPr txBox="1">
              <a:spLocks noChangeArrowheads="1"/>
            </p:cNvSpPr>
            <p:nvPr/>
          </p:nvSpPr>
          <p:spPr bwMode="auto">
            <a:xfrm>
              <a:off x="1965" y="6171"/>
              <a:ext cx="2160" cy="591"/>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lIns="54000" rIns="54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土建施工承包商</a:t>
              </a:r>
              <a:endParaRPr lang="zh-CN" altLang="en-US" sz="1600">
                <a:solidFill>
                  <a:srgbClr val="000000"/>
                </a:solidFill>
              </a:endParaRPr>
            </a:p>
          </p:txBody>
        </p:sp>
        <p:sp>
          <p:nvSpPr>
            <p:cNvPr id="56351" name="Line 155"/>
            <p:cNvSpPr>
              <a:spLocks noChangeShapeType="1"/>
            </p:cNvSpPr>
            <p:nvPr/>
          </p:nvSpPr>
          <p:spPr bwMode="auto">
            <a:xfrm>
              <a:off x="8960" y="5633"/>
              <a:ext cx="9" cy="617"/>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52" name="Text Box 156"/>
            <p:cNvSpPr txBox="1">
              <a:spLocks noChangeArrowheads="1"/>
            </p:cNvSpPr>
            <p:nvPr/>
          </p:nvSpPr>
          <p:spPr bwMode="auto">
            <a:xfrm>
              <a:off x="8580" y="6225"/>
              <a:ext cx="625" cy="51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800">
                  <a:solidFill>
                    <a:srgbClr val="000000"/>
                  </a:solidFill>
                  <a:latin typeface="宋体" panose="02010600030101010101" pitchFamily="2" charset="-122"/>
                </a:rPr>
                <a:t>商</a:t>
              </a:r>
              <a:endParaRPr lang="zh-CN" altLang="en-US" sz="1600">
                <a:solidFill>
                  <a:srgbClr val="000000"/>
                </a:solidFill>
              </a:endParaRPr>
            </a:p>
          </p:txBody>
        </p:sp>
        <p:sp>
          <p:nvSpPr>
            <p:cNvPr id="56353" name="Line 157"/>
            <p:cNvSpPr>
              <a:spLocks noChangeShapeType="1"/>
            </p:cNvSpPr>
            <p:nvPr/>
          </p:nvSpPr>
          <p:spPr bwMode="auto">
            <a:xfrm>
              <a:off x="5790" y="3363"/>
              <a:ext cx="0" cy="48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56329" name="Text Box 158"/>
          <p:cNvSpPr txBox="1">
            <a:spLocks noChangeArrowheads="1"/>
          </p:cNvSpPr>
          <p:nvPr/>
        </p:nvSpPr>
        <p:spPr bwMode="auto">
          <a:xfrm>
            <a:off x="7277100" y="5621338"/>
            <a:ext cx="896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600" b="1">
                <a:solidFill>
                  <a:srgbClr val="000000"/>
                </a:solidFill>
                <a:hlinkClick r:id="rId1" action="ppaction://hlinksldjump"/>
              </a:rPr>
              <a:t>组图</a:t>
            </a:r>
            <a:r>
              <a:rPr lang="en-US" altLang="zh-CN" sz="1600" b="1">
                <a:solidFill>
                  <a:srgbClr val="000000"/>
                </a:solidFill>
                <a:hlinkClick r:id="rId1" action="ppaction://hlinksldjump"/>
              </a:rPr>
              <a:t>1</a:t>
            </a:r>
            <a:endParaRPr lang="en-US" altLang="zh-CN" sz="1600" b="1">
              <a:solidFill>
                <a:srgbClr val="000000"/>
              </a:solidFill>
            </a:endParaRP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1"/>
          <p:cNvSpPr txBox="1">
            <a:spLocks noChangeArrowheads="1"/>
          </p:cNvSpPr>
          <p:nvPr/>
        </p:nvSpPr>
        <p:spPr bwMode="auto">
          <a:xfrm>
            <a:off x="1198563" y="762000"/>
            <a:ext cx="6126162" cy="771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1" algn="just">
              <a:spcBef>
                <a:spcPct val="50000"/>
              </a:spcBef>
            </a:pPr>
            <a:r>
              <a:rPr lang="zh-CN" altLang="en-US" sz="2000" b="1">
                <a:solidFill>
                  <a:srgbClr val="000000"/>
                </a:solidFill>
                <a:latin typeface="宋体" panose="02010600030101010101" pitchFamily="2" charset="-122"/>
              </a:rPr>
              <a:t>国内的工程项目管理承包模式及政府工程代建制</a:t>
            </a:r>
            <a:endParaRPr lang="zh-CN" altLang="en-US" sz="2000">
              <a:solidFill>
                <a:srgbClr val="000000"/>
              </a:solidFill>
            </a:endParaRPr>
          </a:p>
        </p:txBody>
      </p:sp>
      <p:grpSp>
        <p:nvGrpSpPr>
          <p:cNvPr id="57347" name="Group 32"/>
          <p:cNvGrpSpPr/>
          <p:nvPr/>
        </p:nvGrpSpPr>
        <p:grpSpPr bwMode="auto">
          <a:xfrm>
            <a:off x="1039813" y="2000250"/>
            <a:ext cx="5476875" cy="2292350"/>
            <a:chOff x="1422" y="2800"/>
            <a:chExt cx="8625" cy="3609"/>
          </a:xfrm>
        </p:grpSpPr>
        <p:sp>
          <p:nvSpPr>
            <p:cNvPr id="57349" name="Line 33"/>
            <p:cNvSpPr>
              <a:spLocks noChangeShapeType="1"/>
            </p:cNvSpPr>
            <p:nvPr/>
          </p:nvSpPr>
          <p:spPr bwMode="auto">
            <a:xfrm>
              <a:off x="3047" y="5062"/>
              <a:ext cx="0" cy="667"/>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50" name="Line 34"/>
            <p:cNvSpPr>
              <a:spLocks noChangeShapeType="1"/>
            </p:cNvSpPr>
            <p:nvPr/>
          </p:nvSpPr>
          <p:spPr bwMode="auto">
            <a:xfrm>
              <a:off x="6295" y="5087"/>
              <a:ext cx="2" cy="64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57351" name="Group 35"/>
            <p:cNvGrpSpPr/>
            <p:nvPr/>
          </p:nvGrpSpPr>
          <p:grpSpPr bwMode="auto">
            <a:xfrm>
              <a:off x="1422" y="2800"/>
              <a:ext cx="8625" cy="3609"/>
              <a:chOff x="1422" y="2800"/>
              <a:chExt cx="8625" cy="3609"/>
            </a:xfrm>
          </p:grpSpPr>
          <p:sp>
            <p:nvSpPr>
              <p:cNvPr id="57352" name="Text Box 36"/>
              <p:cNvSpPr txBox="1">
                <a:spLocks noChangeArrowheads="1"/>
              </p:cNvSpPr>
              <p:nvPr/>
            </p:nvSpPr>
            <p:spPr bwMode="auto">
              <a:xfrm>
                <a:off x="3797" y="3519"/>
                <a:ext cx="2125" cy="51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100">
                    <a:solidFill>
                      <a:srgbClr val="000000"/>
                    </a:solidFill>
                    <a:latin typeface="宋体" panose="02010600030101010101" pitchFamily="2" charset="-122"/>
                  </a:rPr>
                  <a:t>项目管理承包公司</a:t>
                </a:r>
                <a:endParaRPr lang="zh-CN" altLang="en-US" sz="1600">
                  <a:solidFill>
                    <a:srgbClr val="000000"/>
                  </a:solidFill>
                </a:endParaRPr>
              </a:p>
            </p:txBody>
          </p:sp>
          <p:sp>
            <p:nvSpPr>
              <p:cNvPr id="57353" name="Text Box 37"/>
              <p:cNvSpPr txBox="1">
                <a:spLocks noChangeArrowheads="1"/>
              </p:cNvSpPr>
              <p:nvPr/>
            </p:nvSpPr>
            <p:spPr bwMode="auto">
              <a:xfrm>
                <a:off x="7297" y="3519"/>
                <a:ext cx="2125" cy="51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100">
                    <a:solidFill>
                      <a:srgbClr val="000000"/>
                    </a:solidFill>
                    <a:latin typeface="宋体" panose="02010600030101010101" pitchFamily="2" charset="-122"/>
                  </a:rPr>
                  <a:t>其它专业咨询公司</a:t>
                </a:r>
                <a:endParaRPr lang="zh-CN" altLang="en-US" sz="1600">
                  <a:solidFill>
                    <a:srgbClr val="000000"/>
                  </a:solidFill>
                </a:endParaRPr>
              </a:p>
            </p:txBody>
          </p:sp>
          <p:sp>
            <p:nvSpPr>
              <p:cNvPr id="57354" name="Text Box 38"/>
              <p:cNvSpPr txBox="1">
                <a:spLocks noChangeArrowheads="1"/>
              </p:cNvSpPr>
              <p:nvPr/>
            </p:nvSpPr>
            <p:spPr bwMode="auto">
              <a:xfrm>
                <a:off x="7422" y="4539"/>
                <a:ext cx="2625" cy="51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100">
                    <a:solidFill>
                      <a:srgbClr val="000000"/>
                    </a:solidFill>
                    <a:latin typeface="宋体" panose="02010600030101010101" pitchFamily="2" charset="-122"/>
                  </a:rPr>
                  <a:t>其它承包商与咨询公司</a:t>
                </a:r>
                <a:endParaRPr lang="zh-CN" altLang="en-US" sz="1600">
                  <a:solidFill>
                    <a:srgbClr val="000000"/>
                  </a:solidFill>
                </a:endParaRPr>
              </a:p>
            </p:txBody>
          </p:sp>
          <p:sp>
            <p:nvSpPr>
              <p:cNvPr id="57355" name="Text Box 39"/>
              <p:cNvSpPr txBox="1">
                <a:spLocks noChangeArrowheads="1"/>
              </p:cNvSpPr>
              <p:nvPr/>
            </p:nvSpPr>
            <p:spPr bwMode="auto">
              <a:xfrm>
                <a:off x="4922" y="2800"/>
                <a:ext cx="1625" cy="51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100">
                    <a:solidFill>
                      <a:srgbClr val="000000"/>
                    </a:solidFill>
                    <a:latin typeface="宋体" panose="02010600030101010101" pitchFamily="2" charset="-122"/>
                  </a:rPr>
                  <a:t>建设项目业主</a:t>
                </a:r>
                <a:endParaRPr lang="zh-CN" altLang="en-US" sz="1600">
                  <a:solidFill>
                    <a:srgbClr val="000000"/>
                  </a:solidFill>
                </a:endParaRPr>
              </a:p>
            </p:txBody>
          </p:sp>
          <p:sp>
            <p:nvSpPr>
              <p:cNvPr id="57356" name="Text Box 40"/>
              <p:cNvSpPr txBox="1">
                <a:spLocks noChangeArrowheads="1"/>
              </p:cNvSpPr>
              <p:nvPr/>
            </p:nvSpPr>
            <p:spPr bwMode="auto">
              <a:xfrm>
                <a:off x="5422" y="4539"/>
                <a:ext cx="1625" cy="51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100">
                    <a:solidFill>
                      <a:srgbClr val="000000"/>
                    </a:solidFill>
                    <a:latin typeface="宋体" panose="02010600030101010101" pitchFamily="2" charset="-122"/>
                  </a:rPr>
                  <a:t>设计总承包商</a:t>
                </a:r>
                <a:endParaRPr lang="zh-CN" altLang="en-US" sz="1600">
                  <a:solidFill>
                    <a:srgbClr val="000000"/>
                  </a:solidFill>
                </a:endParaRPr>
              </a:p>
            </p:txBody>
          </p:sp>
          <p:sp>
            <p:nvSpPr>
              <p:cNvPr id="57357" name="Text Box 41"/>
              <p:cNvSpPr txBox="1">
                <a:spLocks noChangeArrowheads="1"/>
              </p:cNvSpPr>
              <p:nvPr/>
            </p:nvSpPr>
            <p:spPr bwMode="auto">
              <a:xfrm>
                <a:off x="2297" y="4539"/>
                <a:ext cx="1625" cy="51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100">
                    <a:solidFill>
                      <a:srgbClr val="000000"/>
                    </a:solidFill>
                    <a:latin typeface="宋体" panose="02010600030101010101" pitchFamily="2" charset="-122"/>
                  </a:rPr>
                  <a:t>施工总承包商</a:t>
                </a:r>
                <a:endParaRPr lang="zh-CN" altLang="en-US" sz="1600">
                  <a:solidFill>
                    <a:srgbClr val="000000"/>
                  </a:solidFill>
                </a:endParaRPr>
              </a:p>
            </p:txBody>
          </p:sp>
          <p:sp>
            <p:nvSpPr>
              <p:cNvPr id="57358" name="Text Box 42"/>
              <p:cNvSpPr txBox="1">
                <a:spLocks noChangeArrowheads="1"/>
              </p:cNvSpPr>
              <p:nvPr/>
            </p:nvSpPr>
            <p:spPr bwMode="auto">
              <a:xfrm>
                <a:off x="1422" y="5729"/>
                <a:ext cx="500" cy="68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100">
                    <a:solidFill>
                      <a:srgbClr val="000000"/>
                    </a:solidFill>
                    <a:latin typeface="宋体" panose="02010600030101010101" pitchFamily="2" charset="-122"/>
                  </a:rPr>
                  <a:t>专</a:t>
                </a:r>
                <a:endParaRPr lang="zh-CN" altLang="en-US" sz="1600">
                  <a:solidFill>
                    <a:srgbClr val="000000"/>
                  </a:solidFill>
                </a:endParaRPr>
              </a:p>
            </p:txBody>
          </p:sp>
          <p:sp>
            <p:nvSpPr>
              <p:cNvPr id="57359" name="Text Box 43"/>
              <p:cNvSpPr txBox="1">
                <a:spLocks noChangeArrowheads="1"/>
              </p:cNvSpPr>
              <p:nvPr/>
            </p:nvSpPr>
            <p:spPr bwMode="auto">
              <a:xfrm>
                <a:off x="3922" y="5729"/>
                <a:ext cx="500" cy="68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100">
                    <a:solidFill>
                      <a:srgbClr val="000000"/>
                    </a:solidFill>
                    <a:latin typeface="宋体" panose="02010600030101010101" pitchFamily="2" charset="-122"/>
                  </a:rPr>
                  <a:t>分</a:t>
                </a:r>
                <a:endParaRPr lang="zh-CN" altLang="en-US" sz="1600">
                  <a:solidFill>
                    <a:srgbClr val="000000"/>
                  </a:solidFill>
                </a:endParaRPr>
              </a:p>
            </p:txBody>
          </p:sp>
          <p:sp>
            <p:nvSpPr>
              <p:cNvPr id="57360" name="Text Box 44"/>
              <p:cNvSpPr txBox="1">
                <a:spLocks noChangeArrowheads="1"/>
              </p:cNvSpPr>
              <p:nvPr/>
            </p:nvSpPr>
            <p:spPr bwMode="auto">
              <a:xfrm>
                <a:off x="3297" y="5729"/>
                <a:ext cx="500" cy="68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100">
                    <a:solidFill>
                      <a:srgbClr val="000000"/>
                    </a:solidFill>
                    <a:latin typeface="宋体" panose="02010600030101010101" pitchFamily="2" charset="-122"/>
                  </a:rPr>
                  <a:t>工</a:t>
                </a:r>
                <a:endParaRPr lang="zh-CN" altLang="en-US" sz="1600">
                  <a:solidFill>
                    <a:srgbClr val="000000"/>
                  </a:solidFill>
                </a:endParaRPr>
              </a:p>
            </p:txBody>
          </p:sp>
          <p:sp>
            <p:nvSpPr>
              <p:cNvPr id="57361" name="Text Box 45"/>
              <p:cNvSpPr txBox="1">
                <a:spLocks noChangeArrowheads="1"/>
              </p:cNvSpPr>
              <p:nvPr/>
            </p:nvSpPr>
            <p:spPr bwMode="auto">
              <a:xfrm>
                <a:off x="2672" y="5729"/>
                <a:ext cx="500" cy="68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100">
                    <a:solidFill>
                      <a:srgbClr val="000000"/>
                    </a:solidFill>
                    <a:latin typeface="宋体" panose="02010600030101010101" pitchFamily="2" charset="-122"/>
                  </a:rPr>
                  <a:t>施</a:t>
                </a:r>
                <a:endParaRPr lang="zh-CN" altLang="en-US" sz="1600">
                  <a:solidFill>
                    <a:srgbClr val="000000"/>
                  </a:solidFill>
                </a:endParaRPr>
              </a:p>
            </p:txBody>
          </p:sp>
          <p:sp>
            <p:nvSpPr>
              <p:cNvPr id="57362" name="Text Box 46"/>
              <p:cNvSpPr txBox="1">
                <a:spLocks noChangeArrowheads="1"/>
              </p:cNvSpPr>
              <p:nvPr/>
            </p:nvSpPr>
            <p:spPr bwMode="auto">
              <a:xfrm>
                <a:off x="2047" y="5729"/>
                <a:ext cx="500" cy="68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100">
                    <a:solidFill>
                      <a:srgbClr val="000000"/>
                    </a:solidFill>
                    <a:latin typeface="宋体" panose="02010600030101010101" pitchFamily="2" charset="-122"/>
                  </a:rPr>
                  <a:t>业</a:t>
                </a:r>
                <a:endParaRPr lang="zh-CN" altLang="en-US" sz="1600">
                  <a:solidFill>
                    <a:srgbClr val="000000"/>
                  </a:solidFill>
                </a:endParaRPr>
              </a:p>
            </p:txBody>
          </p:sp>
          <p:sp>
            <p:nvSpPr>
              <p:cNvPr id="57363" name="Line 47"/>
              <p:cNvSpPr>
                <a:spLocks noChangeShapeType="1"/>
              </p:cNvSpPr>
              <p:nvPr/>
            </p:nvSpPr>
            <p:spPr bwMode="auto">
              <a:xfrm>
                <a:off x="5297" y="3310"/>
                <a:ext cx="0" cy="20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64" name="Line 48"/>
              <p:cNvSpPr>
                <a:spLocks noChangeShapeType="1"/>
              </p:cNvSpPr>
              <p:nvPr/>
            </p:nvSpPr>
            <p:spPr bwMode="auto">
              <a:xfrm>
                <a:off x="6547" y="2970"/>
                <a:ext cx="1625"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65" name="Line 49"/>
              <p:cNvSpPr>
                <a:spLocks noChangeShapeType="1"/>
              </p:cNvSpPr>
              <p:nvPr/>
            </p:nvSpPr>
            <p:spPr bwMode="auto">
              <a:xfrm>
                <a:off x="8172" y="2970"/>
                <a:ext cx="0" cy="54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66" name="Line 50"/>
              <p:cNvSpPr>
                <a:spLocks noChangeShapeType="1"/>
              </p:cNvSpPr>
              <p:nvPr/>
            </p:nvSpPr>
            <p:spPr bwMode="auto">
              <a:xfrm>
                <a:off x="3672" y="4369"/>
                <a:ext cx="4875"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67" name="Line 51"/>
              <p:cNvSpPr>
                <a:spLocks noChangeShapeType="1"/>
              </p:cNvSpPr>
              <p:nvPr/>
            </p:nvSpPr>
            <p:spPr bwMode="auto">
              <a:xfrm>
                <a:off x="5297" y="4029"/>
                <a:ext cx="0" cy="34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68" name="Line 52"/>
              <p:cNvSpPr>
                <a:spLocks noChangeShapeType="1"/>
              </p:cNvSpPr>
              <p:nvPr/>
            </p:nvSpPr>
            <p:spPr bwMode="auto">
              <a:xfrm>
                <a:off x="3672" y="4369"/>
                <a:ext cx="0" cy="17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69" name="Line 53"/>
              <p:cNvSpPr>
                <a:spLocks noChangeShapeType="1"/>
              </p:cNvSpPr>
              <p:nvPr/>
            </p:nvSpPr>
            <p:spPr bwMode="auto">
              <a:xfrm>
                <a:off x="6297" y="4369"/>
                <a:ext cx="0" cy="17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70" name="Line 54"/>
              <p:cNvSpPr>
                <a:spLocks noChangeShapeType="1"/>
              </p:cNvSpPr>
              <p:nvPr/>
            </p:nvSpPr>
            <p:spPr bwMode="auto">
              <a:xfrm>
                <a:off x="8547" y="4369"/>
                <a:ext cx="0" cy="17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71" name="Line 55"/>
              <p:cNvSpPr>
                <a:spLocks noChangeShapeType="1"/>
              </p:cNvSpPr>
              <p:nvPr/>
            </p:nvSpPr>
            <p:spPr bwMode="auto">
              <a:xfrm>
                <a:off x="1797" y="5389"/>
                <a:ext cx="2875"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72" name="Line 56"/>
              <p:cNvSpPr>
                <a:spLocks noChangeShapeType="1"/>
              </p:cNvSpPr>
              <p:nvPr/>
            </p:nvSpPr>
            <p:spPr bwMode="auto">
              <a:xfrm>
                <a:off x="1797" y="5389"/>
                <a:ext cx="0" cy="34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73" name="Line 57"/>
              <p:cNvSpPr>
                <a:spLocks noChangeShapeType="1"/>
              </p:cNvSpPr>
              <p:nvPr/>
            </p:nvSpPr>
            <p:spPr bwMode="auto">
              <a:xfrm>
                <a:off x="2297" y="5389"/>
                <a:ext cx="0" cy="34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74" name="Line 58"/>
              <p:cNvSpPr>
                <a:spLocks noChangeShapeType="1"/>
              </p:cNvSpPr>
              <p:nvPr/>
            </p:nvSpPr>
            <p:spPr bwMode="auto">
              <a:xfrm>
                <a:off x="3547" y="5389"/>
                <a:ext cx="0" cy="34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75" name="Line 59"/>
              <p:cNvSpPr>
                <a:spLocks noChangeShapeType="1"/>
              </p:cNvSpPr>
              <p:nvPr/>
            </p:nvSpPr>
            <p:spPr bwMode="auto">
              <a:xfrm>
                <a:off x="4172" y="5389"/>
                <a:ext cx="0" cy="34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76" name="Line 60"/>
              <p:cNvSpPr>
                <a:spLocks noChangeShapeType="1"/>
              </p:cNvSpPr>
              <p:nvPr/>
            </p:nvSpPr>
            <p:spPr bwMode="auto">
              <a:xfrm>
                <a:off x="4672" y="5389"/>
                <a:ext cx="0" cy="34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77" name="Line 61"/>
              <p:cNvSpPr>
                <a:spLocks noChangeShapeType="1"/>
              </p:cNvSpPr>
              <p:nvPr/>
            </p:nvSpPr>
            <p:spPr bwMode="auto">
              <a:xfrm>
                <a:off x="5297" y="5389"/>
                <a:ext cx="20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78" name="Line 62"/>
              <p:cNvSpPr>
                <a:spLocks noChangeShapeType="1"/>
              </p:cNvSpPr>
              <p:nvPr/>
            </p:nvSpPr>
            <p:spPr bwMode="auto">
              <a:xfrm>
                <a:off x="5297" y="5389"/>
                <a:ext cx="0" cy="34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79" name="Line 63"/>
              <p:cNvSpPr>
                <a:spLocks noChangeShapeType="1"/>
              </p:cNvSpPr>
              <p:nvPr/>
            </p:nvSpPr>
            <p:spPr bwMode="auto">
              <a:xfrm>
                <a:off x="7297" y="5389"/>
                <a:ext cx="0" cy="34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80" name="Text Box 64"/>
              <p:cNvSpPr txBox="1">
                <a:spLocks noChangeArrowheads="1"/>
              </p:cNvSpPr>
              <p:nvPr/>
            </p:nvSpPr>
            <p:spPr bwMode="auto">
              <a:xfrm>
                <a:off x="4547" y="5729"/>
                <a:ext cx="500" cy="68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100">
                    <a:solidFill>
                      <a:srgbClr val="000000"/>
                    </a:solidFill>
                    <a:latin typeface="宋体" panose="02010600030101010101" pitchFamily="2" charset="-122"/>
                  </a:rPr>
                  <a:t>包</a:t>
                </a:r>
                <a:endParaRPr lang="zh-CN" altLang="en-US" sz="1600">
                  <a:solidFill>
                    <a:srgbClr val="000000"/>
                  </a:solidFill>
                </a:endParaRPr>
              </a:p>
            </p:txBody>
          </p:sp>
          <p:sp>
            <p:nvSpPr>
              <p:cNvPr id="57381" name="Text Box 65"/>
              <p:cNvSpPr txBox="1">
                <a:spLocks noChangeArrowheads="1"/>
              </p:cNvSpPr>
              <p:nvPr/>
            </p:nvSpPr>
            <p:spPr bwMode="auto">
              <a:xfrm>
                <a:off x="5172" y="5729"/>
                <a:ext cx="750" cy="68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100">
                    <a:solidFill>
                      <a:srgbClr val="000000"/>
                    </a:solidFill>
                    <a:latin typeface="宋体" panose="02010600030101010101" pitchFamily="2" charset="-122"/>
                  </a:rPr>
                  <a:t>专业</a:t>
                </a:r>
                <a:endParaRPr lang="zh-CN" altLang="en-US" sz="1600">
                  <a:solidFill>
                    <a:srgbClr val="000000"/>
                  </a:solidFill>
                </a:endParaRPr>
              </a:p>
            </p:txBody>
          </p:sp>
          <p:sp>
            <p:nvSpPr>
              <p:cNvPr id="57382" name="Text Box 66"/>
              <p:cNvSpPr txBox="1">
                <a:spLocks noChangeArrowheads="1"/>
              </p:cNvSpPr>
              <p:nvPr/>
            </p:nvSpPr>
            <p:spPr bwMode="auto">
              <a:xfrm>
                <a:off x="6047" y="5729"/>
                <a:ext cx="750" cy="68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100">
                    <a:solidFill>
                      <a:srgbClr val="000000"/>
                    </a:solidFill>
                    <a:latin typeface="宋体" panose="02010600030101010101" pitchFamily="2" charset="-122"/>
                  </a:rPr>
                  <a:t>设计</a:t>
                </a:r>
                <a:endParaRPr lang="zh-CN" altLang="en-US" sz="1600">
                  <a:solidFill>
                    <a:srgbClr val="000000"/>
                  </a:solidFill>
                </a:endParaRPr>
              </a:p>
            </p:txBody>
          </p:sp>
          <p:sp>
            <p:nvSpPr>
              <p:cNvPr id="57383" name="Text Box 67"/>
              <p:cNvSpPr txBox="1">
                <a:spLocks noChangeArrowheads="1"/>
              </p:cNvSpPr>
              <p:nvPr/>
            </p:nvSpPr>
            <p:spPr bwMode="auto">
              <a:xfrm>
                <a:off x="6922" y="5729"/>
                <a:ext cx="750" cy="68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ct val="50000"/>
                  </a:spcBef>
                </a:pPr>
                <a:r>
                  <a:rPr lang="zh-CN" altLang="en-US" sz="1100">
                    <a:solidFill>
                      <a:srgbClr val="000000"/>
                    </a:solidFill>
                    <a:latin typeface="宋体" panose="02010600030101010101" pitchFamily="2" charset="-122"/>
                  </a:rPr>
                  <a:t>分包</a:t>
                </a:r>
                <a:endParaRPr lang="zh-CN" altLang="en-US" sz="1600">
                  <a:solidFill>
                    <a:srgbClr val="000000"/>
                  </a:solidFill>
                </a:endParaRPr>
              </a:p>
            </p:txBody>
          </p:sp>
          <p:sp>
            <p:nvSpPr>
              <p:cNvPr id="57384" name="Line 68"/>
              <p:cNvSpPr>
                <a:spLocks noChangeShapeType="1"/>
              </p:cNvSpPr>
              <p:nvPr/>
            </p:nvSpPr>
            <p:spPr bwMode="auto">
              <a:xfrm>
                <a:off x="5922" y="3689"/>
                <a:ext cx="1375" cy="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57348" name="Text Box 69"/>
          <p:cNvSpPr txBox="1">
            <a:spLocks noChangeArrowheads="1"/>
          </p:cNvSpPr>
          <p:nvPr/>
        </p:nvSpPr>
        <p:spPr bwMode="auto">
          <a:xfrm>
            <a:off x="7453313" y="2997200"/>
            <a:ext cx="101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600" b="1">
                <a:solidFill>
                  <a:srgbClr val="000000"/>
                </a:solidFill>
                <a:hlinkClick r:id="rId1" action="ppaction://hlinksldjump"/>
              </a:rPr>
              <a:t>组图</a:t>
            </a:r>
            <a:r>
              <a:rPr lang="en-US" altLang="zh-CN" sz="1600" b="1">
                <a:solidFill>
                  <a:srgbClr val="000000"/>
                </a:solidFill>
                <a:hlinkClick r:id="rId1" action="ppaction://hlinksldjump"/>
              </a:rPr>
              <a:t>3</a:t>
            </a:r>
            <a:endParaRPr lang="en-US" altLang="zh-CN" sz="1600" b="1">
              <a:solidFill>
                <a:srgbClr val="000000"/>
              </a:solidFill>
            </a:endParaRPr>
          </a:p>
        </p:txBody>
      </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a:xfrm>
            <a:off x="781050" y="161925"/>
            <a:ext cx="7818438" cy="266700"/>
          </a:xfrm>
        </p:spPr>
        <p:txBody>
          <a:bodyPr>
            <a:normAutofit fontScale="90000"/>
          </a:bodyPr>
          <a:lstStyle/>
          <a:p>
            <a:pPr algn="l"/>
            <a:r>
              <a:rPr lang="en-US" altLang="zh-CN" sz="2400" b="1" smtClean="0"/>
              <a:t>6</a:t>
            </a:r>
            <a:r>
              <a:rPr lang="zh-CN" altLang="en-US" sz="2400" b="1" smtClean="0"/>
              <a:t>、</a:t>
            </a:r>
            <a:r>
              <a:rPr lang="zh-CN" altLang="zh-CN" sz="2400" b="1" smtClean="0"/>
              <a:t>与项目投资方式相关</a:t>
            </a:r>
            <a:r>
              <a:rPr lang="zh-CN" altLang="en-US" sz="2400" b="1" smtClean="0"/>
              <a:t>而派生的</a:t>
            </a:r>
            <a:r>
              <a:rPr lang="zh-CN" altLang="zh-CN" sz="2400" b="1" smtClean="0"/>
              <a:t>项目管理模式</a:t>
            </a:r>
            <a:endParaRPr lang="zh-CN" altLang="en-US" sz="2400" smtClean="0"/>
          </a:p>
        </p:txBody>
      </p:sp>
      <p:sp>
        <p:nvSpPr>
          <p:cNvPr id="58371" name="内容占位符 2"/>
          <p:cNvSpPr>
            <a:spLocks noGrp="1"/>
          </p:cNvSpPr>
          <p:nvPr>
            <p:ph sz="half" idx="1"/>
          </p:nvPr>
        </p:nvSpPr>
        <p:spPr>
          <a:xfrm>
            <a:off x="250825" y="466725"/>
            <a:ext cx="8669338" cy="6294438"/>
          </a:xfrm>
        </p:spPr>
        <p:txBody>
          <a:bodyPr/>
          <a:lstStyle/>
          <a:p>
            <a:pPr marL="0" indent="0">
              <a:buFontTx/>
              <a:buNone/>
            </a:pPr>
            <a:r>
              <a:rPr lang="en-US" altLang="zh-CN" sz="2000" b="1" dirty="0" smtClean="0"/>
              <a:t>1</a:t>
            </a:r>
            <a:r>
              <a:rPr lang="zh-CN" altLang="en-US" sz="2000" b="1" dirty="0" smtClean="0"/>
              <a:t>）公私合作伙伴（</a:t>
            </a:r>
            <a:r>
              <a:rPr lang="en-US" altLang="zh-CN" sz="2000" b="1" dirty="0" smtClean="0"/>
              <a:t>PPP/Public-Private Partnerships</a:t>
            </a:r>
            <a:r>
              <a:rPr lang="zh-CN" altLang="en-US" sz="2000" b="1" dirty="0" smtClean="0"/>
              <a:t>）模式</a:t>
            </a:r>
            <a:endParaRPr lang="en-US" altLang="zh-CN" sz="2000" b="1" dirty="0" smtClean="0"/>
          </a:p>
          <a:p>
            <a:pPr marL="0" indent="0">
              <a:buFontTx/>
              <a:buNone/>
            </a:pPr>
            <a:r>
              <a:rPr lang="zh-CN" altLang="en-US" sz="2000" b="1" dirty="0" smtClean="0"/>
              <a:t>是指政府与社会资本投资人为提供公共服务（体现公用性、如基础设施项目）而通过正式的协议建立起来的一种长期合作伙伴关系，其特征是双方互相取长补短合组项目法人，以股东间内部协议约定分担风险、分享收益。</a:t>
            </a:r>
            <a:r>
              <a:rPr lang="en-US" altLang="zh-CN" sz="2000" b="1" dirty="0" smtClean="0"/>
              <a:t>BOT</a:t>
            </a:r>
            <a:r>
              <a:rPr lang="zh-CN" altLang="en-US" sz="2000" b="1" dirty="0" smtClean="0"/>
              <a:t>属于广义</a:t>
            </a:r>
            <a:r>
              <a:rPr lang="en-US" altLang="zh-CN" sz="2000" b="1" dirty="0" smtClean="0"/>
              <a:t>PPP</a:t>
            </a:r>
            <a:r>
              <a:rPr lang="zh-CN" altLang="en-US" sz="2000" b="1" dirty="0" smtClean="0"/>
              <a:t>融资方式中的一个类型。</a:t>
            </a:r>
            <a:endParaRPr lang="en-US" altLang="zh-CN" sz="2000" b="1" dirty="0" smtClean="0"/>
          </a:p>
          <a:p>
            <a:pPr marL="0" indent="0">
              <a:buFontTx/>
              <a:buNone/>
            </a:pPr>
            <a:r>
              <a:rPr lang="en-US" altLang="zh-CN" sz="2000" b="1" dirty="0" smtClean="0"/>
              <a:t>2</a:t>
            </a:r>
            <a:r>
              <a:rPr lang="zh-CN" altLang="en-US" sz="2000" b="1" dirty="0" smtClean="0"/>
              <a:t>）施工</a:t>
            </a:r>
            <a:r>
              <a:rPr lang="en-US" altLang="zh-CN" sz="2000" b="1" dirty="0" smtClean="0"/>
              <a:t>-</a:t>
            </a:r>
            <a:r>
              <a:rPr lang="zh-CN" altLang="en-US" sz="2000" b="1" dirty="0" smtClean="0"/>
              <a:t>运营</a:t>
            </a:r>
            <a:r>
              <a:rPr lang="en-US" altLang="zh-CN" sz="2000" b="1" dirty="0" smtClean="0"/>
              <a:t>-</a:t>
            </a:r>
            <a:r>
              <a:rPr lang="zh-CN" altLang="en-US" sz="2000" b="1" dirty="0" smtClean="0"/>
              <a:t>转让（</a:t>
            </a:r>
            <a:r>
              <a:rPr lang="en-US" altLang="zh-CN" sz="2000" b="1" dirty="0" smtClean="0"/>
              <a:t>BOT/Build</a:t>
            </a:r>
            <a:r>
              <a:rPr lang="zh-CN" altLang="en-US" sz="2000" b="1" dirty="0" smtClean="0"/>
              <a:t>一</a:t>
            </a:r>
            <a:r>
              <a:rPr lang="en-US" altLang="zh-CN" sz="2000" b="1" dirty="0" smtClean="0"/>
              <a:t>Operate</a:t>
            </a:r>
            <a:r>
              <a:rPr lang="zh-CN" altLang="en-US" sz="2000" b="1" dirty="0" smtClean="0"/>
              <a:t>一</a:t>
            </a:r>
            <a:r>
              <a:rPr lang="en-US" altLang="zh-CN" sz="2000" b="1" dirty="0" smtClean="0"/>
              <a:t>Transfer</a:t>
            </a:r>
            <a:r>
              <a:rPr lang="zh-CN" altLang="en-US" sz="2000" b="1" dirty="0" smtClean="0"/>
              <a:t>）模式</a:t>
            </a:r>
            <a:endParaRPr lang="en-US" altLang="zh-CN" sz="2000" b="1" dirty="0" smtClean="0"/>
          </a:p>
          <a:p>
            <a:pPr marL="0" indent="0">
              <a:buFontTx/>
              <a:buNone/>
            </a:pPr>
            <a:r>
              <a:rPr lang="zh-CN" altLang="en-US" sz="2000" b="1" dirty="0" smtClean="0"/>
              <a:t>    是政府利用非政府资金来进行基础设施等具有经营性项目建设的一种融资建设模式，也叫做带有项目融资要求的特许经营权模式。其特征是政府提供建设项目用地等资源，采用外部协议的方式，征集社会资本投资单位承担项目的建设资金的筹集责任，并进行项目的建设，在项目建成后获得特许经营权，通过一定时期的经营回收建设投资。</a:t>
            </a:r>
            <a:endParaRPr lang="en-US" altLang="zh-CN" sz="2000" b="1" dirty="0" smtClean="0"/>
          </a:p>
          <a:p>
            <a:pPr marL="0" indent="0">
              <a:buFontTx/>
              <a:buNone/>
            </a:pPr>
            <a:r>
              <a:rPr lang="en-US" altLang="zh-CN" sz="2000" b="1" dirty="0" smtClean="0"/>
              <a:t>3</a:t>
            </a:r>
            <a:r>
              <a:rPr lang="zh-CN" altLang="en-US" sz="2000" b="1" dirty="0" smtClean="0"/>
              <a:t>）设计</a:t>
            </a:r>
            <a:r>
              <a:rPr lang="en-US" altLang="zh-CN" sz="2000" b="1" dirty="0" smtClean="0"/>
              <a:t>-</a:t>
            </a:r>
            <a:r>
              <a:rPr lang="zh-CN" altLang="en-US" sz="2000" b="1" dirty="0" smtClean="0"/>
              <a:t>施工</a:t>
            </a:r>
            <a:r>
              <a:rPr lang="en-US" altLang="zh-CN" sz="2000" b="1" dirty="0" smtClean="0"/>
              <a:t>-</a:t>
            </a:r>
            <a:r>
              <a:rPr lang="zh-CN" altLang="en-US" sz="2000" b="1" dirty="0" smtClean="0"/>
              <a:t>运营</a:t>
            </a:r>
            <a:r>
              <a:rPr lang="en-US" altLang="zh-CN" sz="2000" b="1" dirty="0" smtClean="0"/>
              <a:t>/</a:t>
            </a:r>
            <a:r>
              <a:rPr lang="zh-CN" altLang="en-US" sz="2000" b="1" dirty="0" smtClean="0"/>
              <a:t>项目生命期总承包（</a:t>
            </a:r>
            <a:r>
              <a:rPr lang="en-US" altLang="zh-CN" sz="2000" b="1" dirty="0" smtClean="0"/>
              <a:t>DBO</a:t>
            </a:r>
            <a:r>
              <a:rPr lang="zh-CN" altLang="en-US" sz="2000" b="1" dirty="0" smtClean="0"/>
              <a:t>）模式</a:t>
            </a:r>
            <a:endParaRPr lang="en-US" altLang="zh-CN" sz="2000" b="1" dirty="0" smtClean="0"/>
          </a:p>
          <a:p>
            <a:pPr marL="0" indent="0">
              <a:buFontTx/>
              <a:buNone/>
            </a:pPr>
            <a:r>
              <a:rPr lang="zh-CN" altLang="en-US" sz="2000" b="1" dirty="0" smtClean="0"/>
              <a:t>    是指建设项目的发起人</a:t>
            </a:r>
            <a:r>
              <a:rPr lang="en-US" altLang="zh-CN" sz="2000" b="1" dirty="0" smtClean="0"/>
              <a:t>/</a:t>
            </a:r>
            <a:r>
              <a:rPr lang="zh-CN" altLang="en-US" sz="2000" b="1" dirty="0" smtClean="0"/>
              <a:t>原权益方将拟建设项目的全部设计（含可行性研究）、施工及建成项目设施长期运营及维护整合到一个合同标并授予一个承包商承担，承包商亦将通过项目设施的运营收费回收全部投资的全新模式。</a:t>
            </a:r>
            <a:endParaRPr lang="en-US" altLang="zh-CN" sz="2000" b="1" dirty="0" smtClean="0"/>
          </a:p>
          <a:p>
            <a:pPr marL="0" indent="0">
              <a:buFontTx/>
              <a:buNone/>
            </a:pPr>
            <a:r>
              <a:rPr lang="en-US" altLang="zh-CN" sz="2000" b="1" dirty="0" smtClean="0"/>
              <a:t>4</a:t>
            </a:r>
            <a:r>
              <a:rPr lang="zh-CN" altLang="en-US" sz="2000" b="1" dirty="0" smtClean="0"/>
              <a:t>）</a:t>
            </a:r>
            <a:r>
              <a:rPr lang="en-US" altLang="zh-CN" sz="2000" b="1" dirty="0" smtClean="0"/>
              <a:t>BOT/PPP/DBO</a:t>
            </a:r>
            <a:r>
              <a:rPr lang="zh-CN" altLang="en-US" sz="2000" b="1" dirty="0" smtClean="0"/>
              <a:t>项目中的政府方或原始权益方可以只提出方案设计甚至仅提出功能需求就进行项目的工程总承包</a:t>
            </a:r>
            <a:r>
              <a:rPr lang="en-US" altLang="zh-CN" sz="2000" b="1" dirty="0" smtClean="0"/>
              <a:t>+</a:t>
            </a:r>
            <a:r>
              <a:rPr lang="zh-CN" altLang="en-US" sz="2000" b="1" dirty="0" smtClean="0"/>
              <a:t>特许经营权（</a:t>
            </a:r>
            <a:r>
              <a:rPr lang="en-US" altLang="zh-CN" sz="2000" b="1" dirty="0" smtClean="0"/>
              <a:t>EPC+PPP</a:t>
            </a:r>
            <a:r>
              <a:rPr lang="zh-CN" altLang="en-US" sz="2000" b="1" dirty="0" smtClean="0"/>
              <a:t>）的招标，也可以完成项目的全部设计以扩大初步设计图或施工图进行施工总承包的招标，它与一般工程项目管理模式的关系是：</a:t>
            </a:r>
            <a:r>
              <a:rPr lang="en-US" altLang="zh-CN" sz="2000" b="1" dirty="0" smtClean="0"/>
              <a:t>BOT/PPP +GC/EPC=/</a:t>
            </a:r>
            <a:r>
              <a:rPr lang="en-US" altLang="zh-CN" sz="2000" b="1" dirty="0" smtClean="0">
                <a:latin typeface="Calibri" panose="020F0502020204030204" charset="0"/>
              </a:rPr>
              <a:t>≈</a:t>
            </a:r>
            <a:r>
              <a:rPr lang="en-US" altLang="zh-CN" sz="2000" b="1" dirty="0" smtClean="0"/>
              <a:t>DBO</a:t>
            </a:r>
            <a:endParaRPr lang="zh-CN" altLang="en-US" sz="2000" b="1"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标题 1"/>
          <p:cNvSpPr>
            <a:spLocks noGrp="1"/>
          </p:cNvSpPr>
          <p:nvPr>
            <p:ph type="title"/>
          </p:nvPr>
        </p:nvSpPr>
        <p:spPr>
          <a:xfrm>
            <a:off x="468313" y="0"/>
            <a:ext cx="8247062" cy="857250"/>
          </a:xfrm>
        </p:spPr>
        <p:txBody>
          <a:bodyPr/>
          <a:lstStyle/>
          <a:p>
            <a:pPr eaLnBrk="1" hangingPunct="1"/>
            <a:r>
              <a:rPr lang="zh-CN" altLang="en-US" sz="3200" b="1" dirty="0" smtClean="0"/>
              <a:t>三、“建造管理”</a:t>
            </a:r>
            <a:r>
              <a:rPr lang="zh-CN" altLang="en-US" sz="3200" b="1" dirty="0" smtClean="0"/>
              <a:t>及所采用的主要方法</a:t>
            </a:r>
            <a:endParaRPr lang="zh-CN" altLang="en-US" sz="3200" b="1" dirty="0" smtClean="0"/>
          </a:p>
        </p:txBody>
      </p:sp>
      <p:sp>
        <p:nvSpPr>
          <p:cNvPr id="104451" name="内容占位符 2"/>
          <p:cNvSpPr>
            <a:spLocks noGrp="1"/>
          </p:cNvSpPr>
          <p:nvPr>
            <p:ph idx="1"/>
          </p:nvPr>
        </p:nvSpPr>
        <p:spPr>
          <a:xfrm>
            <a:off x="827088" y="908050"/>
            <a:ext cx="7848600" cy="5761038"/>
          </a:xfrm>
        </p:spPr>
        <p:txBody>
          <a:bodyPr/>
          <a:lstStyle/>
          <a:p>
            <a:pPr>
              <a:buFont typeface="Arial" panose="020B0604020202020204" pitchFamily="34" charset="0"/>
              <a:buNone/>
            </a:pPr>
            <a:r>
              <a:rPr lang="zh-CN" altLang="en-US" sz="2800" b="1" smtClean="0"/>
              <a:t>（一）项目建造管理概念的提出</a:t>
            </a:r>
            <a:endParaRPr lang="en-US" altLang="zh-CN" sz="2800" b="1" smtClean="0"/>
          </a:p>
          <a:p>
            <a:pPr>
              <a:buFont typeface="Arial" panose="020B0604020202020204" pitchFamily="34" charset="0"/>
              <a:buNone/>
            </a:pPr>
            <a:endParaRPr lang="en-US" altLang="zh-CN" sz="2800" b="1" smtClean="0"/>
          </a:p>
          <a:p>
            <a:pPr>
              <a:buFont typeface="Arial" panose="020B0604020202020204" pitchFamily="34" charset="0"/>
              <a:buNone/>
            </a:pPr>
            <a:r>
              <a:rPr lang="zh-CN" altLang="en-US" sz="2800" b="1" smtClean="0"/>
              <a:t>（二）项目预控计划体系的建立</a:t>
            </a:r>
            <a:endParaRPr lang="zh-CN" altLang="en-US" sz="2800" smtClean="0"/>
          </a:p>
          <a:p>
            <a:pPr>
              <a:buFont typeface="Arial" panose="020B0604020202020204" pitchFamily="34" charset="0"/>
              <a:buNone/>
            </a:pPr>
            <a:endParaRPr lang="en-US" altLang="zh-CN" sz="2800" b="1" smtClean="0"/>
          </a:p>
          <a:p>
            <a:pPr>
              <a:buFont typeface="Arial" panose="020B0604020202020204" pitchFamily="34" charset="0"/>
              <a:buNone/>
            </a:pPr>
            <a:r>
              <a:rPr lang="zh-CN" altLang="en-US" sz="2800" b="1" smtClean="0"/>
              <a:t>（三）项目管理组织计划</a:t>
            </a:r>
            <a:r>
              <a:rPr lang="en-US" altLang="zh-CN" sz="2800" b="1" smtClean="0"/>
              <a:t>/</a:t>
            </a:r>
            <a:r>
              <a:rPr lang="zh-CN" altLang="en-US" sz="2800" b="1" smtClean="0"/>
              <a:t>合同网络图 </a:t>
            </a:r>
            <a:endParaRPr lang="zh-CN" altLang="en-US" sz="2800" smtClean="0"/>
          </a:p>
          <a:p>
            <a:pPr>
              <a:buFont typeface="Arial" panose="020B0604020202020204" pitchFamily="34" charset="0"/>
              <a:buNone/>
            </a:pPr>
            <a:endParaRPr lang="en-US" altLang="zh-CN" sz="2800" b="1" smtClean="0"/>
          </a:p>
          <a:p>
            <a:pPr>
              <a:buFont typeface="Arial" panose="020B0604020202020204" pitchFamily="34" charset="0"/>
              <a:buNone/>
            </a:pPr>
            <a:r>
              <a:rPr lang="zh-CN" altLang="en-US" sz="2800" b="1" smtClean="0"/>
              <a:t>（四）项目进度总控制计划 </a:t>
            </a:r>
            <a:endParaRPr lang="zh-CN" altLang="en-US" sz="2800" smtClean="0"/>
          </a:p>
          <a:p>
            <a:pPr>
              <a:buFont typeface="Arial" panose="020B0604020202020204" pitchFamily="34" charset="0"/>
              <a:buNone/>
            </a:pPr>
            <a:endParaRPr lang="en-US" altLang="zh-CN" sz="2800" b="1" smtClean="0"/>
          </a:p>
          <a:p>
            <a:pPr>
              <a:buFont typeface="Arial" panose="020B0604020202020204" pitchFamily="34" charset="0"/>
              <a:buNone/>
            </a:pPr>
            <a:r>
              <a:rPr lang="zh-CN" altLang="en-US" sz="2800" b="1" smtClean="0"/>
              <a:t>（五）项目投资</a:t>
            </a:r>
            <a:r>
              <a:rPr lang="en-US" altLang="zh-CN" sz="2800" b="1" smtClean="0"/>
              <a:t>/</a:t>
            </a:r>
            <a:r>
              <a:rPr lang="zh-CN" altLang="en-US" sz="2800" b="1" smtClean="0"/>
              <a:t>造价总控制计划 </a:t>
            </a:r>
            <a:endParaRPr lang="zh-CN" altLang="en-US" sz="2800" smtClean="0"/>
          </a:p>
          <a:p>
            <a:pPr>
              <a:buFont typeface="Arial" panose="020B0604020202020204" pitchFamily="34" charset="0"/>
              <a:buNone/>
            </a:pPr>
            <a:endParaRPr lang="en-US" altLang="zh-CN" sz="2800" b="1" smtClean="0"/>
          </a:p>
          <a:p>
            <a:pPr>
              <a:buFont typeface="Arial" panose="020B0604020202020204" pitchFamily="34" charset="0"/>
              <a:buNone/>
            </a:pPr>
            <a:r>
              <a:rPr lang="zh-CN" altLang="en-US" sz="2800" b="1" smtClean="0"/>
              <a:t>（六）两个派生计划的使用 </a:t>
            </a:r>
            <a:endParaRPr lang="zh-CN" altLang="en-US" sz="2800" smtClean="0"/>
          </a:p>
          <a:p>
            <a:pPr eaLnBrk="1" hangingPunct="1">
              <a:buFont typeface="Arial" panose="020B0604020202020204" pitchFamily="34" charset="0"/>
              <a:buNone/>
            </a:pPr>
            <a:endParaRPr lang="zh-CN" alt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标题 1"/>
          <p:cNvSpPr>
            <a:spLocks noGrp="1"/>
          </p:cNvSpPr>
          <p:nvPr>
            <p:ph type="title"/>
          </p:nvPr>
        </p:nvSpPr>
        <p:spPr>
          <a:xfrm>
            <a:off x="468313" y="115888"/>
            <a:ext cx="8142287" cy="665162"/>
          </a:xfrm>
        </p:spPr>
        <p:txBody>
          <a:bodyPr/>
          <a:lstStyle/>
          <a:p>
            <a:r>
              <a:rPr lang="zh-CN" altLang="en-US" sz="2800" b="1" smtClean="0"/>
              <a:t>（一）</a:t>
            </a:r>
            <a:r>
              <a:rPr lang="zh-CN" altLang="zh-CN" sz="2800" b="1" smtClean="0"/>
              <a:t>项目建造管理概念的提出</a:t>
            </a:r>
            <a:endParaRPr lang="zh-CN" altLang="en-US" sz="2800" smtClean="0"/>
          </a:p>
        </p:txBody>
      </p:sp>
      <p:sp>
        <p:nvSpPr>
          <p:cNvPr id="3" name="内容占位符 2"/>
          <p:cNvSpPr>
            <a:spLocks noGrp="1"/>
          </p:cNvSpPr>
          <p:nvPr>
            <p:ph idx="1"/>
          </p:nvPr>
        </p:nvSpPr>
        <p:spPr>
          <a:xfrm>
            <a:off x="611188" y="765175"/>
            <a:ext cx="7913687" cy="5976938"/>
          </a:xfrm>
        </p:spPr>
        <p:txBody>
          <a:bodyPr>
            <a:normAutofit fontScale="25000" lnSpcReduction="20000"/>
          </a:bodyPr>
          <a:lstStyle/>
          <a:p>
            <a:pPr marL="0" indent="0">
              <a:buFont typeface="Arial" panose="020B0604020202020204" pitchFamily="34" charset="0"/>
              <a:buNone/>
              <a:defRPr/>
            </a:pPr>
            <a:r>
              <a:rPr lang="en-US" altLang="zh-CN" sz="7200" b="1" dirty="0" smtClean="0"/>
              <a:t>1</a:t>
            </a:r>
            <a:r>
              <a:rPr lang="zh-CN" altLang="en-US" sz="7200" b="1" dirty="0" smtClean="0"/>
              <a:t>、</a:t>
            </a:r>
            <a:r>
              <a:rPr lang="en-US" altLang="zh-CN" sz="7200" b="1" dirty="0" smtClean="0"/>
              <a:t> </a:t>
            </a:r>
            <a:r>
              <a:rPr lang="en-US" altLang="zh-CN" sz="7200" b="1" dirty="0"/>
              <a:t>CM</a:t>
            </a:r>
            <a:r>
              <a:rPr lang="zh-CN" altLang="en-US" sz="7200" b="1" dirty="0"/>
              <a:t>模式与</a:t>
            </a:r>
            <a:r>
              <a:rPr lang="en-US" altLang="zh-CN" sz="7200" b="1" dirty="0" smtClean="0"/>
              <a:t>CM</a:t>
            </a:r>
            <a:r>
              <a:rPr lang="zh-CN" altLang="en-US" sz="7200" b="1" dirty="0" smtClean="0"/>
              <a:t>管理工作（建造管理</a:t>
            </a:r>
            <a:r>
              <a:rPr lang="zh-CN" altLang="en-US" sz="7200" b="1" dirty="0"/>
              <a:t>工作</a:t>
            </a:r>
            <a:r>
              <a:rPr lang="zh-CN" altLang="en-US" sz="7200" b="1" dirty="0" smtClean="0"/>
              <a:t>）</a:t>
            </a:r>
            <a:endParaRPr lang="en-US" altLang="zh-CN" sz="7200" b="1" dirty="0" smtClean="0"/>
          </a:p>
          <a:p>
            <a:pPr marL="0" indent="0">
              <a:lnSpc>
                <a:spcPct val="170000"/>
              </a:lnSpc>
              <a:buFontTx/>
              <a:buNone/>
              <a:defRPr/>
            </a:pPr>
            <a:r>
              <a:rPr lang="zh-CN" altLang="en-US" sz="7200" dirty="0"/>
              <a:t>       </a:t>
            </a:r>
            <a:r>
              <a:rPr lang="zh-CN" altLang="en-US" sz="7200" b="1" dirty="0" smtClean="0"/>
              <a:t>涉及</a:t>
            </a:r>
            <a:r>
              <a:rPr lang="en-US" altLang="zh-CN" sz="7200" b="1" dirty="0"/>
              <a:t>CM</a:t>
            </a:r>
            <a:r>
              <a:rPr lang="zh-CN" altLang="en-US" sz="7200" b="1" dirty="0"/>
              <a:t>说法的三个层面：</a:t>
            </a:r>
            <a:r>
              <a:rPr lang="en-US" altLang="zh-CN" sz="7200" b="1" dirty="0"/>
              <a:t>CM</a:t>
            </a:r>
            <a:r>
              <a:rPr lang="zh-CN" altLang="en-US" sz="7200" b="1" dirty="0"/>
              <a:t>模式、</a:t>
            </a:r>
            <a:r>
              <a:rPr lang="en-US" altLang="zh-CN" sz="7200" b="1" dirty="0"/>
              <a:t>CM</a:t>
            </a:r>
            <a:r>
              <a:rPr lang="zh-CN" altLang="en-US" sz="7200" b="1" dirty="0"/>
              <a:t>管理过程、</a:t>
            </a:r>
            <a:r>
              <a:rPr lang="en-US" altLang="zh-CN" sz="7200" b="1" dirty="0"/>
              <a:t>CM</a:t>
            </a:r>
            <a:r>
              <a:rPr lang="zh-CN" altLang="en-US" sz="7200" b="1" dirty="0"/>
              <a:t>管理工作，其中</a:t>
            </a:r>
            <a:r>
              <a:rPr lang="en-US" altLang="zh-CN" sz="7200" b="1" dirty="0"/>
              <a:t>CM</a:t>
            </a:r>
            <a:r>
              <a:rPr lang="zh-CN" altLang="en-US" sz="7200" b="1" dirty="0"/>
              <a:t>模式即是前述项目管理模式中的建造管理模式，</a:t>
            </a:r>
            <a:r>
              <a:rPr lang="en-US" altLang="zh-CN" sz="7200" b="1" dirty="0"/>
              <a:t>CM</a:t>
            </a:r>
            <a:r>
              <a:rPr lang="zh-CN" altLang="en-US" sz="7200" b="1" dirty="0"/>
              <a:t>管理过程则是指不同于“项目全过程管理（</a:t>
            </a:r>
            <a:r>
              <a:rPr lang="en-US" altLang="zh-CN" sz="7200" b="1" dirty="0"/>
              <a:t>PM</a:t>
            </a:r>
            <a:r>
              <a:rPr lang="zh-CN" altLang="en-US" sz="7200" b="1" dirty="0"/>
              <a:t>）”的“建造全过程管理（</a:t>
            </a:r>
            <a:r>
              <a:rPr lang="en-US" altLang="zh-CN" sz="7200" b="1" dirty="0"/>
              <a:t>CM</a:t>
            </a:r>
            <a:r>
              <a:rPr lang="zh-CN" altLang="en-US" sz="7200" b="1" dirty="0"/>
              <a:t>）”，而</a:t>
            </a:r>
            <a:r>
              <a:rPr lang="en-US" altLang="zh-CN" sz="7200" b="1" dirty="0"/>
              <a:t>CM</a:t>
            </a:r>
            <a:r>
              <a:rPr lang="zh-CN" altLang="en-US" sz="7200" b="1" dirty="0"/>
              <a:t>管理工作则是指在项目的建造过程（阶段）中普遍存在的共性的管理工作</a:t>
            </a:r>
            <a:r>
              <a:rPr lang="zh-CN" altLang="en-US" sz="7200" b="1" dirty="0" smtClean="0"/>
              <a:t>。</a:t>
            </a:r>
            <a:endParaRPr lang="en-US" altLang="zh-CN" sz="7200" b="1" dirty="0" smtClean="0"/>
          </a:p>
          <a:p>
            <a:pPr marL="0" indent="0">
              <a:lnSpc>
                <a:spcPct val="170000"/>
              </a:lnSpc>
              <a:buFontTx/>
              <a:buNone/>
              <a:defRPr/>
            </a:pPr>
            <a:r>
              <a:rPr lang="en-US" altLang="zh-CN" sz="7200" b="1" dirty="0"/>
              <a:t> </a:t>
            </a:r>
            <a:r>
              <a:rPr lang="en-US" altLang="zh-CN" sz="7200" b="1" dirty="0" smtClean="0"/>
              <a:t>      </a:t>
            </a:r>
            <a:r>
              <a:rPr lang="zh-CN" altLang="en-US" sz="7200" b="1" dirty="0"/>
              <a:t> </a:t>
            </a:r>
            <a:r>
              <a:rPr lang="zh-CN" altLang="en-US" sz="7200" b="1" dirty="0" smtClean="0"/>
              <a:t>“建造管理”</a:t>
            </a:r>
            <a:r>
              <a:rPr lang="zh-CN" altLang="en-US" sz="7200" b="1" dirty="0"/>
              <a:t>的</a:t>
            </a:r>
            <a:r>
              <a:rPr lang="zh-CN" altLang="en-US" sz="7200" b="1" dirty="0" smtClean="0"/>
              <a:t>典型表现</a:t>
            </a:r>
            <a:r>
              <a:rPr lang="zh-CN" altLang="en-US" sz="7200" b="1" dirty="0"/>
              <a:t>即是：在</a:t>
            </a:r>
            <a:r>
              <a:rPr lang="en-US" altLang="zh-CN" sz="7200" b="1" dirty="0"/>
              <a:t>CM</a:t>
            </a:r>
            <a:r>
              <a:rPr lang="zh-CN" altLang="en-US" sz="7200" b="1" dirty="0"/>
              <a:t>模式下，由</a:t>
            </a:r>
            <a:r>
              <a:rPr lang="en-US" altLang="zh-CN" sz="7200" b="1" dirty="0"/>
              <a:t>CM</a:t>
            </a:r>
            <a:r>
              <a:rPr lang="zh-CN" altLang="en-US" sz="7200" b="1" dirty="0"/>
              <a:t>经理人（建造阶段的管理</a:t>
            </a:r>
            <a:r>
              <a:rPr lang="zh-CN" altLang="en-US" sz="7200" b="1" dirty="0" smtClean="0"/>
              <a:t>公司或管理单位）</a:t>
            </a:r>
            <a:r>
              <a:rPr lang="zh-CN" altLang="en-US" sz="7200" b="1" dirty="0"/>
              <a:t>所运用的管理方法进行的管理工作。</a:t>
            </a:r>
            <a:r>
              <a:rPr lang="en-US" altLang="zh-CN" sz="7200" b="1" dirty="0"/>
              <a:t>CM</a:t>
            </a:r>
            <a:r>
              <a:rPr lang="zh-CN" altLang="en-US" sz="7200" b="1" dirty="0"/>
              <a:t>管理工作的核心就是利用项目管理学 “范围管理”中的工作（工程）分解结构方法（</a:t>
            </a:r>
            <a:r>
              <a:rPr lang="en-US" altLang="zh-CN" sz="7200" b="1" dirty="0"/>
              <a:t>WBS/work breakdown structure</a:t>
            </a:r>
            <a:r>
              <a:rPr lang="zh-CN" altLang="en-US" sz="7200" b="1" dirty="0" smtClean="0"/>
              <a:t>），即将</a:t>
            </a:r>
            <a:r>
              <a:rPr lang="zh-CN" altLang="en-US" sz="7200" b="1" dirty="0"/>
              <a:t>一个技术与经济构成复杂的整体项目，分解为一个个相对简单的专业</a:t>
            </a:r>
            <a:r>
              <a:rPr lang="zh-CN" altLang="en-US" sz="7200" b="1" dirty="0" smtClean="0"/>
              <a:t>工程设计与施工或采购任务分别实施</a:t>
            </a:r>
            <a:r>
              <a:rPr lang="zh-CN" altLang="en-US" sz="7200" b="1" dirty="0"/>
              <a:t>，而后再将如此实施的结果统</a:t>
            </a:r>
            <a:r>
              <a:rPr lang="zh-CN" altLang="en-US" sz="7200" b="1" dirty="0" smtClean="0"/>
              <a:t>合起来成为一个</a:t>
            </a:r>
            <a:r>
              <a:rPr lang="zh-CN" altLang="en-US" sz="7200" b="1" dirty="0"/>
              <a:t>整体</a:t>
            </a:r>
            <a:r>
              <a:rPr lang="zh-CN" altLang="en-US" sz="7200" b="1" dirty="0" smtClean="0"/>
              <a:t>，</a:t>
            </a:r>
            <a:r>
              <a:rPr lang="zh-CN" altLang="en-US" sz="7200" b="1" dirty="0"/>
              <a:t>从而完成复杂</a:t>
            </a:r>
            <a:r>
              <a:rPr lang="zh-CN" altLang="en-US" sz="7200" b="1" dirty="0" smtClean="0"/>
              <a:t>的工程</a:t>
            </a:r>
            <a:r>
              <a:rPr lang="zh-CN" altLang="en-US" sz="7200" b="1" dirty="0"/>
              <a:t>。</a:t>
            </a:r>
            <a:endParaRPr lang="en-US" altLang="zh-CN" sz="7200" b="1" dirty="0"/>
          </a:p>
          <a:p>
            <a:pPr marL="0" indent="0">
              <a:lnSpc>
                <a:spcPct val="170000"/>
              </a:lnSpc>
              <a:buFontTx/>
              <a:buNone/>
              <a:defRPr/>
            </a:pPr>
            <a:r>
              <a:rPr lang="en-US" altLang="zh-CN" sz="7200" b="1" dirty="0"/>
              <a:t>        CM</a:t>
            </a:r>
            <a:r>
              <a:rPr lang="zh-CN" altLang="en-US" sz="7200" b="1" dirty="0"/>
              <a:t>管理工作存在于按各种不同项目管理模式进行的项目管理工作之中</a:t>
            </a:r>
            <a:r>
              <a:rPr lang="zh-CN" altLang="en-US" sz="7200" b="1" dirty="0" smtClean="0"/>
              <a:t>，是技术构成复杂的工程建设项目一定存在的的工作与必须采用的管理方法，只是</a:t>
            </a:r>
            <a:r>
              <a:rPr lang="zh-CN" altLang="en-US" sz="7200" b="1" dirty="0"/>
              <a:t>在不同的项目管理模式下，</a:t>
            </a:r>
            <a:r>
              <a:rPr lang="en-US" altLang="zh-CN" sz="7200" b="1" dirty="0"/>
              <a:t>CM</a:t>
            </a:r>
            <a:r>
              <a:rPr lang="zh-CN" altLang="en-US" sz="7200" b="1" dirty="0"/>
              <a:t>管理工作的承担者有所不同。</a:t>
            </a:r>
            <a:endParaRPr lang="en-US" altLang="zh-CN" sz="7200" b="1" dirty="0"/>
          </a:p>
          <a:p>
            <a:pPr marL="0" indent="0">
              <a:buFontTx/>
              <a:buNone/>
              <a:defRPr/>
            </a:pPr>
            <a:r>
              <a:rPr lang="en-US" altLang="zh-CN" sz="7200" dirty="0"/>
              <a:t>     </a:t>
            </a:r>
            <a:endParaRPr lang="en-US" altLang="zh-CN" sz="7200" dirty="0"/>
          </a:p>
          <a:p>
            <a:pPr marL="0" indent="0">
              <a:buFontTx/>
              <a:buNone/>
              <a:defRPr/>
            </a:pPr>
            <a:r>
              <a:rPr lang="en-US" altLang="zh-CN" sz="9600" dirty="0"/>
              <a:t> </a:t>
            </a:r>
            <a:endParaRPr lang="en-US" altLang="zh-CN" sz="2000" dirty="0" smtClean="0"/>
          </a:p>
          <a:p>
            <a:pPr marL="0" indent="0">
              <a:buFontTx/>
              <a:buNone/>
              <a:defRPr/>
            </a:pPr>
            <a:r>
              <a:rPr lang="zh-CN" altLang="en-US" sz="2000" dirty="0" smtClean="0"/>
              <a:t>      </a:t>
            </a:r>
            <a:endParaRPr lang="en-US" altLang="zh-CN" sz="2000" dirty="0"/>
          </a:p>
          <a:p>
            <a:pPr>
              <a:defRPr/>
            </a:pPr>
            <a:endParaRPr lang="zh-CN" altLang="en-US" dirty="0"/>
          </a:p>
        </p:txBody>
      </p:sp>
      <p:sp>
        <p:nvSpPr>
          <p:cNvPr id="105476" name="Line 45"/>
          <p:cNvSpPr>
            <a:spLocks noChangeShapeType="1"/>
          </p:cNvSpPr>
          <p:nvPr/>
        </p:nvSpPr>
        <p:spPr bwMode="auto">
          <a:xfrm>
            <a:off x="9832975" y="6662738"/>
            <a:ext cx="0" cy="111125"/>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内容占位符 2"/>
          <p:cNvSpPr>
            <a:spLocks noGrp="1"/>
          </p:cNvSpPr>
          <p:nvPr>
            <p:ph idx="1"/>
          </p:nvPr>
        </p:nvSpPr>
        <p:spPr>
          <a:xfrm>
            <a:off x="395288" y="260350"/>
            <a:ext cx="8220075" cy="6081713"/>
          </a:xfrm>
        </p:spPr>
        <p:txBody>
          <a:bodyPr>
            <a:normAutofit fontScale="92500" lnSpcReduction="10000"/>
          </a:bodyPr>
          <a:lstStyle/>
          <a:p>
            <a:pPr marL="0" indent="0">
              <a:lnSpc>
                <a:spcPct val="150000"/>
              </a:lnSpc>
              <a:buFont typeface="Arial" panose="020B0604020202020204" pitchFamily="34" charset="0"/>
              <a:buNone/>
            </a:pPr>
            <a:r>
              <a:rPr lang="en-US" altLang="zh-CN" sz="2400" b="1" smtClean="0"/>
              <a:t>2</a:t>
            </a:r>
            <a:r>
              <a:rPr lang="zh-CN" altLang="en-US" sz="2400" b="1" smtClean="0"/>
              <a:t>、 </a:t>
            </a:r>
            <a:r>
              <a:rPr lang="en-US" altLang="zh-CN" sz="2400" b="1" smtClean="0"/>
              <a:t>CM</a:t>
            </a:r>
            <a:r>
              <a:rPr lang="zh-CN" altLang="en-US" sz="2400" b="1" smtClean="0"/>
              <a:t>工作的产生根源与意义</a:t>
            </a:r>
            <a:endParaRPr lang="zh-CN" altLang="en-US" sz="2400" b="1" smtClean="0"/>
          </a:p>
          <a:p>
            <a:pPr marL="0" indent="0">
              <a:lnSpc>
                <a:spcPct val="150000"/>
              </a:lnSpc>
              <a:buFont typeface="Arial" panose="020B0604020202020204" pitchFamily="34" charset="0"/>
              <a:buNone/>
            </a:pPr>
            <a:r>
              <a:rPr lang="zh-CN" altLang="en-US" sz="2000" b="1" smtClean="0"/>
              <a:t>        之所以出现了</a:t>
            </a:r>
            <a:r>
              <a:rPr lang="en-US" altLang="zh-CN" sz="2000" b="1" smtClean="0"/>
              <a:t>CM</a:t>
            </a:r>
            <a:r>
              <a:rPr lang="zh-CN" altLang="en-US" sz="2000" b="1" smtClean="0"/>
              <a:t>管理工作，且成为各类不同项目管理模式下的基础性共同性的管理工作，是因为社会分工的细化造成专业性生产的产生，按照马克思在“资本论”的论述，社会分工细化最初产生于手工业生产，并随着技术的发展而日益深化。专业化生产一定具有效率提高、质量上升、成本下降的优势，但其分解与组合又构成了工程项目管理的问题问题。在一个整体工程中，首先要对项目的全部工程进行专业性的分割才能完成由专业性的设计生产与供货单位承担专业型任务的安排，并进而获得上述质量、工期和成本的效益。</a:t>
            </a:r>
            <a:endParaRPr lang="zh-CN" altLang="en-US" sz="2000" b="1" smtClean="0"/>
          </a:p>
          <a:p>
            <a:pPr marL="0" indent="0">
              <a:lnSpc>
                <a:spcPct val="150000"/>
              </a:lnSpc>
              <a:buFont typeface="Arial" panose="020B0604020202020204" pitchFamily="34" charset="0"/>
              <a:buNone/>
            </a:pPr>
            <a:r>
              <a:rPr lang="zh-CN" altLang="en-US" sz="2000" b="1" smtClean="0"/>
              <a:t>        项目的规模越大、技术构成越复杂，政府的管制要求越多，项目管理就越加复杂，</a:t>
            </a:r>
            <a:r>
              <a:rPr lang="en-US" altLang="zh-CN" sz="2000" b="1" smtClean="0"/>
              <a:t>CM</a:t>
            </a:r>
            <a:r>
              <a:rPr lang="zh-CN" altLang="en-US" sz="2000" b="1" smtClean="0"/>
              <a:t>管理的难度也就越大，但</a:t>
            </a:r>
            <a:r>
              <a:rPr lang="en-US" altLang="zh-CN" sz="2000" b="1" smtClean="0"/>
              <a:t>CM</a:t>
            </a:r>
            <a:r>
              <a:rPr lang="zh-CN" altLang="en-US" sz="2000" b="1" smtClean="0"/>
              <a:t>管理的作用则更加突显，现代工程建设项目所具有的这一趋势，对各个参与方</a:t>
            </a:r>
            <a:r>
              <a:rPr lang="en-US" altLang="zh-CN" sz="2000" b="1" smtClean="0"/>
              <a:t>CM</a:t>
            </a:r>
            <a:r>
              <a:rPr lang="zh-CN" altLang="en-US" sz="2000" b="1" smtClean="0"/>
              <a:t>管理能力提出了越来越高的要求。</a:t>
            </a:r>
            <a:endParaRPr lang="zh-CN" altLang="en-US" sz="2000" b="1" smtClean="0"/>
          </a:p>
          <a:p>
            <a:pPr marL="0" indent="0">
              <a:buFont typeface="Arial" panose="020B0604020202020204" pitchFamily="34" charset="0"/>
              <a:buNone/>
            </a:pPr>
            <a:r>
              <a:rPr lang="zh-CN" altLang="en-US" smtClean="0"/>
              <a:t> </a:t>
            </a:r>
            <a:endParaRPr lang="zh-CN" alt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a:xfrm>
            <a:off x="395288" y="0"/>
            <a:ext cx="8280400" cy="404813"/>
          </a:xfrm>
        </p:spPr>
        <p:txBody>
          <a:bodyPr>
            <a:normAutofit fontScale="90000"/>
          </a:bodyPr>
          <a:lstStyle/>
          <a:p>
            <a:br>
              <a:rPr lang="en-US" altLang="zh-CN" sz="2400" b="1" smtClean="0"/>
            </a:br>
            <a:br>
              <a:rPr lang="en-US" altLang="zh-CN" sz="2400" b="1" smtClean="0"/>
            </a:br>
            <a:r>
              <a:rPr lang="en-US" altLang="zh-CN" sz="2400" b="1" smtClean="0"/>
              <a:t>3</a:t>
            </a:r>
            <a:r>
              <a:rPr lang="zh-CN" altLang="en-US" sz="2400" b="1" smtClean="0"/>
              <a:t>、不同项目工程管理模式下</a:t>
            </a:r>
            <a:r>
              <a:rPr lang="en-US" altLang="zh-CN" sz="2400" b="1" smtClean="0"/>
              <a:t>CM</a:t>
            </a:r>
            <a:r>
              <a:rPr lang="zh-CN" altLang="en-US" sz="2400" b="1" smtClean="0"/>
              <a:t>工作的承担方式</a:t>
            </a:r>
            <a:r>
              <a:rPr lang="zh-CN" altLang="en-US" sz="2400" b="1" smtClean="0">
                <a:hlinkClick r:id="rId1" action="ppaction://hlinkfile"/>
              </a:rPr>
              <a:t>（</a:t>
            </a:r>
            <a:r>
              <a:rPr lang="zh-CN" altLang="en-US" sz="2400" b="1" smtClean="0">
                <a:hlinkClick r:id="rId2" action="ppaction://hlinkfile"/>
              </a:rPr>
              <a:t>附图</a:t>
            </a:r>
            <a:r>
              <a:rPr lang="zh-CN" altLang="en-US" sz="2400" b="1" smtClean="0">
                <a:hlinkClick r:id="rId1" action="ppaction://hlinkfile"/>
              </a:rPr>
              <a:t>）</a:t>
            </a:r>
            <a:r>
              <a:rPr lang="en-US" altLang="zh-CN" sz="2400" b="1" smtClean="0">
                <a:hlinkClick r:id="rId1" action="ppaction://hlinkfile"/>
              </a:rPr>
              <a:t> </a:t>
            </a:r>
            <a:br>
              <a:rPr lang="en-US" altLang="zh-CN" b="1" smtClean="0"/>
            </a:br>
            <a:endParaRPr lang="zh-CN" altLang="en-US" smtClean="0"/>
          </a:p>
        </p:txBody>
      </p:sp>
      <p:sp>
        <p:nvSpPr>
          <p:cNvPr id="107523" name="内容占位符 2"/>
          <p:cNvSpPr>
            <a:spLocks noGrp="1"/>
          </p:cNvSpPr>
          <p:nvPr>
            <p:ph idx="1"/>
          </p:nvPr>
        </p:nvSpPr>
        <p:spPr>
          <a:xfrm>
            <a:off x="468313" y="476250"/>
            <a:ext cx="8207375" cy="5976938"/>
          </a:xfrm>
        </p:spPr>
        <p:txBody>
          <a:bodyPr>
            <a:normAutofit lnSpcReduction="10000"/>
          </a:bodyPr>
          <a:lstStyle/>
          <a:p>
            <a:pPr>
              <a:buFont typeface="Arial" panose="020B0604020202020204" pitchFamily="34" charset="0"/>
              <a:buNone/>
            </a:pPr>
            <a:r>
              <a:rPr lang="en-US" altLang="zh-CN" sz="2000" b="1" smtClean="0"/>
              <a:t>1</a:t>
            </a:r>
            <a:r>
              <a:rPr lang="zh-CN" altLang="en-US" sz="2000" b="1" smtClean="0"/>
              <a:t>）在国际工程施工总承包（真总包）模式下，项目建造管理的主体通常是施工总承包方，因为按照国际惯例，“真总包”只是在合同技术规范及价格上总体对业主方负责：即实质上业主与其聘用的项目管理单位（监理）并不过多介入工程的分解与具体的采购工作，所以项目的建造管理几乎全部由施工总承包方自己负责。</a:t>
            </a:r>
            <a:endParaRPr lang="en-US" altLang="zh-CN" sz="2000" b="1" smtClean="0"/>
          </a:p>
          <a:p>
            <a:pPr>
              <a:buFont typeface="Arial" panose="020B0604020202020204" pitchFamily="34" charset="0"/>
              <a:buNone/>
            </a:pPr>
            <a:r>
              <a:rPr lang="en-US" altLang="zh-CN" sz="2000" b="1" smtClean="0"/>
              <a:t>2</a:t>
            </a:r>
            <a:r>
              <a:rPr lang="zh-CN" altLang="en-US" sz="2000" b="1" smtClean="0"/>
              <a:t>）在国内施工总承包（假总包）模式下，项目建造管理的主体则通常是建设单位更多地负责，极端的情况下，一些房屋建筑工程的所谓“施工总承包方”所承担的工程内容仅仅是项目的主体结构与初装修工程，而对技术构成复杂的专业性工程，其分解与采购工作仍然保留在业主方手中，即建造管理工作的主体仍是由业主方负责。如施工总承包合同已经按照此条件签订，则施工总承包方只能在业主方管理范围之外承担剩余的建造管理工作。</a:t>
            </a:r>
            <a:endParaRPr lang="en-US" altLang="zh-CN" sz="2000" b="1" smtClean="0"/>
          </a:p>
          <a:p>
            <a:pPr>
              <a:buFont typeface="Arial" panose="020B0604020202020204" pitchFamily="34" charset="0"/>
              <a:buNone/>
            </a:pPr>
            <a:r>
              <a:rPr lang="en-US" altLang="zh-CN" sz="2000" b="1" smtClean="0"/>
              <a:t>3</a:t>
            </a:r>
            <a:r>
              <a:rPr lang="zh-CN" altLang="en-US" sz="2000" b="1" smtClean="0"/>
              <a:t>）在“工程总承包”模式下，业主方往往会采用“暂估价工程”的表述限定一部分未定的专业性工程不由工程总承包方完全负责工程的分解与采购，同时采用“主要材料设备品牌清单”限定了部分材料设备品牌限定了这部分的工程分解结构，减少了由工程总承包方的建造管理工作范围，还有就是业主方可能规定了投标人对部分重要专业工程（采用特殊合同网络图的方式）在招投标时明确分包单位名录，这就限制了工程总承包方在签订合同后自由掌控建造管理的权利。</a:t>
            </a:r>
            <a:endParaRPr lang="zh-CN" altLang="en-US" sz="2000" b="1"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标题 1"/>
          <p:cNvSpPr>
            <a:spLocks noGrp="1"/>
          </p:cNvSpPr>
          <p:nvPr>
            <p:ph type="title"/>
          </p:nvPr>
        </p:nvSpPr>
        <p:spPr>
          <a:xfrm>
            <a:off x="500063" y="0"/>
            <a:ext cx="8286750" cy="428625"/>
          </a:xfrm>
        </p:spPr>
        <p:txBody>
          <a:bodyPr>
            <a:normAutofit fontScale="90000"/>
          </a:bodyPr>
          <a:lstStyle/>
          <a:p>
            <a:r>
              <a:rPr lang="en-US" altLang="zh-CN" sz="2400" b="1" smtClean="0"/>
              <a:t>4</a:t>
            </a:r>
            <a:r>
              <a:rPr lang="zh-CN" altLang="en-US" sz="2400" b="1" smtClean="0"/>
              <a:t>、国际项目管理界文件中对建造管理的相关表述</a:t>
            </a:r>
            <a:endParaRPr lang="zh-CN" altLang="en-US" sz="2400" b="1" smtClean="0"/>
          </a:p>
        </p:txBody>
      </p:sp>
      <p:sp>
        <p:nvSpPr>
          <p:cNvPr id="108547" name="内容占位符 2"/>
          <p:cNvSpPr>
            <a:spLocks noGrp="1"/>
          </p:cNvSpPr>
          <p:nvPr>
            <p:ph idx="1"/>
          </p:nvPr>
        </p:nvSpPr>
        <p:spPr>
          <a:xfrm>
            <a:off x="642938" y="428625"/>
            <a:ext cx="8072437" cy="6143625"/>
          </a:xfrm>
        </p:spPr>
        <p:txBody>
          <a:bodyPr/>
          <a:lstStyle/>
          <a:p>
            <a:pPr marL="0" indent="0">
              <a:buFont typeface="Arial" panose="020B0604020202020204" pitchFamily="34" charset="0"/>
              <a:buNone/>
            </a:pPr>
            <a:r>
              <a:rPr lang="en-US" altLang="zh-CN" sz="2000" b="1" smtClean="0"/>
              <a:t>1</a:t>
            </a:r>
            <a:r>
              <a:rPr lang="zh-CN" altLang="en-US" sz="2000" b="1" smtClean="0"/>
              <a:t>）对建造经理（</a:t>
            </a:r>
            <a:r>
              <a:rPr lang="zh-CN" altLang="zh-CN" sz="2000" b="1" smtClean="0"/>
              <a:t>建造管理</a:t>
            </a:r>
            <a:r>
              <a:rPr lang="zh-CN" altLang="en-US" sz="2000" b="1" smtClean="0"/>
              <a:t>单位）</a:t>
            </a:r>
            <a:r>
              <a:rPr lang="zh-CN" altLang="zh-CN" sz="2000" b="1" smtClean="0"/>
              <a:t>的基</a:t>
            </a:r>
            <a:r>
              <a:rPr lang="zh-CN" altLang="en-US" sz="2000" b="1" smtClean="0"/>
              <a:t>本能力要求</a:t>
            </a:r>
            <a:r>
              <a:rPr lang="zh-CN" altLang="zh-CN" sz="2000" b="1" smtClean="0"/>
              <a:t>：</a:t>
            </a:r>
            <a:endParaRPr lang="zh-CN" altLang="zh-CN" sz="2000" b="1" smtClean="0"/>
          </a:p>
          <a:p>
            <a:pPr marL="0" indent="0">
              <a:buFont typeface="Arial" panose="020B0604020202020204" pitchFamily="34" charset="0"/>
              <a:buNone/>
            </a:pPr>
            <a:r>
              <a:rPr lang="en-US" altLang="zh-CN" sz="2000" b="1" smtClean="0"/>
              <a:t>    A</a:t>
            </a:r>
            <a:r>
              <a:rPr lang="zh-CN" altLang="en-US" sz="2000" b="1" smtClean="0"/>
              <a:t>、</a:t>
            </a:r>
            <a:r>
              <a:rPr lang="zh-CN" altLang="zh-CN" sz="2000" b="1" smtClean="0"/>
              <a:t>良好的口头及文字沟通能力</a:t>
            </a:r>
            <a:endParaRPr lang="zh-CN" altLang="zh-CN" sz="2000" b="1" smtClean="0"/>
          </a:p>
          <a:p>
            <a:pPr marL="0" indent="0">
              <a:buFont typeface="Arial" panose="020B0604020202020204" pitchFamily="34" charset="0"/>
              <a:buNone/>
            </a:pPr>
            <a:r>
              <a:rPr lang="en-US" altLang="zh-CN" sz="2000" b="1" smtClean="0"/>
              <a:t>    B</a:t>
            </a:r>
            <a:r>
              <a:rPr lang="zh-CN" altLang="en-US" sz="2000" b="1" smtClean="0"/>
              <a:t>、</a:t>
            </a:r>
            <a:r>
              <a:rPr lang="zh-CN" altLang="zh-CN" sz="2000" b="1" smtClean="0"/>
              <a:t>商业及商业承包商的知识</a:t>
            </a:r>
            <a:endParaRPr lang="zh-CN" altLang="zh-CN" sz="2000" b="1" smtClean="0"/>
          </a:p>
          <a:p>
            <a:pPr marL="0" indent="0">
              <a:buFont typeface="Arial" panose="020B0604020202020204" pitchFamily="34" charset="0"/>
              <a:buNone/>
            </a:pPr>
            <a:r>
              <a:rPr lang="en-US" altLang="zh-CN" sz="2000" b="1" smtClean="0"/>
              <a:t>    C</a:t>
            </a:r>
            <a:r>
              <a:rPr lang="zh-CN" altLang="en-US" sz="2000" b="1" smtClean="0"/>
              <a:t>、</a:t>
            </a:r>
            <a:r>
              <a:rPr lang="zh-CN" altLang="zh-CN" sz="2000" b="1" smtClean="0"/>
              <a:t>设计及结构架设的知识</a:t>
            </a:r>
            <a:endParaRPr lang="zh-CN" altLang="zh-CN" sz="2000" b="1" smtClean="0"/>
          </a:p>
          <a:p>
            <a:pPr marL="0" indent="0">
              <a:buFont typeface="Arial" panose="020B0604020202020204" pitchFamily="34" charset="0"/>
              <a:buNone/>
            </a:pPr>
            <a:r>
              <a:rPr lang="en-US" altLang="zh-CN" sz="2000" b="1" smtClean="0"/>
              <a:t>    D</a:t>
            </a:r>
            <a:r>
              <a:rPr lang="zh-CN" altLang="en-US" sz="2000" b="1" smtClean="0"/>
              <a:t>、</a:t>
            </a:r>
            <a:r>
              <a:rPr lang="zh-CN" altLang="zh-CN" sz="2000" b="1" smtClean="0"/>
              <a:t>对建筑设计的理解力</a:t>
            </a:r>
            <a:endParaRPr lang="zh-CN" altLang="zh-CN" sz="2000" b="1" smtClean="0"/>
          </a:p>
          <a:p>
            <a:pPr marL="0" indent="0">
              <a:buFont typeface="Arial" panose="020B0604020202020204" pitchFamily="34" charset="0"/>
              <a:buNone/>
            </a:pPr>
            <a:r>
              <a:rPr lang="en-US" altLang="zh-CN" sz="2000" b="1" smtClean="0"/>
              <a:t>    E</a:t>
            </a:r>
            <a:r>
              <a:rPr lang="zh-CN" altLang="en-US" sz="2000" b="1" smtClean="0"/>
              <a:t>、</a:t>
            </a:r>
            <a:r>
              <a:rPr lang="zh-CN" altLang="zh-CN" sz="2000" b="1" smtClean="0"/>
              <a:t>项目规划及调度</a:t>
            </a:r>
            <a:r>
              <a:rPr lang="en-US" altLang="zh-CN" sz="2000" b="1" smtClean="0"/>
              <a:t>CPM/PERT</a:t>
            </a:r>
            <a:endParaRPr lang="zh-CN" altLang="zh-CN" sz="2000" b="1" smtClean="0"/>
          </a:p>
          <a:p>
            <a:pPr marL="0" indent="0">
              <a:buFont typeface="Arial" panose="020B0604020202020204" pitchFamily="34" charset="0"/>
              <a:buNone/>
            </a:pPr>
            <a:r>
              <a:rPr lang="en-US" altLang="zh-CN" sz="2000" b="1" smtClean="0"/>
              <a:t>    F</a:t>
            </a:r>
            <a:r>
              <a:rPr lang="zh-CN" altLang="en-US" sz="2000" b="1" smtClean="0"/>
              <a:t>、</a:t>
            </a:r>
            <a:r>
              <a:rPr lang="zh-CN" altLang="zh-CN" sz="2000" b="1" smtClean="0"/>
              <a:t>建造成本计算的经验</a:t>
            </a:r>
            <a:endParaRPr lang="zh-CN" altLang="zh-CN" sz="2000" b="1" smtClean="0"/>
          </a:p>
          <a:p>
            <a:pPr marL="0" indent="0">
              <a:buFont typeface="Arial" panose="020B0604020202020204" pitchFamily="34" charset="0"/>
              <a:buNone/>
            </a:pPr>
            <a:r>
              <a:rPr lang="en-US" altLang="zh-CN" sz="2000" b="1" smtClean="0"/>
              <a:t>    G</a:t>
            </a:r>
            <a:r>
              <a:rPr lang="zh-CN" altLang="en-US" sz="2000" b="1" smtClean="0"/>
              <a:t>、</a:t>
            </a:r>
            <a:r>
              <a:rPr lang="zh-CN" altLang="zh-CN" sz="2000" b="1" smtClean="0"/>
              <a:t>解决劳工及法律纠纷的经验</a:t>
            </a:r>
            <a:endParaRPr lang="en-US" altLang="zh-CN" sz="2000" b="1" smtClean="0"/>
          </a:p>
          <a:p>
            <a:pPr marL="0" indent="0">
              <a:buFont typeface="Arial" panose="020B0604020202020204" pitchFamily="34" charset="0"/>
              <a:buNone/>
            </a:pPr>
            <a:r>
              <a:rPr lang="en-US" altLang="zh-CN" sz="2000" b="1" smtClean="0"/>
              <a:t>2</a:t>
            </a:r>
            <a:r>
              <a:rPr lang="zh-CN" altLang="en-US" sz="2000" b="1" smtClean="0"/>
              <a:t>）正常</a:t>
            </a:r>
            <a:r>
              <a:rPr lang="zh-CN" altLang="zh-CN" sz="2000" b="1" smtClean="0"/>
              <a:t>项目建造阶段管理需</a:t>
            </a:r>
            <a:r>
              <a:rPr lang="zh-CN" altLang="en-US" sz="2000" b="1" smtClean="0"/>
              <a:t>要具备的</a:t>
            </a:r>
            <a:r>
              <a:rPr lang="zh-CN" altLang="zh-CN" sz="2000" b="1" smtClean="0"/>
              <a:t>三个</a:t>
            </a:r>
            <a:r>
              <a:rPr lang="zh-CN" altLang="en-US" sz="2000" b="1" smtClean="0"/>
              <a:t>基本前提条件</a:t>
            </a:r>
            <a:r>
              <a:rPr lang="zh-CN" altLang="zh-CN" sz="2000" b="1" smtClean="0"/>
              <a:t>：</a:t>
            </a:r>
            <a:endParaRPr lang="zh-CN" altLang="zh-CN" sz="2000" b="1" smtClean="0"/>
          </a:p>
          <a:p>
            <a:pPr marL="0" indent="0">
              <a:buFont typeface="Arial" panose="020B0604020202020204" pitchFamily="34" charset="0"/>
              <a:buNone/>
            </a:pPr>
            <a:r>
              <a:rPr lang="en-US" altLang="zh-CN" sz="2000" b="1" smtClean="0"/>
              <a:t>    A</a:t>
            </a:r>
            <a:r>
              <a:rPr lang="zh-CN" altLang="en-US" sz="2000" b="1" smtClean="0"/>
              <a:t>、项目合同</a:t>
            </a:r>
            <a:r>
              <a:rPr lang="zh-CN" altLang="zh-CN" sz="2000" b="1" smtClean="0"/>
              <a:t>范围：设计规划及拟采用规范不能出</a:t>
            </a:r>
            <a:r>
              <a:rPr lang="zh-CN" altLang="en-US" sz="2000" b="1" smtClean="0"/>
              <a:t>现</a:t>
            </a:r>
            <a:r>
              <a:rPr lang="zh-CN" altLang="zh-CN" sz="2000" b="1" smtClean="0"/>
              <a:t>错</a:t>
            </a:r>
            <a:r>
              <a:rPr lang="zh-CN" altLang="en-US" sz="2000" b="1" smtClean="0"/>
              <a:t>误，</a:t>
            </a:r>
            <a:r>
              <a:rPr lang="zh-CN" altLang="zh-CN" sz="2000" b="1" smtClean="0"/>
              <a:t>且满足业主的需要</a:t>
            </a:r>
            <a:endParaRPr lang="zh-CN" altLang="zh-CN" sz="2000" b="1" smtClean="0"/>
          </a:p>
          <a:p>
            <a:pPr marL="0" indent="0">
              <a:buFont typeface="Arial" panose="020B0604020202020204" pitchFamily="34" charset="0"/>
              <a:buNone/>
            </a:pPr>
            <a:r>
              <a:rPr lang="en-US" altLang="zh-CN" sz="2000" b="1" smtClean="0"/>
              <a:t>    B</a:t>
            </a:r>
            <a:r>
              <a:rPr lang="zh-CN" altLang="en-US" sz="2000" b="1" smtClean="0"/>
              <a:t>、项目的</a:t>
            </a:r>
            <a:r>
              <a:rPr lang="zh-CN" altLang="zh-CN" sz="2000" b="1" smtClean="0"/>
              <a:t>预算：业主及承包商</a:t>
            </a:r>
            <a:r>
              <a:rPr lang="zh-CN" altLang="en-US" sz="2000" b="1" smtClean="0"/>
              <a:t>双方</a:t>
            </a:r>
            <a:r>
              <a:rPr lang="zh-CN" altLang="zh-CN" sz="2000" b="1" smtClean="0"/>
              <a:t>都能接受</a:t>
            </a:r>
            <a:endParaRPr lang="zh-CN" altLang="zh-CN" sz="2000" b="1" smtClean="0"/>
          </a:p>
          <a:p>
            <a:pPr marL="0" indent="0">
              <a:buFont typeface="Arial" panose="020B0604020202020204" pitchFamily="34" charset="0"/>
              <a:buNone/>
            </a:pPr>
            <a:r>
              <a:rPr lang="en-US" altLang="zh-CN" sz="2000" b="1" smtClean="0"/>
              <a:t>    C</a:t>
            </a:r>
            <a:r>
              <a:rPr lang="zh-CN" altLang="en-US" sz="2000" b="1" smtClean="0"/>
              <a:t>、</a:t>
            </a:r>
            <a:r>
              <a:rPr lang="zh-CN" altLang="zh-CN" sz="2000" b="1" smtClean="0"/>
              <a:t>项目时间表：对业主及承包商</a:t>
            </a:r>
            <a:r>
              <a:rPr lang="zh-CN" altLang="en-US" sz="2000" b="1" smtClean="0"/>
              <a:t>双方</a:t>
            </a:r>
            <a:r>
              <a:rPr lang="zh-CN" altLang="zh-CN" sz="2000" b="1" smtClean="0"/>
              <a:t>均为合理</a:t>
            </a:r>
            <a:endParaRPr lang="en-US" altLang="zh-CN" sz="2000" b="1" smtClean="0"/>
          </a:p>
          <a:p>
            <a:pPr marL="0" indent="0">
              <a:buFont typeface="Arial" panose="020B0604020202020204" pitchFamily="34" charset="0"/>
              <a:buNone/>
            </a:pPr>
            <a:r>
              <a:rPr lang="zh-CN" altLang="en-US" sz="2000" b="1" smtClean="0"/>
              <a:t>    如上述三个条件不能具备，则业主或承包商一方或双方将面临一定的合同风险，所以在项目的招投标过程中，双方对涉及上述问题的模糊点均需认真对待</a:t>
            </a:r>
            <a:endParaRPr lang="zh-CN" altLang="zh-CN" sz="2000" b="1" smtClean="0"/>
          </a:p>
          <a:p>
            <a:pPr marL="0" indent="0">
              <a:buFont typeface="Arial" panose="020B0604020202020204" pitchFamily="34" charset="0"/>
              <a:buNone/>
            </a:pPr>
            <a:r>
              <a:rPr lang="en-US" altLang="zh-CN" sz="1800" smtClean="0"/>
              <a:t> </a:t>
            </a:r>
            <a:endParaRPr lang="zh-CN" alt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内容占位符 2"/>
          <p:cNvSpPr>
            <a:spLocks noGrp="1"/>
          </p:cNvSpPr>
          <p:nvPr>
            <p:ph idx="1"/>
          </p:nvPr>
        </p:nvSpPr>
        <p:spPr>
          <a:xfrm>
            <a:off x="314960" y="254000"/>
            <a:ext cx="8513445" cy="6185535"/>
          </a:xfrm>
        </p:spPr>
        <p:txBody>
          <a:bodyPr>
            <a:normAutofit lnSpcReduction="10000"/>
          </a:bodyPr>
          <a:lstStyle/>
          <a:p>
            <a:pPr marL="0" indent="0" algn="just">
              <a:lnSpc>
                <a:spcPct val="120000"/>
              </a:lnSpc>
              <a:buFontTx/>
              <a:buNone/>
            </a:pPr>
            <a:r>
              <a:rPr lang="en-US" altLang="zh-CN" sz="2400" b="1" smtClean="0"/>
              <a:t>5</a:t>
            </a:r>
            <a:r>
              <a:rPr lang="zh-CN" altLang="en-US" sz="2400" b="1" smtClean="0"/>
              <a:t>、承担</a:t>
            </a:r>
            <a:r>
              <a:rPr lang="en-US" altLang="zh-CN" sz="2400" b="1" smtClean="0"/>
              <a:t>CM</a:t>
            </a:r>
            <a:r>
              <a:rPr lang="zh-CN" altLang="en-US" sz="2400" b="1" smtClean="0"/>
              <a:t>工作的一方应具备的基本能力与条件（国内文献的一般表述）</a:t>
            </a:r>
            <a:endParaRPr lang="en-US" altLang="zh-CN" sz="2400" b="1" smtClean="0"/>
          </a:p>
          <a:p>
            <a:pPr marL="0" indent="0" algn="just">
              <a:lnSpc>
                <a:spcPct val="120000"/>
              </a:lnSpc>
              <a:buFontTx/>
              <a:buNone/>
            </a:pPr>
            <a:r>
              <a:rPr lang="en-US" altLang="zh-CN" sz="2000" b="1" smtClean="0"/>
              <a:t>    1</a:t>
            </a:r>
            <a:r>
              <a:rPr lang="zh-CN" altLang="en-US" sz="2000" b="1" smtClean="0"/>
              <a:t>）对所处行业技术的发展有充分的了解；</a:t>
            </a:r>
            <a:endParaRPr lang="en-US" altLang="zh-CN" sz="2000" b="1" smtClean="0"/>
          </a:p>
          <a:p>
            <a:pPr marL="0" indent="0" algn="just">
              <a:lnSpc>
                <a:spcPct val="120000"/>
              </a:lnSpc>
              <a:buFontTx/>
              <a:buNone/>
            </a:pPr>
            <a:r>
              <a:rPr lang="en-US" altLang="zh-CN" sz="2000" b="1" smtClean="0"/>
              <a:t>    2</a:t>
            </a:r>
            <a:r>
              <a:rPr lang="zh-CN" altLang="en-US" sz="2000" b="1" smtClean="0"/>
              <a:t>）对所处行业的市场发展（专业单位的构成）及建筑经济状态具有充分的了解；</a:t>
            </a:r>
            <a:endParaRPr lang="en-US" altLang="zh-CN" sz="2000" b="1" smtClean="0"/>
          </a:p>
          <a:p>
            <a:pPr marL="0" indent="0" algn="just">
              <a:lnSpc>
                <a:spcPct val="120000"/>
              </a:lnSpc>
              <a:buFontTx/>
              <a:buNone/>
            </a:pPr>
            <a:r>
              <a:rPr lang="en-US" altLang="zh-CN" sz="2000" b="1" smtClean="0"/>
              <a:t>    3</a:t>
            </a:r>
            <a:r>
              <a:rPr lang="zh-CN" altLang="en-US" sz="2000" b="1" smtClean="0"/>
              <a:t>）掌握</a:t>
            </a:r>
            <a:r>
              <a:rPr lang="en-US" altLang="zh-CN" sz="2000" b="1" smtClean="0"/>
              <a:t>WBS</a:t>
            </a:r>
            <a:r>
              <a:rPr lang="zh-CN" altLang="en-US" sz="2000" b="1" smtClean="0"/>
              <a:t>方法的基本运用；</a:t>
            </a:r>
            <a:endParaRPr lang="en-US" altLang="zh-CN" sz="2000" b="1" smtClean="0"/>
          </a:p>
          <a:p>
            <a:pPr marL="0" indent="0" algn="just">
              <a:lnSpc>
                <a:spcPct val="120000"/>
              </a:lnSpc>
              <a:buFontTx/>
              <a:buNone/>
            </a:pPr>
            <a:r>
              <a:rPr lang="en-US" altLang="zh-CN" sz="2000" b="1" smtClean="0"/>
              <a:t>    4</a:t>
            </a:r>
            <a:r>
              <a:rPr lang="zh-CN" altLang="en-US" sz="2000" b="1" smtClean="0"/>
              <a:t>）具备专业采购的基本能力与资格；</a:t>
            </a:r>
            <a:endParaRPr lang="en-US" altLang="zh-CN" sz="2000" b="1" smtClean="0"/>
          </a:p>
          <a:p>
            <a:pPr marL="0" indent="0" algn="just">
              <a:lnSpc>
                <a:spcPct val="120000"/>
              </a:lnSpc>
              <a:buFontTx/>
              <a:buNone/>
            </a:pPr>
            <a:r>
              <a:rPr lang="en-US" altLang="zh-CN" sz="2000" b="1" smtClean="0"/>
              <a:t>    5</a:t>
            </a:r>
            <a:r>
              <a:rPr lang="zh-CN" altLang="en-US" sz="2000" b="1" smtClean="0"/>
              <a:t>）拥有承担</a:t>
            </a:r>
            <a:r>
              <a:rPr lang="en-US" altLang="zh-CN" sz="2000" b="1" smtClean="0"/>
              <a:t>CM</a:t>
            </a:r>
            <a:r>
              <a:rPr lang="zh-CN" altLang="en-US" sz="2000" b="1" smtClean="0"/>
              <a:t>管理工作的稳定工作团队。</a:t>
            </a:r>
            <a:endParaRPr lang="en-US" altLang="zh-CN" sz="2000" b="1" smtClean="0"/>
          </a:p>
          <a:p>
            <a:pPr marL="0" indent="0" algn="just">
              <a:lnSpc>
                <a:spcPct val="120000"/>
              </a:lnSpc>
              <a:buFontTx/>
              <a:buNone/>
            </a:pPr>
            <a:r>
              <a:rPr lang="en-US" altLang="zh-CN" sz="2400" b="1" smtClean="0"/>
              <a:t>6</a:t>
            </a:r>
            <a:r>
              <a:rPr lang="zh-CN" altLang="en-US" sz="2400" b="1" smtClean="0"/>
              <a:t>、国内项目参与方在</a:t>
            </a:r>
            <a:r>
              <a:rPr lang="en-US" altLang="zh-CN" sz="2400" b="1" smtClean="0"/>
              <a:t>CM</a:t>
            </a:r>
            <a:r>
              <a:rPr lang="zh-CN" altLang="en-US" sz="2400" b="1" smtClean="0"/>
              <a:t>管理能力上目前存在的普遍问题</a:t>
            </a:r>
            <a:endParaRPr lang="en-US" altLang="zh-CN" sz="2400" b="1" smtClean="0"/>
          </a:p>
          <a:p>
            <a:pPr marL="0" indent="0" algn="just">
              <a:lnSpc>
                <a:spcPct val="120000"/>
              </a:lnSpc>
              <a:buFontTx/>
              <a:buNone/>
            </a:pPr>
            <a:r>
              <a:rPr lang="en-US" altLang="zh-CN" sz="2000" b="1" smtClean="0"/>
              <a:t>    1</a:t>
            </a:r>
            <a:r>
              <a:rPr lang="zh-CN" altLang="en-US" sz="2000" b="1" smtClean="0"/>
              <a:t>）设计单位牵头工程总承包，设计单位多数对</a:t>
            </a:r>
            <a:r>
              <a:rPr lang="en-US" altLang="zh-CN" sz="2000" b="1" smtClean="0"/>
              <a:t>CM</a:t>
            </a:r>
            <a:r>
              <a:rPr lang="zh-CN" altLang="en-US" sz="2000" b="1" smtClean="0"/>
              <a:t>管理不够熟悉，因较少的建造管理的参与实践，相关能力普遍较弱；（</a:t>
            </a:r>
            <a:r>
              <a:rPr lang="en-US" altLang="zh-CN" sz="2000" b="1" smtClean="0"/>
              <a:t>D+M</a:t>
            </a:r>
            <a:r>
              <a:rPr lang="zh-CN" altLang="en-US" sz="2000" b="1" smtClean="0"/>
              <a:t>管理模式的影响）</a:t>
            </a:r>
            <a:endParaRPr lang="en-US" altLang="zh-CN" sz="2000" b="1" smtClean="0"/>
          </a:p>
          <a:p>
            <a:pPr marL="0" indent="0">
              <a:buFontTx/>
              <a:buNone/>
            </a:pPr>
            <a:r>
              <a:rPr lang="en-US" altLang="zh-CN" sz="2000" b="1" smtClean="0"/>
              <a:t>    2</a:t>
            </a:r>
            <a:r>
              <a:rPr lang="zh-CN" altLang="en-US" sz="2000" b="1" smtClean="0"/>
              <a:t>）施工单位牵头的工程总承包虽对</a:t>
            </a:r>
            <a:r>
              <a:rPr lang="en-US" altLang="zh-CN" sz="2000" b="1" smtClean="0"/>
              <a:t>CM</a:t>
            </a:r>
            <a:r>
              <a:rPr lang="zh-CN" altLang="en-US" sz="2000" b="1" smtClean="0"/>
              <a:t>管理工作多具有较深入了解，但熟悉的范围不足（尤其对以往多由业主单位承担实质性采购的部分）；（国内普遍采用的施工总承包多为“假总包”的影响）</a:t>
            </a:r>
            <a:endParaRPr lang="en-US" altLang="zh-CN" sz="2000" b="1" smtClean="0"/>
          </a:p>
          <a:p>
            <a:pPr marL="0" indent="0">
              <a:buFontTx/>
              <a:buNone/>
            </a:pPr>
            <a:r>
              <a:rPr lang="en-US" altLang="zh-CN" sz="2000" b="1" smtClean="0"/>
              <a:t>    3</a:t>
            </a:r>
            <a:r>
              <a:rPr lang="zh-CN" altLang="en-US" sz="2000" b="1" smtClean="0"/>
              <a:t>）各个参与方对工程总承包方式普遍缺乏深入理解或存误解，影响对工程总承包方式下做好</a:t>
            </a:r>
            <a:r>
              <a:rPr lang="en-US" altLang="zh-CN" sz="2000" b="1" smtClean="0"/>
              <a:t>CM</a:t>
            </a:r>
            <a:r>
              <a:rPr lang="zh-CN" altLang="en-US" sz="2000" b="1" smtClean="0"/>
              <a:t>管理工作的全面理解。</a:t>
            </a:r>
            <a:endParaRPr lang="zh-CN" altLang="en-US" sz="2000" b="1"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p:cNvSpPr>
            <a:spLocks noGrp="1"/>
          </p:cNvSpPr>
          <p:nvPr>
            <p:ph type="title"/>
          </p:nvPr>
        </p:nvSpPr>
        <p:spPr>
          <a:xfrm>
            <a:off x="688975" y="196850"/>
            <a:ext cx="7835900" cy="506413"/>
          </a:xfrm>
        </p:spPr>
        <p:txBody>
          <a:bodyPr>
            <a:normAutofit fontScale="90000"/>
          </a:bodyPr>
          <a:lstStyle/>
          <a:p>
            <a:br>
              <a:rPr lang="en-US" altLang="zh-CN" b="1" smtClean="0">
                <a:solidFill>
                  <a:schemeClr val="tx1"/>
                </a:solidFill>
              </a:rPr>
            </a:br>
            <a:r>
              <a:rPr lang="zh-CN" altLang="en-US" sz="2800" b="1" smtClean="0">
                <a:solidFill>
                  <a:schemeClr val="tx1"/>
                </a:solidFill>
              </a:rPr>
              <a:t>（二）项目预控计划体系的建立</a:t>
            </a:r>
            <a:br>
              <a:rPr lang="zh-CN" altLang="en-US" sz="2800" b="1" smtClean="0">
                <a:solidFill>
                  <a:schemeClr val="tx1"/>
                </a:solidFill>
              </a:rPr>
            </a:br>
            <a:endParaRPr lang="zh-CN" altLang="en-US" smtClean="0"/>
          </a:p>
        </p:txBody>
      </p:sp>
      <p:sp>
        <p:nvSpPr>
          <p:cNvPr id="3" name="内容占位符 2"/>
          <p:cNvSpPr>
            <a:spLocks noGrp="1"/>
          </p:cNvSpPr>
          <p:nvPr>
            <p:ph idx="1"/>
          </p:nvPr>
        </p:nvSpPr>
        <p:spPr>
          <a:xfrm>
            <a:off x="450850" y="773113"/>
            <a:ext cx="8453438" cy="5697537"/>
          </a:xfrm>
        </p:spPr>
        <p:txBody>
          <a:bodyPr>
            <a:normAutofit fontScale="85000" lnSpcReduction="20000"/>
          </a:bodyPr>
          <a:lstStyle/>
          <a:p>
            <a:pPr>
              <a:buFontTx/>
              <a:buNone/>
              <a:defRPr/>
            </a:pPr>
            <a:r>
              <a:rPr lang="zh-CN" altLang="en-US" sz="2000" b="1" dirty="0" smtClean="0"/>
              <a:t>    </a:t>
            </a:r>
            <a:r>
              <a:rPr lang="en-US" altLang="zh-CN" sz="2000" b="1" dirty="0" smtClean="0"/>
              <a:t>1</a:t>
            </a:r>
            <a:r>
              <a:rPr lang="zh-CN" altLang="en-US" sz="2000" b="1" dirty="0" smtClean="0"/>
              <a:t>、在工程项目全过程管理的表述中，提到了“工程设计与计划”阶</a:t>
            </a:r>
            <a:endParaRPr lang="en-US" altLang="zh-CN" sz="2000" b="1" dirty="0" smtClean="0"/>
          </a:p>
          <a:p>
            <a:pPr>
              <a:buFontTx/>
              <a:buNone/>
              <a:defRPr/>
            </a:pPr>
            <a:r>
              <a:rPr lang="zh-CN" altLang="en-US" sz="2000" b="1" dirty="0" smtClean="0"/>
              <a:t>段全过程管理中最重要的环节，是“项目策划”</a:t>
            </a:r>
            <a:r>
              <a:rPr lang="en-US" altLang="zh-CN" sz="2000" b="1" dirty="0" smtClean="0"/>
              <a:t>/PP</a:t>
            </a:r>
            <a:r>
              <a:rPr lang="zh-CN" altLang="en-US" sz="2000" b="1" dirty="0" smtClean="0"/>
              <a:t>与“项目控制”</a:t>
            </a:r>
            <a:r>
              <a:rPr lang="en-US" altLang="zh-CN" sz="2000" b="1" dirty="0" smtClean="0"/>
              <a:t>/PC</a:t>
            </a:r>
            <a:endParaRPr lang="en-US" altLang="zh-CN" sz="2000" b="1" dirty="0" smtClean="0"/>
          </a:p>
          <a:p>
            <a:pPr>
              <a:buFontTx/>
              <a:buNone/>
              <a:defRPr/>
            </a:pPr>
            <a:r>
              <a:rPr lang="zh-CN" altLang="en-US" sz="2000" b="1" dirty="0" smtClean="0"/>
              <a:t>两类管理相互交集的唯一阶段，其中最重要的“项目控制”</a:t>
            </a:r>
            <a:r>
              <a:rPr lang="en-US" altLang="zh-CN" sz="2000" b="1" dirty="0" smtClean="0"/>
              <a:t>/PC</a:t>
            </a:r>
            <a:r>
              <a:rPr lang="zh-CN" altLang="en-US" sz="2000" b="1" dirty="0" smtClean="0"/>
              <a:t>管理工作</a:t>
            </a:r>
            <a:endParaRPr lang="en-US" altLang="zh-CN" sz="2000" b="1" dirty="0" smtClean="0"/>
          </a:p>
          <a:p>
            <a:pPr>
              <a:buFontTx/>
              <a:buNone/>
              <a:defRPr/>
            </a:pPr>
            <a:r>
              <a:rPr lang="zh-CN" altLang="en-US" sz="2000" b="1" dirty="0" smtClean="0"/>
              <a:t>就是编制成系统的预控计划体系。而这一体系文件的责任主体，在施工</a:t>
            </a:r>
            <a:endParaRPr lang="en-US" altLang="zh-CN" sz="2000" b="1" dirty="0" smtClean="0"/>
          </a:p>
          <a:p>
            <a:pPr>
              <a:buFontTx/>
              <a:buNone/>
              <a:defRPr/>
            </a:pPr>
            <a:r>
              <a:rPr lang="zh-CN" altLang="en-US" sz="2000" b="1" dirty="0" smtClean="0"/>
              <a:t>总承包方式下为业主单位，在工程总承包方式下则成为工程总承包单位。</a:t>
            </a:r>
            <a:endParaRPr lang="en-US" altLang="zh-CN" sz="2000" b="1" dirty="0" smtClean="0"/>
          </a:p>
          <a:p>
            <a:pPr>
              <a:buFontTx/>
              <a:buNone/>
              <a:defRPr/>
            </a:pPr>
            <a:r>
              <a:rPr lang="zh-CN" altLang="en-US" sz="2000" b="1" dirty="0" smtClean="0"/>
              <a:t>        一套标准的预控计划体系基本构成起码应包括：</a:t>
            </a:r>
            <a:endParaRPr lang="zh-CN" altLang="en-US" sz="2000" b="1" dirty="0" smtClean="0"/>
          </a:p>
          <a:p>
            <a:pPr eaLnBrk="1" hangingPunct="1">
              <a:lnSpc>
                <a:spcPct val="80000"/>
              </a:lnSpc>
              <a:buFontTx/>
              <a:buNone/>
              <a:defRPr/>
            </a:pPr>
            <a:r>
              <a:rPr lang="zh-CN" altLang="en-US" sz="2000" b="1" dirty="0" smtClean="0"/>
              <a:t>        </a:t>
            </a:r>
            <a:r>
              <a:rPr lang="en-US" altLang="zh-CN" sz="2000" b="1" dirty="0" smtClean="0"/>
              <a:t>1</a:t>
            </a:r>
            <a:r>
              <a:rPr lang="zh-CN" altLang="en-US" sz="2000" b="1" dirty="0" smtClean="0"/>
              <a:t>）基本体系文件计划 ：                      </a:t>
            </a:r>
            <a:r>
              <a:rPr lang="en-US" altLang="zh-CN" sz="2000" b="1" dirty="0" smtClean="0"/>
              <a:t>2</a:t>
            </a:r>
            <a:r>
              <a:rPr lang="zh-CN" altLang="en-US" sz="2000" b="1" dirty="0" smtClean="0"/>
              <a:t>）体系的派生文件： </a:t>
            </a:r>
            <a:endParaRPr lang="en-US" altLang="zh-CN" sz="2000" b="1" dirty="0" smtClean="0"/>
          </a:p>
          <a:p>
            <a:pPr eaLnBrk="1" hangingPunct="1">
              <a:lnSpc>
                <a:spcPct val="80000"/>
              </a:lnSpc>
              <a:buFontTx/>
              <a:buNone/>
              <a:defRPr/>
            </a:pPr>
            <a:r>
              <a:rPr lang="en-US" altLang="zh-CN" sz="2000" b="1" dirty="0" smtClean="0"/>
              <a:t>        </a:t>
            </a:r>
            <a:r>
              <a:rPr lang="zh-CN" altLang="en-US" sz="2000" b="1" dirty="0" smtClean="0"/>
              <a:t>之一：项目管理组织计划                     之一：项目资金需求计划</a:t>
            </a:r>
            <a:endParaRPr lang="en-US" altLang="zh-CN" sz="2000" b="1" dirty="0" smtClean="0"/>
          </a:p>
          <a:p>
            <a:pPr eaLnBrk="1" hangingPunct="1">
              <a:lnSpc>
                <a:spcPct val="80000"/>
              </a:lnSpc>
              <a:buFontTx/>
              <a:buNone/>
              <a:defRPr/>
            </a:pPr>
            <a:r>
              <a:rPr lang="en-US" altLang="zh-CN" sz="2000" b="1" dirty="0" smtClean="0"/>
              <a:t>        </a:t>
            </a:r>
            <a:r>
              <a:rPr lang="zh-CN" altLang="en-US" sz="2000" b="1" dirty="0" smtClean="0"/>
              <a:t>（范围管理、附图</a:t>
            </a:r>
            <a:r>
              <a:rPr lang="en-US" altLang="zh-CN" sz="2000" b="1" dirty="0" smtClean="0"/>
              <a:t>15</a:t>
            </a:r>
            <a:r>
              <a:rPr lang="zh-CN" altLang="en-US" sz="2000" b="1" dirty="0" smtClean="0"/>
              <a:t>）</a:t>
            </a:r>
            <a:r>
              <a:rPr lang="en-US" altLang="zh-CN" sz="2000" b="1" dirty="0" smtClean="0"/>
              <a:t>                        </a:t>
            </a:r>
            <a:r>
              <a:rPr lang="zh-CN" altLang="en-US" sz="2000" b="1" dirty="0" smtClean="0"/>
              <a:t>（项目管理层面用、附图</a:t>
            </a:r>
            <a:r>
              <a:rPr lang="en-US" altLang="zh-CN" sz="2000" b="1" dirty="0" smtClean="0"/>
              <a:t>18</a:t>
            </a:r>
            <a:r>
              <a:rPr lang="zh-CN" altLang="en-US" sz="2000" b="1" dirty="0" smtClean="0"/>
              <a:t>）</a:t>
            </a:r>
            <a:r>
              <a:rPr lang="en-US" altLang="zh-CN" sz="2000" b="1" dirty="0" smtClean="0"/>
              <a:t>              </a:t>
            </a:r>
            <a:endParaRPr lang="zh-CN" altLang="en-US" sz="2000" b="1" dirty="0" smtClean="0"/>
          </a:p>
          <a:p>
            <a:pPr eaLnBrk="1" hangingPunct="1">
              <a:lnSpc>
                <a:spcPct val="80000"/>
              </a:lnSpc>
              <a:buFontTx/>
              <a:buNone/>
              <a:defRPr/>
            </a:pPr>
            <a:r>
              <a:rPr lang="zh-CN" altLang="en-US" sz="2000" b="1" dirty="0" smtClean="0"/>
              <a:t>        之二：项目进度总控制计划                 之二：项目工程量计划与统计</a:t>
            </a:r>
            <a:endParaRPr lang="en-US" altLang="zh-CN" sz="2000" b="1" dirty="0" smtClean="0"/>
          </a:p>
          <a:p>
            <a:pPr eaLnBrk="1" hangingPunct="1">
              <a:lnSpc>
                <a:spcPct val="80000"/>
              </a:lnSpc>
              <a:buFontTx/>
              <a:buNone/>
              <a:defRPr/>
            </a:pPr>
            <a:r>
              <a:rPr lang="en-US" altLang="zh-CN" sz="2000" b="1" dirty="0" smtClean="0"/>
              <a:t>        </a:t>
            </a:r>
            <a:r>
              <a:rPr lang="zh-CN" altLang="en-US" sz="2000" b="1" dirty="0" smtClean="0"/>
              <a:t>（时间进度管理、附图</a:t>
            </a:r>
            <a:r>
              <a:rPr lang="en-US" altLang="zh-CN" sz="2000" b="1" dirty="0" smtClean="0"/>
              <a:t>16</a:t>
            </a:r>
            <a:r>
              <a:rPr lang="zh-CN" altLang="en-US" sz="2000" b="1" dirty="0" smtClean="0"/>
              <a:t>）</a:t>
            </a:r>
            <a:r>
              <a:rPr lang="en-US" altLang="zh-CN" sz="2000" b="1" dirty="0" smtClean="0"/>
              <a:t>                </a:t>
            </a:r>
            <a:r>
              <a:rPr lang="zh-CN" altLang="en-US" sz="2000" b="1" dirty="0" smtClean="0"/>
              <a:t>（项目上级企业用、附图</a:t>
            </a:r>
            <a:r>
              <a:rPr lang="en-US" altLang="zh-CN" sz="2000" b="1" dirty="0" smtClean="0"/>
              <a:t>19</a:t>
            </a:r>
            <a:r>
              <a:rPr lang="zh-CN" altLang="en-US" sz="2000" b="1" dirty="0" smtClean="0"/>
              <a:t>）</a:t>
            </a:r>
            <a:endParaRPr lang="zh-CN" altLang="en-US" sz="2000" b="1" dirty="0" smtClean="0"/>
          </a:p>
          <a:p>
            <a:pPr eaLnBrk="1" hangingPunct="1">
              <a:lnSpc>
                <a:spcPct val="80000"/>
              </a:lnSpc>
              <a:buFontTx/>
              <a:buNone/>
              <a:defRPr/>
            </a:pPr>
            <a:r>
              <a:rPr lang="zh-CN" altLang="en-US" sz="2000" b="1" dirty="0" smtClean="0"/>
              <a:t>        之三：项目投资</a:t>
            </a:r>
            <a:r>
              <a:rPr lang="en-US" altLang="zh-CN" sz="2000" b="1" dirty="0" smtClean="0"/>
              <a:t>/</a:t>
            </a:r>
            <a:r>
              <a:rPr lang="zh-CN" altLang="en-US" sz="2000" b="1" dirty="0" smtClean="0"/>
              <a:t>成本总控制计划</a:t>
            </a:r>
            <a:endParaRPr lang="en-US" altLang="zh-CN" sz="2000" b="1" dirty="0" smtClean="0"/>
          </a:p>
          <a:p>
            <a:pPr eaLnBrk="1" hangingPunct="1">
              <a:lnSpc>
                <a:spcPct val="80000"/>
              </a:lnSpc>
              <a:buFontTx/>
              <a:buNone/>
              <a:defRPr/>
            </a:pPr>
            <a:r>
              <a:rPr lang="en-US" altLang="zh-CN" sz="2000" b="1" dirty="0" smtClean="0"/>
              <a:t>        </a:t>
            </a:r>
            <a:r>
              <a:rPr lang="zh-CN" altLang="en-US" sz="2000" b="1" dirty="0" smtClean="0"/>
              <a:t>（成本费用管理、附图</a:t>
            </a:r>
            <a:r>
              <a:rPr lang="en-US" altLang="zh-CN" sz="2000" b="1" dirty="0" smtClean="0"/>
              <a:t>17</a:t>
            </a:r>
            <a:r>
              <a:rPr lang="zh-CN" altLang="en-US" sz="2000" b="1" dirty="0" smtClean="0"/>
              <a:t>）</a:t>
            </a:r>
            <a:endParaRPr lang="en-US" altLang="zh-CN" sz="2000" b="1" dirty="0" smtClean="0"/>
          </a:p>
          <a:p>
            <a:pPr eaLnBrk="1" hangingPunct="1">
              <a:lnSpc>
                <a:spcPct val="80000"/>
              </a:lnSpc>
              <a:buFontTx/>
              <a:buNone/>
              <a:defRPr/>
            </a:pPr>
            <a:r>
              <a:rPr lang="en-US" altLang="zh-CN" sz="2000" b="1" dirty="0" smtClean="0"/>
              <a:t>    2</a:t>
            </a:r>
            <a:r>
              <a:rPr lang="zh-CN" altLang="en-US" sz="2000" b="1" dirty="0" smtClean="0"/>
              <a:t>、工程总承包方如果没有编制基本体系文件并推行实施的能力，就仅</a:t>
            </a:r>
            <a:endParaRPr lang="en-US" altLang="zh-CN" sz="2000" b="1" dirty="0" smtClean="0"/>
          </a:p>
          <a:p>
            <a:pPr eaLnBrk="1" hangingPunct="1">
              <a:lnSpc>
                <a:spcPct val="80000"/>
              </a:lnSpc>
              <a:buFontTx/>
              <a:buNone/>
              <a:defRPr/>
            </a:pPr>
            <a:r>
              <a:rPr lang="zh-CN" altLang="en-US" sz="2000" b="1" dirty="0" smtClean="0"/>
              <a:t>仅是一个施工单位，就仅能承担好施工总承包的职责，所以在选择工程总</a:t>
            </a:r>
            <a:endParaRPr lang="en-US" altLang="zh-CN" sz="2000" b="1" dirty="0" smtClean="0"/>
          </a:p>
          <a:p>
            <a:pPr eaLnBrk="1" hangingPunct="1">
              <a:lnSpc>
                <a:spcPct val="80000"/>
              </a:lnSpc>
              <a:buFontTx/>
              <a:buNone/>
              <a:defRPr/>
            </a:pPr>
            <a:r>
              <a:rPr lang="zh-CN" altLang="en-US" sz="2000" b="1" dirty="0" smtClean="0"/>
              <a:t>承包方的评审过程中，就应考察其这一建造管理的基本技能</a:t>
            </a:r>
            <a:r>
              <a:rPr lang="en-US" altLang="zh-CN" sz="2000" b="1" dirty="0" smtClean="0"/>
              <a:t>---</a:t>
            </a:r>
            <a:r>
              <a:rPr lang="zh-CN" sz="2000" b="1" dirty="0" smtClean="0"/>
              <a:t>要求投标人</a:t>
            </a:r>
            <a:endParaRPr lang="en-US" altLang="zh-CN" sz="2000" b="1" dirty="0" smtClean="0"/>
          </a:p>
          <a:p>
            <a:pPr eaLnBrk="1" hangingPunct="1">
              <a:lnSpc>
                <a:spcPct val="80000"/>
              </a:lnSpc>
              <a:buFontTx/>
              <a:buNone/>
              <a:defRPr/>
            </a:pPr>
            <a:r>
              <a:rPr lang="zh-CN" sz="2000" b="1" dirty="0" smtClean="0"/>
              <a:t>编制</a:t>
            </a:r>
            <a:r>
              <a:rPr lang="zh-CN" altLang="en-US" sz="2000" b="1" dirty="0" smtClean="0"/>
              <a:t>类似模拟的预控计划，</a:t>
            </a:r>
            <a:r>
              <a:rPr lang="zh-CN" sz="2000" b="1" dirty="0" smtClean="0"/>
              <a:t>并作为其</a:t>
            </a:r>
            <a:r>
              <a:rPr lang="zh-CN" altLang="en-US" sz="2000" b="1" dirty="0" smtClean="0"/>
              <a:t>投标的</a:t>
            </a:r>
            <a:r>
              <a:rPr lang="zh-CN" sz="2000" b="1" dirty="0" smtClean="0"/>
              <a:t>评分项）</a:t>
            </a:r>
            <a:endParaRPr lang="en-US" altLang="zh-CN" sz="2000" b="1" dirty="0" smtClean="0"/>
          </a:p>
          <a:p>
            <a:pPr eaLnBrk="1" hangingPunct="1">
              <a:lnSpc>
                <a:spcPct val="80000"/>
              </a:lnSpc>
              <a:buFontTx/>
              <a:buNone/>
              <a:defRPr/>
            </a:pPr>
            <a:r>
              <a:rPr lang="en-US" altLang="zh-CN" sz="2000" b="1" dirty="0" smtClean="0"/>
              <a:t> </a:t>
            </a:r>
            <a:endParaRPr lang="en-US" altLang="zh-CN" sz="2000" b="1" dirty="0" smtClean="0"/>
          </a:p>
          <a:p>
            <a:pPr eaLnBrk="1" hangingPunct="1">
              <a:lnSpc>
                <a:spcPct val="80000"/>
              </a:lnSpc>
              <a:buFontTx/>
              <a:buNone/>
              <a:defRPr/>
            </a:pPr>
            <a:endParaRPr lang="en-US" altLang="zh-CN" sz="2000" b="1" dirty="0" smtClean="0"/>
          </a:p>
          <a:p>
            <a:pPr eaLnBrk="1" hangingPunct="1">
              <a:lnSpc>
                <a:spcPct val="80000"/>
              </a:lnSpc>
              <a:buFontTx/>
              <a:buNone/>
              <a:defRPr/>
            </a:pPr>
            <a:r>
              <a:rPr lang="zh-CN" altLang="en-US" sz="2000" b="1" dirty="0" smtClean="0"/>
              <a:t>    </a:t>
            </a:r>
            <a:endParaRPr lang="en-US" altLang="zh-CN" sz="2000" b="1" dirty="0" smtClean="0"/>
          </a:p>
          <a:p>
            <a:pPr eaLnBrk="1" hangingPunct="1">
              <a:lnSpc>
                <a:spcPct val="80000"/>
              </a:lnSpc>
              <a:buFontTx/>
              <a:buNone/>
              <a:defRPr/>
            </a:pPr>
            <a:r>
              <a:rPr lang="zh-CN" altLang="en-US" sz="2000" b="1" dirty="0" smtClean="0"/>
              <a:t>        </a:t>
            </a:r>
            <a:endParaRPr lang="en-US" altLang="zh-CN" sz="2000" b="1" dirty="0" smtClean="0"/>
          </a:p>
          <a:p>
            <a:pPr eaLnBrk="1" hangingPunct="1">
              <a:lnSpc>
                <a:spcPct val="80000"/>
              </a:lnSpc>
              <a:buFontTx/>
              <a:buNone/>
              <a:defRPr/>
            </a:pPr>
            <a:r>
              <a:rPr lang="en-US" altLang="zh-CN" sz="2000" b="1" dirty="0" smtClean="0"/>
              <a:t>       </a:t>
            </a:r>
            <a:endParaRPr lang="zh-CN" altLang="en-US" sz="2000" b="1" dirty="0" smtClean="0"/>
          </a:p>
          <a:p>
            <a:pPr eaLnBrk="1" hangingPunct="1">
              <a:lnSpc>
                <a:spcPct val="80000"/>
              </a:lnSpc>
              <a:buFontTx/>
              <a:buNone/>
              <a:defRPr/>
            </a:pPr>
            <a:r>
              <a:rPr lang="zh-CN" altLang="en-US" sz="2000" b="1" dirty="0" smtClean="0"/>
              <a:t>        </a:t>
            </a:r>
            <a:endParaRPr lang="en-US" altLang="zh-CN" sz="2000" b="1" dirty="0" smtClean="0"/>
          </a:p>
          <a:p>
            <a:pPr eaLnBrk="1" hangingPunct="1">
              <a:lnSpc>
                <a:spcPct val="80000"/>
              </a:lnSpc>
              <a:buFontTx/>
              <a:buNone/>
              <a:defRPr/>
            </a:pPr>
            <a:r>
              <a:rPr lang="en-US" altLang="zh-CN" sz="2000" b="1" dirty="0" smtClean="0"/>
              <a:t>        </a:t>
            </a:r>
            <a:endParaRPr lang="en-US" altLang="zh-CN" sz="2000" b="1" dirty="0" smtClean="0">
              <a:latin typeface="+mj-lt"/>
              <a:ea typeface="+mj-ea"/>
              <a:cs typeface="+mj-cs"/>
            </a:endParaRPr>
          </a:p>
          <a:p>
            <a:pPr>
              <a:buFontTx/>
              <a:buNone/>
              <a:defRPr/>
            </a:pPr>
            <a:endParaRPr lang="en-US" altLang="zh-CN" sz="2000" b="1" dirty="0" smtClean="0">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468313" y="115888"/>
            <a:ext cx="8207375" cy="360362"/>
          </a:xfrm>
        </p:spPr>
        <p:txBody>
          <a:bodyPr>
            <a:normAutofit fontScale="90000"/>
          </a:bodyPr>
          <a:lstStyle/>
          <a:p>
            <a:br>
              <a:rPr lang="en-US" altLang="zh-CN" sz="2400" b="1" smtClean="0"/>
            </a:br>
            <a:br>
              <a:rPr lang="en-US" altLang="zh-CN" sz="2400" b="1" smtClean="0"/>
            </a:br>
            <a:r>
              <a:rPr lang="zh-CN" altLang="en-US" sz="2400" b="1" smtClean="0"/>
              <a:t>（一）继续推行工程建设项目全过程管理（续）</a:t>
            </a:r>
            <a:br>
              <a:rPr lang="en-US" altLang="zh-CN" b="1" smtClean="0"/>
            </a:br>
            <a:endParaRPr lang="zh-CN" altLang="en-US" smtClean="0"/>
          </a:p>
        </p:txBody>
      </p:sp>
      <p:sp>
        <p:nvSpPr>
          <p:cNvPr id="9219" name="内容占位符 2"/>
          <p:cNvSpPr>
            <a:spLocks noGrp="1"/>
          </p:cNvSpPr>
          <p:nvPr>
            <p:ph idx="1"/>
          </p:nvPr>
        </p:nvSpPr>
        <p:spPr>
          <a:xfrm>
            <a:off x="323529" y="476250"/>
            <a:ext cx="8712522" cy="6265863"/>
          </a:xfrm>
        </p:spPr>
        <p:txBody>
          <a:bodyPr/>
          <a:lstStyle/>
          <a:p>
            <a:pPr>
              <a:buFont typeface="Arial" panose="020B0604020202020204" pitchFamily="34" charset="0"/>
              <a:buNone/>
            </a:pPr>
            <a:r>
              <a:rPr lang="zh-CN" altLang="en-US" sz="2000" b="1" dirty="0" smtClean="0"/>
              <a:t>    住建部在上述最后一份文件中提出</a:t>
            </a:r>
            <a:r>
              <a:rPr lang="zh-CN" altLang="zh-CN" sz="2000" b="1" dirty="0" smtClean="0"/>
              <a:t> “鼓励大型监理企业采取跨行业、跨</a:t>
            </a:r>
            <a:endParaRPr lang="en-US" altLang="zh-CN" sz="2000" b="1" dirty="0" smtClean="0"/>
          </a:p>
          <a:p>
            <a:pPr>
              <a:buFont typeface="Arial" panose="020B0604020202020204" pitchFamily="34" charset="0"/>
              <a:buNone/>
            </a:pPr>
            <a:r>
              <a:rPr lang="zh-CN" altLang="zh-CN" sz="2000" b="1" dirty="0" smtClean="0"/>
              <a:t>地域的联合经营、并购重组等方式发展全过程咨询，培育一批具有国际水</a:t>
            </a:r>
            <a:endParaRPr lang="en-US" altLang="zh-CN" sz="2000" b="1" dirty="0" smtClean="0"/>
          </a:p>
          <a:p>
            <a:pPr>
              <a:buFont typeface="Arial" panose="020B0604020202020204" pitchFamily="34" charset="0"/>
              <a:buNone/>
            </a:pPr>
            <a:r>
              <a:rPr lang="zh-CN" altLang="zh-CN" sz="2000" b="1" dirty="0" smtClean="0"/>
              <a:t>平的全过程工程咨询企业” 。</a:t>
            </a:r>
            <a:r>
              <a:rPr lang="zh-CN" altLang="en-US" sz="2000" b="1" dirty="0" smtClean="0"/>
              <a:t>上述提法虽事出有因，但视野似有些狭隘： </a:t>
            </a:r>
            <a:endParaRPr lang="en-US" altLang="zh-CN" sz="2000" b="1" dirty="0" smtClean="0"/>
          </a:p>
          <a:p>
            <a:pPr>
              <a:buFont typeface="Arial" panose="020B0604020202020204" pitchFamily="34" charset="0"/>
              <a:buNone/>
            </a:pPr>
            <a:r>
              <a:rPr lang="zh-CN" altLang="en-US" sz="2000" b="1" dirty="0" smtClean="0"/>
              <a:t>由监理企业负责项目全过程管理的主要做法往往就是“管监合一”，虽然</a:t>
            </a:r>
            <a:endParaRPr lang="en-US" altLang="zh-CN" sz="2000" b="1" dirty="0" smtClean="0"/>
          </a:p>
          <a:p>
            <a:pPr>
              <a:buFont typeface="Arial" panose="020B0604020202020204" pitchFamily="34" charset="0"/>
              <a:buNone/>
            </a:pPr>
            <a:r>
              <a:rPr lang="zh-CN" altLang="en-US" sz="2000" b="1" dirty="0" smtClean="0"/>
              <a:t>是我国推动项目全过程管理的重要方面，但也绝不是唯一方向：如由发改</a:t>
            </a:r>
            <a:endParaRPr lang="en-US" altLang="zh-CN" sz="2000" b="1" dirty="0" smtClean="0"/>
          </a:p>
          <a:p>
            <a:pPr>
              <a:buFont typeface="Arial" panose="020B0604020202020204" pitchFamily="34" charset="0"/>
              <a:buNone/>
            </a:pPr>
            <a:r>
              <a:rPr lang="zh-CN" altLang="en-US" sz="2000" b="1" dirty="0" smtClean="0"/>
              <a:t>委主导的政府投资非经营性项目采用的“代建制”，就是由“代建单位”</a:t>
            </a:r>
            <a:endParaRPr lang="en-US" altLang="zh-CN" sz="2000" b="1" dirty="0" smtClean="0"/>
          </a:p>
          <a:p>
            <a:pPr>
              <a:buFont typeface="Arial" panose="020B0604020202020204" pitchFamily="34" charset="0"/>
              <a:buNone/>
            </a:pPr>
            <a:r>
              <a:rPr lang="zh-CN" altLang="en-US" sz="2000" b="1" dirty="0" smtClean="0"/>
              <a:t>负责的项目全过程管理，因</a:t>
            </a:r>
            <a:r>
              <a:rPr lang="en-US" altLang="zh-CN" sz="2000" b="1" dirty="0" smtClean="0"/>
              <a:t>《</a:t>
            </a:r>
            <a:r>
              <a:rPr lang="zh-CN" altLang="en-US" sz="2000" b="1" dirty="0" smtClean="0"/>
              <a:t>国务院关于投资体制改革的决定</a:t>
            </a:r>
            <a:r>
              <a:rPr lang="en-US" altLang="zh-CN" sz="2000" b="1" dirty="0" smtClean="0"/>
              <a:t>》</a:t>
            </a:r>
            <a:r>
              <a:rPr lang="zh-CN" altLang="en-US" sz="2000" b="1" dirty="0" smtClean="0"/>
              <a:t>属国家最</a:t>
            </a:r>
            <a:endParaRPr lang="en-US" altLang="zh-CN" sz="2000" b="1" dirty="0" smtClean="0"/>
          </a:p>
          <a:p>
            <a:pPr>
              <a:buFont typeface="Arial" panose="020B0604020202020204" pitchFamily="34" charset="0"/>
              <a:buNone/>
            </a:pPr>
            <a:r>
              <a:rPr lang="zh-CN" altLang="en-US" sz="2000" b="1" dirty="0" smtClean="0"/>
              <a:t>高层面法规的具体内容，所以仍然有效；商务部目前仍然对中国政府海外</a:t>
            </a:r>
            <a:endParaRPr lang="en-US" altLang="zh-CN" sz="2000" b="1" dirty="0" smtClean="0"/>
          </a:p>
          <a:p>
            <a:pPr>
              <a:buFont typeface="Arial" panose="020B0604020202020204" pitchFamily="34" charset="0"/>
              <a:buNone/>
            </a:pPr>
            <a:r>
              <a:rPr lang="zh-CN" altLang="en-US" sz="2000" b="1" dirty="0" smtClean="0"/>
              <a:t>经济援助项目明确采取的“代建制”也是委托原“工程投资咨询单位” 为</a:t>
            </a:r>
            <a:endParaRPr lang="en-US" altLang="zh-CN" sz="2000" b="1" dirty="0" smtClean="0"/>
          </a:p>
          <a:p>
            <a:pPr>
              <a:buFont typeface="Arial" panose="020B0604020202020204" pitchFamily="34" charset="0"/>
              <a:buNone/>
            </a:pPr>
            <a:r>
              <a:rPr lang="zh-CN" altLang="en-US" sz="2000" b="1" dirty="0" smtClean="0"/>
              <a:t>主负责的前期策划与建设期管理；近十年大量出现的政府投资单位自行组</a:t>
            </a:r>
            <a:endParaRPr lang="en-US" altLang="zh-CN" sz="2000" b="1" dirty="0" smtClean="0"/>
          </a:p>
          <a:p>
            <a:pPr>
              <a:buFont typeface="Arial" panose="020B0604020202020204" pitchFamily="34" charset="0"/>
              <a:buNone/>
            </a:pPr>
            <a:r>
              <a:rPr lang="zh-CN" altLang="en-US" sz="2000" b="1" dirty="0" smtClean="0"/>
              <a:t>建机构管理项目亦属于工程项目全过程管理的一个类型（并不应鼓励）。</a:t>
            </a:r>
            <a:endParaRPr lang="en-US" altLang="zh-CN" sz="2000" b="1" dirty="0" smtClean="0"/>
          </a:p>
          <a:p>
            <a:pPr>
              <a:buFont typeface="Arial" panose="020B0604020202020204" pitchFamily="34" charset="0"/>
              <a:buNone/>
            </a:pPr>
            <a:r>
              <a:rPr lang="zh-CN" altLang="en-US" sz="2000" b="1" dirty="0" smtClean="0"/>
              <a:t>    住建部此后在全国范围确定了</a:t>
            </a:r>
            <a:r>
              <a:rPr lang="en-US" altLang="zh-CN" sz="2000" b="1" dirty="0" smtClean="0"/>
              <a:t>40</a:t>
            </a:r>
            <a:r>
              <a:rPr lang="zh-CN" altLang="en-US" sz="2000" b="1" dirty="0" smtClean="0"/>
              <a:t>家设计与咨询企业为工程项目全过程管</a:t>
            </a:r>
            <a:endParaRPr lang="en-US" altLang="zh-CN" sz="2000" b="1" dirty="0" smtClean="0"/>
          </a:p>
          <a:p>
            <a:pPr>
              <a:buFont typeface="Arial" panose="020B0604020202020204" pitchFamily="34" charset="0"/>
              <a:buNone/>
            </a:pPr>
            <a:r>
              <a:rPr lang="zh-CN" altLang="en-US" sz="2000" b="1" dirty="0" smtClean="0"/>
              <a:t>理的试点单位，各省随之公布了各自的试点单位，但如此安排的目的并不</a:t>
            </a:r>
            <a:endParaRPr lang="en-US" altLang="zh-CN" sz="2000" b="1" dirty="0" smtClean="0"/>
          </a:p>
          <a:p>
            <a:pPr>
              <a:buFont typeface="Arial" panose="020B0604020202020204" pitchFamily="34" charset="0"/>
              <a:buNone/>
            </a:pPr>
            <a:r>
              <a:rPr lang="zh-CN" altLang="en-US" sz="2000" b="1" dirty="0" smtClean="0"/>
              <a:t>清晰，做法也值得商榷。</a:t>
            </a:r>
            <a:endParaRPr lang="en-US" altLang="zh-CN" sz="2000" b="1" dirty="0" smtClean="0"/>
          </a:p>
          <a:p>
            <a:pPr>
              <a:buNone/>
            </a:pPr>
            <a:r>
              <a:rPr lang="zh-CN" altLang="en-US" sz="1400" b="1" dirty="0" smtClean="0">
                <a:solidFill>
                  <a:srgbClr val="FF0000"/>
                </a:solidFill>
              </a:rPr>
              <a:t>***全过程咨询与全过程管理的异同：只是历届政府主管部门与领导用语</a:t>
            </a:r>
            <a:r>
              <a:rPr lang="zh-CN" altLang="en-US" sz="1400" b="1" dirty="0">
                <a:solidFill>
                  <a:srgbClr val="FF0000"/>
                </a:solidFill>
              </a:rPr>
              <a:t>习惯的</a:t>
            </a:r>
            <a:r>
              <a:rPr lang="zh-CN" altLang="en-US" sz="1400" b="1" dirty="0" smtClean="0">
                <a:solidFill>
                  <a:srgbClr val="FF0000"/>
                </a:solidFill>
              </a:rPr>
              <a:t>不同，实质内容上并无不同。</a:t>
            </a:r>
            <a:endParaRPr lang="en-US" altLang="zh-CN" sz="1400" b="1" dirty="0" smtClean="0">
              <a:solidFill>
                <a:srgbClr val="FF0000"/>
              </a:solidFill>
            </a:endParaRPr>
          </a:p>
          <a:p>
            <a:pPr>
              <a:buNone/>
            </a:pPr>
            <a:r>
              <a:rPr lang="zh-CN" altLang="en-US" sz="1400" b="1" dirty="0" smtClean="0">
                <a:solidFill>
                  <a:srgbClr val="FF0000"/>
                </a:solidFill>
              </a:rPr>
              <a:t>***全过程咨询或全过程管理绝不仅是某一专业管理内容上（如造价、设计等）的全过程，而是</a:t>
            </a:r>
            <a:r>
              <a:rPr lang="zh-CN" altLang="en-US" sz="1400" b="1" dirty="0">
                <a:solidFill>
                  <a:srgbClr val="FF0000"/>
                </a:solidFill>
              </a:rPr>
              <a:t>全方位（</a:t>
            </a:r>
            <a:r>
              <a:rPr lang="zh-CN" altLang="en-US" sz="1400" b="1" dirty="0" smtClean="0">
                <a:solidFill>
                  <a:srgbClr val="FF0000"/>
                </a:solidFill>
              </a:rPr>
              <a:t>即</a:t>
            </a:r>
            <a:endParaRPr lang="en-US" altLang="zh-CN" sz="1400" b="1" dirty="0" smtClean="0">
              <a:solidFill>
                <a:srgbClr val="FF0000"/>
              </a:solidFill>
            </a:endParaRPr>
          </a:p>
          <a:p>
            <a:pPr>
              <a:buNone/>
            </a:pPr>
            <a:r>
              <a:rPr lang="zh-CN" altLang="en-US" sz="1400" b="1" dirty="0" smtClean="0">
                <a:solidFill>
                  <a:srgbClr val="FF0000"/>
                </a:solidFill>
              </a:rPr>
              <a:t>    国务院</a:t>
            </a:r>
            <a:r>
              <a:rPr lang="zh-CN" altLang="zh-CN" sz="1400" b="1" dirty="0" smtClean="0">
                <a:solidFill>
                  <a:srgbClr val="FF0000"/>
                </a:solidFill>
              </a:rPr>
              <a:t>鼓励</a:t>
            </a:r>
            <a:r>
              <a:rPr lang="zh-CN" altLang="en-US" sz="1400" b="1" dirty="0" smtClean="0">
                <a:solidFill>
                  <a:srgbClr val="FF0000"/>
                </a:solidFill>
              </a:rPr>
              <a:t>的“</a:t>
            </a:r>
            <a:r>
              <a:rPr lang="zh-CN" altLang="zh-CN" sz="1400" b="1" dirty="0" smtClean="0">
                <a:solidFill>
                  <a:srgbClr val="FF0000"/>
                </a:solidFill>
              </a:rPr>
              <a:t>投资咨询、勘察、设计、监理、招标代理、造价等企业</a:t>
            </a:r>
            <a:r>
              <a:rPr lang="zh-CN" altLang="en-US" sz="1400" b="1" dirty="0" smtClean="0">
                <a:solidFill>
                  <a:srgbClr val="FF0000"/>
                </a:solidFill>
              </a:rPr>
              <a:t>”</a:t>
            </a:r>
            <a:r>
              <a:rPr lang="zh-CN" altLang="zh-CN" sz="1400" b="1" dirty="0" smtClean="0">
                <a:solidFill>
                  <a:srgbClr val="FF0000"/>
                </a:solidFill>
              </a:rPr>
              <a:t>采取</a:t>
            </a:r>
            <a:r>
              <a:rPr lang="zh-CN" altLang="en-US" sz="1400" b="1" dirty="0" smtClean="0">
                <a:solidFill>
                  <a:srgbClr val="FF0000"/>
                </a:solidFill>
              </a:rPr>
              <a:t>“</a:t>
            </a:r>
            <a:r>
              <a:rPr lang="zh-CN" altLang="zh-CN" sz="1400" b="1" dirty="0" smtClean="0">
                <a:solidFill>
                  <a:srgbClr val="FF0000"/>
                </a:solidFill>
              </a:rPr>
              <a:t>联合经营、并购重组</a:t>
            </a:r>
            <a:r>
              <a:rPr lang="zh-CN" altLang="en-US" sz="1400" b="1" dirty="0" smtClean="0">
                <a:solidFill>
                  <a:srgbClr val="FF0000"/>
                </a:solidFill>
              </a:rPr>
              <a:t>”</a:t>
            </a:r>
            <a:r>
              <a:rPr lang="zh-CN" altLang="zh-CN" sz="1400" b="1" dirty="0" smtClean="0">
                <a:solidFill>
                  <a:srgbClr val="FF0000"/>
                </a:solidFill>
              </a:rPr>
              <a:t>方</a:t>
            </a:r>
            <a:endParaRPr lang="en-US" altLang="zh-CN" sz="1400" b="1" dirty="0" smtClean="0">
              <a:solidFill>
                <a:srgbClr val="FF0000"/>
              </a:solidFill>
            </a:endParaRPr>
          </a:p>
          <a:p>
            <a:pPr>
              <a:buNone/>
            </a:pPr>
            <a:r>
              <a:rPr lang="en-US" altLang="zh-CN" sz="1400" b="1" dirty="0" smtClean="0">
                <a:solidFill>
                  <a:srgbClr val="FF0000"/>
                </a:solidFill>
              </a:rPr>
              <a:t>    </a:t>
            </a:r>
            <a:r>
              <a:rPr lang="zh-CN" altLang="zh-CN" sz="1400" b="1" dirty="0" smtClean="0">
                <a:solidFill>
                  <a:srgbClr val="FF0000"/>
                </a:solidFill>
              </a:rPr>
              <a:t>式</a:t>
            </a:r>
            <a:r>
              <a:rPr lang="zh-CN" altLang="en-US" sz="1400" b="1" dirty="0" smtClean="0">
                <a:solidFill>
                  <a:srgbClr val="FF0000"/>
                </a:solidFill>
              </a:rPr>
              <a:t>）来</a:t>
            </a:r>
            <a:r>
              <a:rPr lang="zh-CN" altLang="zh-CN" sz="1400" b="1" dirty="0" smtClean="0">
                <a:solidFill>
                  <a:srgbClr val="FF0000"/>
                </a:solidFill>
              </a:rPr>
              <a:t>发展</a:t>
            </a:r>
            <a:r>
              <a:rPr lang="zh-CN" altLang="en-US" sz="1400" b="1" dirty="0" smtClean="0">
                <a:solidFill>
                  <a:srgbClr val="FF0000"/>
                </a:solidFill>
              </a:rPr>
              <a:t>的全过程全方位的管理</a:t>
            </a:r>
            <a:r>
              <a:rPr lang="en-US" altLang="zh-CN" sz="1400" b="1" dirty="0" smtClean="0">
                <a:solidFill>
                  <a:srgbClr val="FF0000"/>
                </a:solidFill>
              </a:rPr>
              <a:t>/</a:t>
            </a:r>
            <a:r>
              <a:rPr lang="zh-CN" altLang="en-US" sz="1400" b="1" dirty="0" smtClean="0">
                <a:solidFill>
                  <a:srgbClr val="FF0000"/>
                </a:solidFill>
              </a:rPr>
              <a:t>咨询。</a:t>
            </a:r>
            <a:endParaRPr lang="en-US" altLang="zh-CN" sz="1400" b="1" dirty="0" smtClean="0">
              <a:solidFill>
                <a:srgbClr val="FF0000"/>
              </a:solidFill>
            </a:endParaRPr>
          </a:p>
          <a:p>
            <a:pPr>
              <a:buFont typeface="Arial" panose="020B0604020202020204" pitchFamily="34" charset="0"/>
              <a:buNone/>
            </a:pPr>
            <a:endParaRPr lang="zh-CN" altLang="en-US" sz="20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84150" y="1052513"/>
            <a:ext cx="8572500"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900">
                <a:latin typeface="Times New Roman" panose="02020603050405020304" pitchFamily="18" charset="0"/>
              </a:rPr>
              <a:t> </a:t>
            </a:r>
            <a:r>
              <a:rPr lang="en-US" altLang="zh-CN" sz="2400" b="1">
                <a:latin typeface="Times New Roman" panose="02020603050405020304" pitchFamily="18" charset="0"/>
              </a:rPr>
              <a:t>1</a:t>
            </a:r>
            <a:r>
              <a:rPr lang="zh-CN" altLang="en-US" sz="2400" b="1">
                <a:latin typeface="Times New Roman" panose="02020603050405020304" pitchFamily="18" charset="0"/>
              </a:rPr>
              <a:t>、合同网络图是明晰项目管理架构的最好工具</a:t>
            </a:r>
            <a:endParaRPr lang="zh-CN" altLang="en-US" sz="2400" b="1">
              <a:latin typeface="Times New Roman" panose="02020603050405020304" pitchFamily="18" charset="0"/>
            </a:endParaRPr>
          </a:p>
          <a:p>
            <a:pPr eaLnBrk="1" hangingPunct="1"/>
            <a:r>
              <a:rPr lang="zh-CN" altLang="en-US" sz="1900" b="1">
                <a:latin typeface="Times New Roman" panose="02020603050405020304" pitchFamily="18" charset="0"/>
              </a:rPr>
              <a:t>    </a:t>
            </a:r>
            <a:r>
              <a:rPr lang="zh-CN" altLang="en-US" b="1">
                <a:latin typeface="Times New Roman" panose="02020603050405020304" pitchFamily="18" charset="0"/>
              </a:rPr>
              <a:t>建设项目及其管理是一个复杂的系统，尤其在项目的建造阶段，根据国家有关法规及建设项目投资与管理的一般作法，每个项目都不可避免地有业主（建设单位）、设计单位、施工单位、供货单位、咨询与监理公司的参予，又因分包制是在分工细化、专业水平提高与相对费用降低的条件下发展起来的，具有合理性，所以上述设计、施工、咨询诸多方面工作又往往派生出一系列的专业分包人。</a:t>
            </a:r>
            <a:endParaRPr lang="zh-CN" altLang="en-US" b="1">
              <a:latin typeface="Times New Roman" panose="02020603050405020304" pitchFamily="18" charset="0"/>
            </a:endParaRPr>
          </a:p>
          <a:p>
            <a:pPr eaLnBrk="1" hangingPunct="1"/>
            <a:r>
              <a:rPr lang="zh-CN" altLang="en-US" b="1">
                <a:latin typeface="Times New Roman" panose="02020603050405020304" pitchFamily="18" charset="0"/>
              </a:rPr>
              <a:t>    因上述多个单位共同参予同一个项目的建设，就必然产生各个单位间的关系，也必然形成该项目的管理架构，无论其形成是主动的、有序的、明晰的、科学的，还是被动、无序、模糊的。良好的项目管理，其管理模式与架构的形成必然属前一种情况，而模糊混乱或不科学的项目管理模式与架构则必然造成各参建单位工作责任、工作界面及相互关系的混乱，使生产与管理资源浪费，其结果是建设项目设定工作目标的落空。</a:t>
            </a:r>
            <a:endParaRPr lang="zh-CN" altLang="en-US" b="1">
              <a:latin typeface="Times New Roman" panose="02020603050405020304" pitchFamily="18" charset="0"/>
            </a:endParaRPr>
          </a:p>
          <a:p>
            <a:pPr eaLnBrk="1" hangingPunct="1"/>
            <a:r>
              <a:rPr lang="zh-CN" altLang="en-US" b="1">
                <a:latin typeface="Times New Roman" panose="02020603050405020304" pitchFamily="18" charset="0"/>
              </a:rPr>
              <a:t>    如前所述，建立项目工程管理架构，是狭义项目管理即</a:t>
            </a:r>
            <a:r>
              <a:rPr lang="zh-CN" altLang="en-US" b="1"/>
              <a:t>“</a:t>
            </a:r>
            <a:r>
              <a:rPr lang="zh-CN" altLang="en-US" b="1">
                <a:latin typeface="Times New Roman" panose="02020603050405020304" pitchFamily="18" charset="0"/>
              </a:rPr>
              <a:t>业主或工程总承包的管理</a:t>
            </a:r>
            <a:r>
              <a:rPr lang="zh-CN" altLang="en-US" b="1"/>
              <a:t>”</a:t>
            </a:r>
            <a:r>
              <a:rPr lang="zh-CN" altLang="en-US" b="1">
                <a:latin typeface="Times New Roman" panose="02020603050405020304" pitchFamily="18" charset="0"/>
              </a:rPr>
              <a:t>之首要工作任务，也是工程总承包商在自己总价包干范围内管理下属专业分包商实施项目管理需要首先解决的问题。承担项目建造管理工作的任何一方，包括业主及其聘用的管理公司、项目工程或施工总承包方在介入每一个项目建造期管理的初期，具体说就是在详细了解初步设计内容后最短的时间里，经过与业主单位的必要沟通，都要完成项目组织架构的制定工作，形成合同网络图。</a:t>
            </a:r>
            <a:endParaRPr lang="zh-CN" altLang="en-US" b="1">
              <a:latin typeface="Times New Roman" panose="02020603050405020304" pitchFamily="18" charset="0"/>
            </a:endParaRPr>
          </a:p>
        </p:txBody>
      </p:sp>
      <p:sp>
        <p:nvSpPr>
          <p:cNvPr id="111619" name="Rectangle 3"/>
          <p:cNvSpPr>
            <a:spLocks noGrp="1" noChangeArrowheads="1"/>
          </p:cNvSpPr>
          <p:nvPr>
            <p:ph type="body" idx="1"/>
          </p:nvPr>
        </p:nvSpPr>
        <p:spPr>
          <a:xfrm>
            <a:off x="0" y="0"/>
            <a:ext cx="8786813" cy="1150938"/>
          </a:xfrm>
          <a:noFill/>
        </p:spPr>
        <p:txBody>
          <a:bodyPr/>
          <a:lstStyle/>
          <a:p>
            <a:pPr algn="ctr">
              <a:buFontTx/>
              <a:buNone/>
            </a:pPr>
            <a:r>
              <a:rPr lang="zh-CN" altLang="en-US" sz="2800" b="1" smtClean="0"/>
              <a:t>（三）项目管理组织计划</a:t>
            </a:r>
            <a:r>
              <a:rPr lang="en-US" altLang="zh-CN" sz="2800" b="1" smtClean="0"/>
              <a:t>/</a:t>
            </a:r>
            <a:r>
              <a:rPr lang="zh-CN" altLang="en-US" sz="2800" b="1" smtClean="0"/>
              <a:t>合同网络图</a:t>
            </a:r>
            <a:endParaRPr lang="en-US" altLang="zh-CN" sz="2800" b="1" smtClean="0"/>
          </a:p>
          <a:p>
            <a:pPr eaLnBrk="1" hangingPunct="1">
              <a:lnSpc>
                <a:spcPct val="80000"/>
              </a:lnSpc>
              <a:buFontTx/>
              <a:buNone/>
            </a:pPr>
            <a:r>
              <a:rPr lang="zh-CN" altLang="en-US" sz="1800" b="1" smtClean="0"/>
              <a:t>（见</a:t>
            </a:r>
            <a:r>
              <a:rPr lang="zh-CN" altLang="en-US" sz="1800" b="1" smtClean="0">
                <a:hlinkClick r:id="rId1" action="ppaction://hlinkfile"/>
              </a:rPr>
              <a:t>附图 福景苑合同网络图</a:t>
            </a:r>
            <a:r>
              <a:rPr lang="zh-CN" altLang="en-US" sz="1800" b="1" smtClean="0"/>
              <a:t>、</a:t>
            </a:r>
            <a:r>
              <a:rPr lang="zh-CN" altLang="en-US" sz="1800" b="1" smtClean="0">
                <a:hlinkClick r:id="rId2" action="ppaction://hlinkfile"/>
              </a:rPr>
              <a:t>附图 满洲里合同网络图</a:t>
            </a:r>
            <a:r>
              <a:rPr lang="zh-CN" altLang="en-US" sz="1800" b="1" smtClean="0"/>
              <a:t>、</a:t>
            </a:r>
            <a:r>
              <a:rPr lang="zh-CN" altLang="en-US" sz="1800" b="1" smtClean="0">
                <a:hlinkClick r:id="rId3" action="ppaction://hlinkfile"/>
              </a:rPr>
              <a:t>附图 </a:t>
            </a:r>
            <a:r>
              <a:rPr lang="zh-CN" altLang="en-US" sz="1800" b="1" smtClean="0">
                <a:hlinkClick r:id="rId4" action="ppaction://hlinkfile"/>
              </a:rPr>
              <a:t>淮安国际会展中心合同网络图</a:t>
            </a:r>
            <a:r>
              <a:rPr lang="zh-CN" altLang="en-US" sz="1800" b="1" smtClean="0"/>
              <a:t>、</a:t>
            </a:r>
            <a:r>
              <a:rPr lang="zh-CN" altLang="en-US" sz="1800" b="1" smtClean="0">
                <a:hlinkClick r:id="rId3" action="ppaction://hlinkfile"/>
              </a:rPr>
              <a:t>附图 莫斯科中国贸易中心合同网络图</a:t>
            </a:r>
            <a:r>
              <a:rPr lang="zh-CN" altLang="en-US" sz="1800" b="1" smtClean="0"/>
              <a:t>、</a:t>
            </a:r>
            <a:r>
              <a:rPr lang="zh-CN" altLang="en-US" sz="1800" b="1" u="sng" smtClean="0">
                <a:hlinkClick r:id="rId5" action="ppaction://hlinkfile"/>
              </a:rPr>
              <a:t>南湖酒店</a:t>
            </a:r>
            <a:r>
              <a:rPr lang="en-US" altLang="zh-CN" sz="1800" b="1" u="sng" smtClean="0">
                <a:hlinkClick r:id="rId5" action="ppaction://hlinkfile"/>
              </a:rPr>
              <a:t>EPC</a:t>
            </a:r>
            <a:r>
              <a:rPr lang="zh-CN" altLang="en-US" sz="1800" b="1" u="sng" smtClean="0">
                <a:hlinkClick r:id="rId5" action="ppaction://hlinkfile"/>
              </a:rPr>
              <a:t>项目合同网络图</a:t>
            </a:r>
            <a:r>
              <a:rPr lang="zh-CN" altLang="en-US" sz="1800" b="1" smtClean="0"/>
              <a:t>）</a:t>
            </a:r>
            <a:endParaRPr lang="zh-CN" altLang="en-US" sz="1800" b="1" smtClean="0"/>
          </a:p>
          <a:p>
            <a:pPr eaLnBrk="1" hangingPunct="1">
              <a:lnSpc>
                <a:spcPct val="80000"/>
              </a:lnSpc>
              <a:buFontTx/>
              <a:buNone/>
            </a:pPr>
            <a:endParaRPr lang="zh-CN" altLang="en-US" sz="18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344488" y="266700"/>
            <a:ext cx="8572500"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en-US" altLang="zh-CN" sz="2400" b="1">
                <a:latin typeface="Times New Roman" panose="02020603050405020304" pitchFamily="18" charset="0"/>
              </a:rPr>
              <a:t>2</a:t>
            </a:r>
            <a:r>
              <a:rPr lang="zh-CN" altLang="en-US" sz="2400" b="1">
                <a:latin typeface="Times New Roman" panose="02020603050405020304" pitchFamily="18" charset="0"/>
              </a:rPr>
              <a:t>、合同网络图是项目管理知识体系（</a:t>
            </a:r>
            <a:r>
              <a:rPr lang="en-US" altLang="zh-CN" sz="2400" b="1">
                <a:latin typeface="Times New Roman" panose="02020603050405020304" pitchFamily="18" charset="0"/>
              </a:rPr>
              <a:t>PM BOK</a:t>
            </a:r>
            <a:r>
              <a:rPr lang="zh-CN" altLang="en-US" sz="2400" b="1">
                <a:latin typeface="Times New Roman" panose="02020603050405020304" pitchFamily="18" charset="0"/>
              </a:rPr>
              <a:t>）与工程项目具体情况相结合的产物</a:t>
            </a:r>
            <a:endParaRPr lang="zh-CN" altLang="en-US" sz="2400" b="1">
              <a:latin typeface="Times New Roman" panose="02020603050405020304" pitchFamily="18" charset="0"/>
            </a:endParaRPr>
          </a:p>
          <a:p>
            <a:pPr eaLnBrk="1" hangingPunct="1">
              <a:lnSpc>
                <a:spcPct val="125000"/>
              </a:lnSpc>
            </a:pPr>
            <a:r>
              <a:rPr lang="zh-CN" altLang="en-US" sz="2400">
                <a:latin typeface="Times New Roman" panose="02020603050405020304" pitchFamily="18" charset="0"/>
              </a:rPr>
              <a:t>    </a:t>
            </a:r>
            <a:r>
              <a:rPr lang="zh-CN" altLang="en-US" sz="2000" b="1">
                <a:latin typeface="Times New Roman" panose="02020603050405020304" pitchFamily="18" charset="0"/>
              </a:rPr>
              <a:t>大家都知道，在</a:t>
            </a:r>
            <a:r>
              <a:rPr lang="en-US" altLang="zh-CN" sz="2000" b="1">
                <a:latin typeface="Times New Roman" panose="02020603050405020304" pitchFamily="18" charset="0"/>
              </a:rPr>
              <a:t>PM BOK</a:t>
            </a:r>
            <a:r>
              <a:rPr lang="zh-CN" altLang="en-US" sz="2000" b="1">
                <a:latin typeface="Times New Roman" panose="02020603050405020304" pitchFamily="18" charset="0"/>
              </a:rPr>
              <a:t>九大（最新版本为十大）管理中有一项重要内容</a:t>
            </a:r>
            <a:r>
              <a:rPr lang="en-US" altLang="zh-CN" sz="2000" b="1"/>
              <a:t>——</a:t>
            </a:r>
            <a:r>
              <a:rPr lang="zh-CN" altLang="en-US" sz="2000" b="1">
                <a:latin typeface="Times New Roman" panose="02020603050405020304" pitchFamily="18" charset="0"/>
              </a:rPr>
              <a:t>范围管理，范围管理有一个最重要的方法即工作分解结构（</a:t>
            </a:r>
            <a:r>
              <a:rPr lang="en-US" altLang="zh-CN" sz="2000" b="1">
                <a:latin typeface="Times New Roman" panose="02020603050405020304" pitchFamily="18" charset="0"/>
              </a:rPr>
              <a:t>WBS</a:t>
            </a:r>
            <a:r>
              <a:rPr lang="en-US" altLang="zh-CN" sz="2000" b="1"/>
              <a:t>—</a:t>
            </a:r>
            <a:r>
              <a:rPr lang="en-US" altLang="zh-CN" sz="2000" b="1">
                <a:latin typeface="Times New Roman" panose="02020603050405020304" pitchFamily="18" charset="0"/>
              </a:rPr>
              <a:t>Work Breakdown Structure</a:t>
            </a:r>
            <a:r>
              <a:rPr lang="zh-CN" altLang="en-US" sz="2000" b="1">
                <a:latin typeface="Times New Roman" panose="02020603050405020304" pitchFamily="18" charset="0"/>
              </a:rPr>
              <a:t>），可以说面对一个庞大复杂的工程项目，像央视新台址，不做</a:t>
            </a:r>
            <a:r>
              <a:rPr lang="en-US" altLang="zh-CN" sz="2000" b="1">
                <a:latin typeface="Times New Roman" panose="02020603050405020304" pitchFamily="18" charset="0"/>
              </a:rPr>
              <a:t>WBS</a:t>
            </a:r>
            <a:r>
              <a:rPr lang="zh-CN" altLang="en-US" sz="2000" b="1">
                <a:latin typeface="Times New Roman" panose="02020603050405020304" pitchFamily="18" charset="0"/>
              </a:rPr>
              <a:t>你对项目就无从下手实施管理，</a:t>
            </a:r>
            <a:endParaRPr lang="en-US" altLang="zh-CN" sz="2000" b="1">
              <a:latin typeface="Times New Roman" panose="02020603050405020304" pitchFamily="18" charset="0"/>
            </a:endParaRPr>
          </a:p>
          <a:p>
            <a:pPr eaLnBrk="1" hangingPunct="1">
              <a:lnSpc>
                <a:spcPct val="125000"/>
              </a:lnSpc>
            </a:pPr>
            <a:r>
              <a:rPr lang="en-US" altLang="zh-CN" sz="2000" b="1">
                <a:latin typeface="Times New Roman" panose="02020603050405020304" pitchFamily="18" charset="0"/>
              </a:rPr>
              <a:t>1</a:t>
            </a:r>
            <a:r>
              <a:rPr lang="zh-CN" altLang="en-US" sz="2000" b="1">
                <a:latin typeface="Times New Roman" panose="02020603050405020304" pitchFamily="18" charset="0"/>
              </a:rPr>
              <a:t>）因为每一个合同都涉及合同范围内的技术与经济内容，所以合同网络图首先是项目工程技术与经济的分解结构，所以是工程建设项目最重要的</a:t>
            </a:r>
            <a:r>
              <a:rPr lang="en-US" altLang="zh-CN" sz="2000" b="1">
                <a:latin typeface="Times New Roman" panose="02020603050405020304" pitchFamily="18" charset="0"/>
              </a:rPr>
              <a:t>WBS</a:t>
            </a:r>
            <a:r>
              <a:rPr lang="zh-CN" altLang="en-US" sz="2000" b="1">
                <a:latin typeface="Times New Roman" panose="02020603050405020304" pitchFamily="18" charset="0"/>
              </a:rPr>
              <a:t>。（当然仍存在着其它管理工作的</a:t>
            </a:r>
            <a:r>
              <a:rPr lang="en-US" altLang="zh-CN" sz="2000" b="1">
                <a:latin typeface="Times New Roman" panose="02020603050405020304" pitchFamily="18" charset="0"/>
              </a:rPr>
              <a:t>WBS</a:t>
            </a:r>
            <a:r>
              <a:rPr lang="zh-CN" altLang="en-US" sz="2000" b="1">
                <a:latin typeface="Times New Roman" panose="02020603050405020304" pitchFamily="18" charset="0"/>
              </a:rPr>
              <a:t>）。</a:t>
            </a:r>
            <a:endParaRPr lang="en-US" altLang="zh-CN" sz="2000" b="1">
              <a:latin typeface="Times New Roman" panose="02020603050405020304" pitchFamily="18" charset="0"/>
            </a:endParaRPr>
          </a:p>
          <a:p>
            <a:pPr eaLnBrk="1" hangingPunct="1">
              <a:lnSpc>
                <a:spcPct val="125000"/>
              </a:lnSpc>
            </a:pPr>
            <a:r>
              <a:rPr lang="en-US" altLang="zh-CN" sz="2000" b="1">
                <a:latin typeface="Times New Roman" panose="02020603050405020304" pitchFamily="18" charset="0"/>
              </a:rPr>
              <a:t>2</a:t>
            </a:r>
            <a:r>
              <a:rPr lang="zh-CN" altLang="en-US" sz="2000" b="1">
                <a:latin typeface="Times New Roman" panose="02020603050405020304" pitchFamily="18" charset="0"/>
              </a:rPr>
              <a:t>）鉴于每一个合同均会引入一个专业单位承担履行合同的责任，所以合同网络图也是项目管理组织的分解结构。</a:t>
            </a:r>
            <a:endParaRPr lang="en-US" altLang="zh-CN" sz="2000" b="1">
              <a:latin typeface="Times New Roman" panose="02020603050405020304" pitchFamily="18" charset="0"/>
            </a:endParaRPr>
          </a:p>
          <a:p>
            <a:pPr eaLnBrk="1" hangingPunct="1">
              <a:lnSpc>
                <a:spcPct val="125000"/>
              </a:lnSpc>
            </a:pPr>
            <a:r>
              <a:rPr lang="en-US" altLang="zh-CN" sz="2000" b="1">
                <a:latin typeface="Times New Roman" panose="02020603050405020304" pitchFamily="18" charset="0"/>
              </a:rPr>
              <a:t>    </a:t>
            </a:r>
            <a:r>
              <a:rPr lang="zh-CN" altLang="en-US" sz="2000" b="1">
                <a:latin typeface="Times New Roman" panose="02020603050405020304" pitchFamily="18" charset="0"/>
              </a:rPr>
              <a:t>为此，项目的合同网络图（房地产投资人有时也将其称为合约规划）就是项目的“管理组织计划”。</a:t>
            </a:r>
            <a:endParaRPr lang="en-US" altLang="zh-CN" sz="2000" b="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内容占位符 2"/>
          <p:cNvSpPr>
            <a:spLocks noGrp="1"/>
          </p:cNvSpPr>
          <p:nvPr>
            <p:ph idx="1"/>
          </p:nvPr>
        </p:nvSpPr>
        <p:spPr>
          <a:xfrm>
            <a:off x="666750" y="314325"/>
            <a:ext cx="7816850" cy="6072188"/>
          </a:xfrm>
        </p:spPr>
        <p:txBody>
          <a:bodyPr/>
          <a:lstStyle/>
          <a:p>
            <a:pPr marL="0" indent="0" eaLnBrk="1" hangingPunct="1">
              <a:lnSpc>
                <a:spcPct val="125000"/>
              </a:lnSpc>
              <a:buFontTx/>
              <a:buNone/>
            </a:pPr>
            <a:r>
              <a:rPr lang="en-US" altLang="zh-CN" sz="2400" b="1" smtClean="0"/>
              <a:t>3</a:t>
            </a:r>
            <a:r>
              <a:rPr lang="zh-CN" altLang="en-US" sz="2400" b="1" smtClean="0"/>
              <a:t>、编制合同网络图需具备的基本条件</a:t>
            </a:r>
            <a:endParaRPr lang="zh-CN" altLang="en-US" sz="2400" b="1" smtClean="0"/>
          </a:p>
          <a:p>
            <a:pPr marL="0" indent="0" eaLnBrk="1" hangingPunct="1">
              <a:lnSpc>
                <a:spcPct val="125000"/>
              </a:lnSpc>
              <a:buFontTx/>
              <a:buNone/>
            </a:pPr>
            <a:r>
              <a:rPr lang="en-US" altLang="zh-CN" sz="2000" b="1" smtClean="0"/>
              <a:t>1</a:t>
            </a:r>
            <a:r>
              <a:rPr lang="zh-CN" altLang="en-US" sz="2000" b="1" smtClean="0"/>
              <a:t>）承担建造管理的任一方首先必须明确自己负责建造管理的范围，依据可以是项目的方案设计及可行性研究报告、自己的委托管理合同、或是工程总承包</a:t>
            </a:r>
            <a:r>
              <a:rPr lang="en-US" altLang="zh-CN" sz="2000" b="1" smtClean="0"/>
              <a:t>/</a:t>
            </a:r>
            <a:r>
              <a:rPr lang="zh-CN" altLang="en-US" sz="2000" b="1" smtClean="0"/>
              <a:t>施工总承包合同、设计施工一体化合同，甚至可能是设计总承包合同。</a:t>
            </a:r>
            <a:endParaRPr lang="en-US" altLang="zh-CN" sz="2000" b="1" smtClean="0"/>
          </a:p>
          <a:p>
            <a:pPr marL="0" indent="0" eaLnBrk="1" hangingPunct="1">
              <a:lnSpc>
                <a:spcPct val="125000"/>
              </a:lnSpc>
              <a:buFontTx/>
              <a:buNone/>
            </a:pPr>
            <a:r>
              <a:rPr lang="en-US" altLang="zh-CN" sz="2000" b="1" smtClean="0"/>
              <a:t>2</a:t>
            </a:r>
            <a:r>
              <a:rPr lang="zh-CN" altLang="en-US" sz="2000" b="1" smtClean="0"/>
              <a:t>）对于施工合同而言，需具备已完成的初步设计这一技术条件，必要时需要使设计深度达到招标图（扩大初步设计图）深度。因在初步设计或扩大初步设计完成前，项目工程的技术内容尚不能最后锁定，相关专业工程不能确定是否存在、工程的技术类型不一定可以明确，规模大小尚不能较精确计算确定，是无法编制出切实有效的合同网络图的。</a:t>
            </a:r>
            <a:endParaRPr lang="zh-CN" altLang="en-US" sz="2000" b="1" smtClean="0"/>
          </a:p>
          <a:p>
            <a:pPr marL="0" indent="0" eaLnBrk="1" hangingPunct="1">
              <a:lnSpc>
                <a:spcPct val="125000"/>
              </a:lnSpc>
              <a:buFontTx/>
              <a:buNone/>
            </a:pPr>
            <a:r>
              <a:rPr lang="en-US" altLang="zh-CN" sz="2000" b="1" smtClean="0"/>
              <a:t>3</a:t>
            </a:r>
            <a:r>
              <a:rPr lang="zh-CN" altLang="en-US" sz="2000" b="1" smtClean="0"/>
              <a:t>）同时亦需具备承担进行工程技术经济分解经验的专家与团队。因为如不具备这一团队，管理者对专业工程市场的发育、技术的成熟程度、技术经济的特征均可能了解不足，造成合同网络图编制的失误。</a:t>
            </a:r>
            <a:endParaRPr lang="zh-CN" altLang="en-US" sz="2000" b="1" smtClean="0"/>
          </a:p>
          <a:p>
            <a:pPr marL="0" indent="0">
              <a:buFontTx/>
              <a:buNone/>
            </a:pPr>
            <a:endParaRPr lang="zh-CN" alt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344488" y="304800"/>
            <a:ext cx="8115300"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200" b="1">
                <a:latin typeface="Times New Roman" panose="02020603050405020304" pitchFamily="18" charset="0"/>
              </a:rPr>
              <a:t>4</a:t>
            </a:r>
            <a:r>
              <a:rPr lang="zh-CN" altLang="en-US" sz="2200" b="1">
                <a:latin typeface="Times New Roman" panose="02020603050405020304" pitchFamily="18" charset="0"/>
              </a:rPr>
              <a:t>、合同网络图对工程总承包方的作用</a:t>
            </a:r>
            <a:endParaRPr lang="zh-CN" altLang="en-US" sz="2200">
              <a:latin typeface="Times New Roman" panose="02020603050405020304" pitchFamily="18" charset="0"/>
            </a:endParaRPr>
          </a:p>
          <a:p>
            <a:pPr eaLnBrk="1" hangingPunct="1">
              <a:lnSpc>
                <a:spcPct val="120000"/>
              </a:lnSpc>
            </a:pPr>
            <a:r>
              <a:rPr lang="zh-CN" altLang="en-US" sz="2000" b="1">
                <a:latin typeface="Times New Roman" panose="02020603050405020304" pitchFamily="18" charset="0"/>
              </a:rPr>
              <a:t> </a:t>
            </a:r>
            <a:r>
              <a:rPr lang="en-US" altLang="zh-CN" sz="2000" b="1">
                <a:latin typeface="Times New Roman" panose="02020603050405020304" pitchFamily="18" charset="0"/>
              </a:rPr>
              <a:t>1</a:t>
            </a:r>
            <a:r>
              <a:rPr lang="zh-CN" altLang="en-US" sz="2000" b="1">
                <a:latin typeface="Times New Roman" panose="02020603050405020304" pitchFamily="18" charset="0"/>
              </a:rPr>
              <a:t>）用于界定设计与施工两个下属团队自行承担的设计或供货施工</a:t>
            </a:r>
            <a:endParaRPr lang="en-US" altLang="zh-CN" sz="2000" b="1">
              <a:latin typeface="Times New Roman" panose="02020603050405020304" pitchFamily="18" charset="0"/>
            </a:endParaRPr>
          </a:p>
          <a:p>
            <a:pPr eaLnBrk="1" hangingPunct="1">
              <a:lnSpc>
                <a:spcPct val="120000"/>
              </a:lnSpc>
            </a:pPr>
            <a:r>
              <a:rPr lang="en-US" altLang="zh-CN" sz="2000" b="1">
                <a:latin typeface="Times New Roman" panose="02020603050405020304" pitchFamily="18" charset="0"/>
              </a:rPr>
              <a:t>      </a:t>
            </a:r>
            <a:r>
              <a:rPr lang="zh-CN" altLang="en-US" sz="2000" b="1">
                <a:latin typeface="Times New Roman" panose="02020603050405020304" pitchFamily="18" charset="0"/>
              </a:rPr>
              <a:t>的工作与工程范围。</a:t>
            </a:r>
            <a:endParaRPr lang="zh-CN" altLang="en-US" sz="2000" b="1">
              <a:latin typeface="Times New Roman" panose="02020603050405020304" pitchFamily="18" charset="0"/>
            </a:endParaRPr>
          </a:p>
          <a:p>
            <a:pPr eaLnBrk="1" hangingPunct="1">
              <a:lnSpc>
                <a:spcPct val="120000"/>
              </a:lnSpc>
            </a:pPr>
            <a:r>
              <a:rPr lang="zh-CN" altLang="en-US" sz="2000" b="1">
                <a:latin typeface="Times New Roman" panose="02020603050405020304" pitchFamily="18" charset="0"/>
              </a:rPr>
              <a:t> </a:t>
            </a:r>
            <a:r>
              <a:rPr lang="en-US" altLang="zh-CN" sz="2000" b="1">
                <a:latin typeface="Times New Roman" panose="02020603050405020304" pitchFamily="18" charset="0"/>
              </a:rPr>
              <a:t>2</a:t>
            </a:r>
            <a:r>
              <a:rPr lang="zh-CN" altLang="en-US" sz="2000" b="1">
                <a:latin typeface="Times New Roman" panose="02020603050405020304" pitchFamily="18" charset="0"/>
              </a:rPr>
              <a:t>）用于界定工程总承包方自己不承担但要实行总包管理及配合或</a:t>
            </a:r>
            <a:endParaRPr lang="zh-CN" altLang="en-US" sz="2000" b="1">
              <a:latin typeface="Times New Roman" panose="02020603050405020304" pitchFamily="18" charset="0"/>
            </a:endParaRPr>
          </a:p>
          <a:p>
            <a:pPr eaLnBrk="1" hangingPunct="1">
              <a:lnSpc>
                <a:spcPct val="120000"/>
              </a:lnSpc>
            </a:pPr>
            <a:r>
              <a:rPr lang="en-US" altLang="zh-CN" sz="2000" b="1">
                <a:latin typeface="Times New Roman" panose="02020603050405020304" pitchFamily="18" charset="0"/>
              </a:rPr>
              <a:t>      </a:t>
            </a:r>
            <a:r>
              <a:rPr lang="zh-CN" altLang="en-US" sz="2000" b="1">
                <a:latin typeface="Times New Roman" panose="02020603050405020304" pitchFamily="18" charset="0"/>
              </a:rPr>
              <a:t>现场服务的专业工作或工程范围；对不同专业工作或工程，总承</a:t>
            </a:r>
            <a:endParaRPr lang="en-US" altLang="zh-CN" sz="2000" b="1">
              <a:latin typeface="Times New Roman" panose="02020603050405020304" pitchFamily="18" charset="0"/>
            </a:endParaRPr>
          </a:p>
          <a:p>
            <a:pPr eaLnBrk="1" hangingPunct="1">
              <a:lnSpc>
                <a:spcPct val="120000"/>
              </a:lnSpc>
            </a:pPr>
            <a:r>
              <a:rPr lang="en-US" altLang="zh-CN" sz="2000" b="1">
                <a:latin typeface="Times New Roman" panose="02020603050405020304" pitchFamily="18" charset="0"/>
              </a:rPr>
              <a:t>      </a:t>
            </a:r>
            <a:r>
              <a:rPr lang="zh-CN" altLang="en-US" sz="2000" b="1">
                <a:latin typeface="Times New Roman" panose="02020603050405020304" pitchFamily="18" charset="0"/>
              </a:rPr>
              <a:t>包方均要配备适当人选实行管理；不同专业工程所需的现场服务</a:t>
            </a:r>
            <a:endParaRPr lang="en-US" altLang="zh-CN" sz="2000" b="1">
              <a:latin typeface="Times New Roman" panose="02020603050405020304" pitchFamily="18" charset="0"/>
            </a:endParaRPr>
          </a:p>
          <a:p>
            <a:pPr eaLnBrk="1" hangingPunct="1">
              <a:lnSpc>
                <a:spcPct val="120000"/>
              </a:lnSpc>
            </a:pPr>
            <a:r>
              <a:rPr lang="zh-CN" altLang="en-US" sz="2000" b="1">
                <a:latin typeface="Times New Roman" panose="02020603050405020304" pitchFamily="18" charset="0"/>
              </a:rPr>
              <a:t>      及配合条件亦有不同。</a:t>
            </a:r>
            <a:endParaRPr lang="zh-CN" altLang="en-US" sz="2000" b="1">
              <a:latin typeface="Times New Roman" panose="02020603050405020304" pitchFamily="18" charset="0"/>
            </a:endParaRPr>
          </a:p>
          <a:p>
            <a:pPr eaLnBrk="1" hangingPunct="1">
              <a:lnSpc>
                <a:spcPct val="120000"/>
              </a:lnSpc>
            </a:pPr>
            <a:r>
              <a:rPr lang="zh-CN" altLang="en-US" sz="2000" b="1">
                <a:latin typeface="Times New Roman" panose="02020603050405020304" pitchFamily="18" charset="0"/>
              </a:rPr>
              <a:t> </a:t>
            </a:r>
            <a:r>
              <a:rPr lang="en-US" altLang="zh-CN" sz="2000" b="1">
                <a:latin typeface="Times New Roman" panose="02020603050405020304" pitchFamily="18" charset="0"/>
              </a:rPr>
              <a:t>3</a:t>
            </a:r>
            <a:r>
              <a:rPr lang="zh-CN" altLang="en-US" sz="2000" b="1">
                <a:latin typeface="Times New Roman" panose="02020603050405020304" pitchFamily="18" charset="0"/>
              </a:rPr>
              <a:t>）用于指导下属设计团队或作为分包的设计单位，安排招标用图纸</a:t>
            </a:r>
            <a:endParaRPr lang="en-US" altLang="zh-CN" sz="2000" b="1">
              <a:latin typeface="Times New Roman" panose="02020603050405020304" pitchFamily="18" charset="0"/>
            </a:endParaRPr>
          </a:p>
          <a:p>
            <a:pPr eaLnBrk="1" hangingPunct="1">
              <a:lnSpc>
                <a:spcPct val="120000"/>
              </a:lnSpc>
            </a:pPr>
            <a:r>
              <a:rPr lang="en-US" altLang="zh-CN" sz="2000" b="1">
                <a:latin typeface="Times New Roman" panose="02020603050405020304" pitchFamily="18" charset="0"/>
              </a:rPr>
              <a:t>      </a:t>
            </a:r>
            <a:r>
              <a:rPr lang="zh-CN" altLang="en-US" sz="2000" b="1">
                <a:latin typeface="Times New Roman" panose="02020603050405020304" pitchFamily="18" charset="0"/>
              </a:rPr>
              <a:t>的绘制，因招标用图纸最好按合同网络图确定的分解结构分别绘 </a:t>
            </a:r>
            <a:endParaRPr lang="en-US" altLang="zh-CN" sz="2000" b="1">
              <a:latin typeface="Times New Roman" panose="02020603050405020304" pitchFamily="18" charset="0"/>
            </a:endParaRPr>
          </a:p>
          <a:p>
            <a:pPr eaLnBrk="1" hangingPunct="1">
              <a:lnSpc>
                <a:spcPct val="120000"/>
              </a:lnSpc>
            </a:pPr>
            <a:r>
              <a:rPr lang="en-US" altLang="zh-CN" sz="2000" b="1">
                <a:latin typeface="Times New Roman" panose="02020603050405020304" pitchFamily="18" charset="0"/>
              </a:rPr>
              <a:t>      </a:t>
            </a:r>
            <a:r>
              <a:rPr lang="zh-CN" altLang="en-US" sz="2000" b="1">
                <a:latin typeface="Times New Roman" panose="02020603050405020304" pitchFamily="18" charset="0"/>
              </a:rPr>
              <a:t>制，即一次招标用一套专用图纸。</a:t>
            </a:r>
            <a:endParaRPr lang="zh-CN" altLang="en-US" sz="2000" b="1">
              <a:latin typeface="Times New Roman" panose="02020603050405020304" pitchFamily="18" charset="0"/>
            </a:endParaRPr>
          </a:p>
          <a:p>
            <a:pPr eaLnBrk="1" hangingPunct="1">
              <a:lnSpc>
                <a:spcPct val="120000"/>
              </a:lnSpc>
            </a:pPr>
            <a:r>
              <a:rPr lang="zh-CN" altLang="en-US" sz="2000" b="1">
                <a:latin typeface="Times New Roman" panose="02020603050405020304" pitchFamily="18" charset="0"/>
              </a:rPr>
              <a:t> </a:t>
            </a:r>
            <a:r>
              <a:rPr lang="en-US" altLang="zh-CN" sz="2000" b="1">
                <a:latin typeface="Times New Roman" panose="02020603050405020304" pitchFamily="18" charset="0"/>
              </a:rPr>
              <a:t>4</a:t>
            </a:r>
            <a:r>
              <a:rPr lang="zh-CN" altLang="en-US" sz="2000" b="1">
                <a:latin typeface="Times New Roman" panose="02020603050405020304" pitchFamily="18" charset="0"/>
              </a:rPr>
              <a:t>）运用快速路径法，结合项目进度总控计划要求的时间，按招标工</a:t>
            </a:r>
            <a:endParaRPr lang="en-US" altLang="zh-CN" sz="2000" b="1">
              <a:latin typeface="Times New Roman" panose="02020603050405020304" pitchFamily="18" charset="0"/>
            </a:endParaRPr>
          </a:p>
          <a:p>
            <a:pPr eaLnBrk="1" hangingPunct="1">
              <a:lnSpc>
                <a:spcPct val="120000"/>
              </a:lnSpc>
            </a:pPr>
            <a:r>
              <a:rPr lang="en-US" altLang="zh-CN" sz="2000" b="1">
                <a:latin typeface="Times New Roman" panose="02020603050405020304" pitchFamily="18" charset="0"/>
              </a:rPr>
              <a:t>     </a:t>
            </a:r>
            <a:r>
              <a:rPr lang="zh-CN" altLang="en-US" sz="2000" b="1">
                <a:latin typeface="Times New Roman" panose="02020603050405020304" pitchFamily="18" charset="0"/>
              </a:rPr>
              <a:t>作的轻重缓急逐次完成招标图纸及技术说明。</a:t>
            </a:r>
            <a:endParaRPr lang="zh-CN" altLang="en-US" sz="2000" b="1">
              <a:latin typeface="Times New Roman" panose="02020603050405020304" pitchFamily="18" charset="0"/>
            </a:endParaRPr>
          </a:p>
          <a:p>
            <a:pPr eaLnBrk="1" hangingPunct="1">
              <a:lnSpc>
                <a:spcPct val="120000"/>
              </a:lnSpc>
            </a:pPr>
            <a:r>
              <a:rPr lang="zh-CN" altLang="en-US" sz="2000" b="1">
                <a:latin typeface="Times New Roman" panose="02020603050405020304" pitchFamily="18" charset="0"/>
              </a:rPr>
              <a:t> </a:t>
            </a:r>
            <a:r>
              <a:rPr lang="en-US" altLang="zh-CN" sz="2000" b="1">
                <a:latin typeface="Times New Roman" panose="02020603050405020304" pitchFamily="18" charset="0"/>
              </a:rPr>
              <a:t>5</a:t>
            </a:r>
            <a:r>
              <a:rPr lang="zh-CN" altLang="en-US" sz="2000" b="1">
                <a:latin typeface="Times New Roman" panose="02020603050405020304" pitchFamily="18" charset="0"/>
              </a:rPr>
              <a:t>） 指导下属项目采购团队调配专业管理资源来组织专业分包的招投</a:t>
            </a:r>
            <a:endParaRPr lang="en-US" altLang="zh-CN" sz="2000" b="1">
              <a:latin typeface="Times New Roman" panose="02020603050405020304" pitchFamily="18" charset="0"/>
            </a:endParaRPr>
          </a:p>
          <a:p>
            <a:pPr eaLnBrk="1" hangingPunct="1">
              <a:lnSpc>
                <a:spcPct val="120000"/>
              </a:lnSpc>
            </a:pPr>
            <a:r>
              <a:rPr lang="en-US" altLang="zh-CN" sz="2000" b="1">
                <a:latin typeface="Times New Roman" panose="02020603050405020304" pitchFamily="18" charset="0"/>
              </a:rPr>
              <a:t>      </a:t>
            </a:r>
            <a:r>
              <a:rPr lang="zh-CN" altLang="en-US" sz="2000" b="1">
                <a:latin typeface="Times New Roman" panose="02020603050405020304" pitchFamily="18" charset="0"/>
              </a:rPr>
              <a:t>标工作并安排好此后的跟进管理。</a:t>
            </a:r>
            <a:endParaRPr lang="en-US" altLang="zh-CN" sz="2000" b="1">
              <a:latin typeface="Times New Roman" panose="02020603050405020304" pitchFamily="18" charset="0"/>
            </a:endParaRPr>
          </a:p>
          <a:p>
            <a:pPr eaLnBrk="1" hangingPunct="1">
              <a:lnSpc>
                <a:spcPct val="120000"/>
              </a:lnSpc>
            </a:pPr>
            <a:r>
              <a:rPr lang="en-US" altLang="zh-CN" sz="2000" b="1">
                <a:latin typeface="Times New Roman" panose="02020603050405020304" pitchFamily="18" charset="0"/>
              </a:rPr>
              <a:t> 6</a:t>
            </a:r>
            <a:r>
              <a:rPr lang="zh-CN" altLang="en-US" sz="2000" b="1">
                <a:latin typeface="Times New Roman" panose="02020603050405020304" pitchFamily="18" charset="0"/>
              </a:rPr>
              <a:t>）根据合同网络图的专业划分归属，确定本层级管理团队的人力资 </a:t>
            </a:r>
            <a:endParaRPr lang="en-US" altLang="zh-CN" sz="2000" b="1">
              <a:latin typeface="Times New Roman" panose="02020603050405020304" pitchFamily="18" charset="0"/>
            </a:endParaRPr>
          </a:p>
          <a:p>
            <a:pPr eaLnBrk="1" hangingPunct="1">
              <a:lnSpc>
                <a:spcPct val="120000"/>
              </a:lnSpc>
            </a:pPr>
            <a:r>
              <a:rPr lang="en-US" altLang="zh-CN" sz="2000" b="1">
                <a:latin typeface="Times New Roman" panose="02020603050405020304" pitchFamily="18" charset="0"/>
              </a:rPr>
              <a:t>      </a:t>
            </a:r>
            <a:r>
              <a:rPr lang="zh-CN" altLang="en-US" sz="2000" b="1">
                <a:latin typeface="Times New Roman" panose="02020603050405020304" pitchFamily="18" charset="0"/>
              </a:rPr>
              <a:t>源需求（附表</a:t>
            </a:r>
            <a:r>
              <a:rPr lang="en-US" altLang="zh-CN" sz="2000" b="1">
                <a:latin typeface="Times New Roman" panose="02020603050405020304" pitchFamily="18" charset="0"/>
              </a:rPr>
              <a:t>1</a:t>
            </a:r>
            <a:r>
              <a:rPr lang="zh-CN" altLang="en-US" sz="2000" b="1">
                <a:latin typeface="Times New Roman" panose="02020603050405020304" pitchFamily="18" charset="0"/>
              </a:rPr>
              <a:t>、</a:t>
            </a:r>
            <a:r>
              <a:rPr lang="zh-CN" altLang="en-US" sz="2000" b="1">
                <a:latin typeface="Times New Roman" panose="02020603050405020304" pitchFamily="18" charset="0"/>
                <a:hlinkClick r:id="rId1" action="ppaction://hlinkfile"/>
              </a:rPr>
              <a:t>*</a:t>
            </a:r>
            <a:r>
              <a:rPr lang="zh-CN" altLang="en-US" sz="2000" b="1">
                <a:latin typeface="Times New Roman" panose="02020603050405020304" pitchFamily="18" charset="0"/>
                <a:hlinkClick r:id="rId2" action="ppaction://hlinkfile"/>
              </a:rPr>
              <a:t>项目管理部（</a:t>
            </a:r>
            <a:r>
              <a:rPr lang="en-US" altLang="zh-CN" sz="2000" b="1">
                <a:latin typeface="Times New Roman" panose="02020603050405020304" pitchFamily="18" charset="0"/>
                <a:hlinkClick r:id="rId2" action="ppaction://hlinkfile"/>
              </a:rPr>
              <a:t>GC</a:t>
            </a:r>
            <a:r>
              <a:rPr lang="zh-CN" altLang="en-US" sz="2000" b="1">
                <a:latin typeface="Times New Roman" panose="02020603050405020304" pitchFamily="18" charset="0"/>
                <a:hlinkClick r:id="rId2" action="ppaction://hlinkfile"/>
              </a:rPr>
              <a:t>方式）合同分工表</a:t>
            </a:r>
            <a:endParaRPr lang="en-US" altLang="zh-CN" sz="2000" b="1">
              <a:latin typeface="Times New Roman" panose="02020603050405020304" pitchFamily="18" charset="0"/>
            </a:endParaRPr>
          </a:p>
          <a:p>
            <a:pPr eaLnBrk="1" hangingPunct="1">
              <a:lnSpc>
                <a:spcPct val="120000"/>
              </a:lnSpc>
            </a:pPr>
            <a:r>
              <a:rPr lang="zh-CN" altLang="en-US" sz="2000" b="1">
                <a:latin typeface="Times New Roman" panose="02020603050405020304" pitchFamily="18" charset="0"/>
              </a:rPr>
              <a:t>                      附表</a:t>
            </a:r>
            <a:r>
              <a:rPr lang="en-US" altLang="zh-CN" sz="2000" b="1">
                <a:latin typeface="Times New Roman" panose="02020603050405020304" pitchFamily="18" charset="0"/>
              </a:rPr>
              <a:t>2</a:t>
            </a:r>
            <a:r>
              <a:rPr lang="zh-CN" altLang="en-US" sz="2000" b="1">
                <a:latin typeface="Times New Roman" panose="02020603050405020304" pitchFamily="18" charset="0"/>
              </a:rPr>
              <a:t>、</a:t>
            </a:r>
            <a:r>
              <a:rPr lang="zh-CN" altLang="en-US" sz="2000" b="1">
                <a:latin typeface="Times New Roman" panose="02020603050405020304" pitchFamily="18" charset="0"/>
                <a:hlinkClick r:id="rId1" action="ppaction://hlinkfile"/>
              </a:rPr>
              <a:t>*</a:t>
            </a:r>
            <a:r>
              <a:rPr lang="zh-CN" altLang="en-US" sz="2000" b="1">
                <a:latin typeface="Times New Roman" panose="02020603050405020304" pitchFamily="18" charset="0"/>
                <a:hlinkClick r:id="rId3" action="ppaction://hlinkfile"/>
              </a:rPr>
              <a:t>项目管理部（</a:t>
            </a:r>
            <a:r>
              <a:rPr lang="en-US" altLang="zh-CN" sz="2000" b="1">
                <a:latin typeface="Times New Roman" panose="02020603050405020304" pitchFamily="18" charset="0"/>
                <a:hlinkClick r:id="rId3" action="ppaction://hlinkfile"/>
              </a:rPr>
              <a:t>EPC</a:t>
            </a:r>
            <a:r>
              <a:rPr lang="zh-CN" altLang="en-US" sz="2000" b="1">
                <a:latin typeface="Times New Roman" panose="02020603050405020304" pitchFamily="18" charset="0"/>
                <a:hlinkClick r:id="rId3" action="ppaction://hlinkfile"/>
              </a:rPr>
              <a:t>方式）合同分工表</a:t>
            </a:r>
            <a:r>
              <a:rPr lang="zh-CN" altLang="en-US" sz="2000" b="1">
                <a:latin typeface="Times New Roman" panose="02020603050405020304" pitchFamily="18" charset="0"/>
              </a:rPr>
              <a:t>）</a:t>
            </a:r>
            <a:endParaRPr lang="zh-CN" altLang="en-US" sz="2000" b="1">
              <a:latin typeface="Times New Roman" panose="02020603050405020304" pitchFamily="18" charset="0"/>
            </a:endParaRPr>
          </a:p>
          <a:p>
            <a:pPr eaLnBrk="1" hangingPunct="1">
              <a:lnSpc>
                <a:spcPct val="120000"/>
              </a:lnSpc>
            </a:pPr>
            <a:endParaRPr lang="zh-CN" altLang="en-US" sz="2200">
              <a:latin typeface="Times New Roman" panose="02020603050405020304" pitchFamily="18" charset="0"/>
            </a:endParaRPr>
          </a:p>
          <a:p>
            <a:pPr eaLnBrk="1" hangingPunct="1">
              <a:lnSpc>
                <a:spcPct val="120000"/>
              </a:lnSpc>
            </a:pPr>
            <a:r>
              <a:rPr lang="zh-CN" altLang="en-US" sz="2200">
                <a:latin typeface="Times New Roman" panose="02020603050405020304" pitchFamily="18" charset="0"/>
              </a:rPr>
              <a:t>      </a:t>
            </a:r>
            <a:endParaRPr lang="zh-CN" altLang="en-US" sz="2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内容占位符 2"/>
          <p:cNvSpPr>
            <a:spLocks noGrp="1"/>
          </p:cNvSpPr>
          <p:nvPr>
            <p:ph idx="1"/>
          </p:nvPr>
        </p:nvSpPr>
        <p:spPr>
          <a:xfrm>
            <a:off x="676275" y="295275"/>
            <a:ext cx="7781925" cy="5800725"/>
          </a:xfrm>
        </p:spPr>
        <p:txBody>
          <a:bodyPr>
            <a:normAutofit lnSpcReduction="10000"/>
          </a:bodyPr>
          <a:lstStyle/>
          <a:p>
            <a:pPr marL="0" indent="0">
              <a:buFontTx/>
              <a:buNone/>
            </a:pPr>
            <a:r>
              <a:rPr lang="en-US" altLang="zh-CN" sz="2400" b="1" smtClean="0"/>
              <a:t>5</a:t>
            </a:r>
            <a:r>
              <a:rPr lang="zh-CN" altLang="en-US" sz="2400" b="1" smtClean="0"/>
              <a:t>、利用合同网络图的方法，对合同的类型进行规范</a:t>
            </a:r>
            <a:endParaRPr lang="en-US" altLang="zh-CN" sz="2400" b="1" smtClean="0"/>
          </a:p>
          <a:p>
            <a:pPr marL="0" indent="0">
              <a:buFontTx/>
              <a:buNone/>
            </a:pPr>
            <a:r>
              <a:rPr lang="en-US" altLang="zh-CN" sz="2000" b="1" smtClean="0"/>
              <a:t>1</a:t>
            </a:r>
            <a:r>
              <a:rPr lang="zh-CN" altLang="en-US" sz="2000" b="1" smtClean="0"/>
              <a:t>）建设工程合同可以涉及许多不同的类型，如按合同层级可以分为总承包、分包及平行发包合同，按合同标的类型可以分为设计、施工、供货及设计施工一体化合同，</a:t>
            </a:r>
            <a:endParaRPr lang="en-US" altLang="zh-CN" sz="2000" b="1" smtClean="0"/>
          </a:p>
          <a:p>
            <a:pPr marL="0" indent="0">
              <a:buFontTx/>
              <a:buNone/>
            </a:pPr>
            <a:r>
              <a:rPr lang="en-US" altLang="zh-CN" sz="2000" b="1" smtClean="0"/>
              <a:t>2</a:t>
            </a:r>
            <a:r>
              <a:rPr lang="zh-CN" altLang="en-US" sz="2000" b="1" smtClean="0"/>
              <a:t>）在一个项目中，可能会签订上百个甚至几百个合同，尤其是包括工厂设备或工艺处理设备的大型工业及基础设施项目，业主或工程总承包方往往要签订</a:t>
            </a:r>
            <a:r>
              <a:rPr lang="en-US" altLang="zh-CN" sz="2000" b="1" smtClean="0"/>
              <a:t>200-400</a:t>
            </a:r>
            <a:r>
              <a:rPr lang="zh-CN" altLang="en-US" sz="2000" b="1" smtClean="0"/>
              <a:t>个各类采购合同。对如此大量的合同如不进行规范，不论是合同文本的制备，还是合同的履行及合同纠纷的处理都是不可想象的，那样将不但浪费大量的管理资源，合同仍然难以顺利履行。</a:t>
            </a:r>
            <a:endParaRPr lang="en-US" altLang="zh-CN" sz="2000" b="1" smtClean="0"/>
          </a:p>
          <a:p>
            <a:pPr marL="0" indent="0">
              <a:buFontTx/>
              <a:buNone/>
            </a:pPr>
            <a:r>
              <a:rPr lang="en-US" altLang="zh-CN" sz="2000" b="1" smtClean="0"/>
              <a:t>3</a:t>
            </a:r>
            <a:r>
              <a:rPr lang="zh-CN" altLang="en-US" sz="2000" b="1" smtClean="0"/>
              <a:t>）如能将项目的合同按照合同标的、承包类型及不同的管理层级综合分类、分别编入不同的组团，一个最复杂、有几百个合同的项目，其综合类型或曰合同组团最多也就是十个左右。具体执行时，对同一组团中的合同，承担建造管理的单位可以编制一份标准的合同范本，并根据每一合同不同的具体情况进行对应性调改，造成同一组团合同的“大同小异”，如此将大大简化合同管理、规范合同的文本、提高合同的质量、有利于合同的履行。</a:t>
            </a:r>
            <a:endParaRPr lang="en-US" altLang="zh-CN" sz="2000" b="1" smtClean="0"/>
          </a:p>
          <a:p>
            <a:pPr marL="0" indent="0">
              <a:buFontTx/>
              <a:buNone/>
            </a:pPr>
            <a:r>
              <a:rPr lang="en-US" altLang="zh-CN" sz="2000" b="1" smtClean="0"/>
              <a:t>        </a:t>
            </a:r>
            <a:r>
              <a:rPr lang="zh-CN" altLang="en-US" sz="2000" b="1" smtClean="0"/>
              <a:t>分成组团的合同网络图详见下一页的示例。</a:t>
            </a:r>
            <a:endParaRPr lang="zh-CN" altLang="en-US" sz="2000" b="1"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endParaRPr lang="zh-CN" altLang="en-US" smtClean="0"/>
          </a:p>
        </p:txBody>
      </p:sp>
      <p:sp>
        <p:nvSpPr>
          <p:cNvPr id="116739" name="Rectangle 3"/>
          <p:cNvSpPr>
            <a:spLocks noGrp="1" noChangeArrowheads="1"/>
          </p:cNvSpPr>
          <p:nvPr>
            <p:ph type="body" idx="1"/>
          </p:nvPr>
        </p:nvSpPr>
        <p:spPr/>
        <p:txBody>
          <a:bodyPr/>
          <a:lstStyle/>
          <a:p>
            <a:pPr eaLnBrk="1" hangingPunct="1"/>
            <a:endParaRPr lang="zh-CN" altLang="en-US" smtClean="0"/>
          </a:p>
        </p:txBody>
      </p:sp>
      <p:pic>
        <p:nvPicPr>
          <p:cNvPr id="116740" name="Picture 4"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107950" y="504825"/>
            <a:ext cx="8861425"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tLang="zh-CN" sz="2000" b="1">
                <a:latin typeface="楷体_GB2312" pitchFamily="49" charset="-122"/>
                <a:ea typeface="楷体_GB2312" pitchFamily="49" charset="-122"/>
              </a:rPr>
              <a:t>1</a:t>
            </a:r>
            <a:r>
              <a:rPr lang="zh-CN" altLang="en-US" sz="2000" b="1">
                <a:latin typeface="楷体_GB2312" pitchFamily="49" charset="-122"/>
                <a:ea typeface="楷体_GB2312" pitchFamily="49" charset="-122"/>
              </a:rPr>
              <a:t>）</a:t>
            </a:r>
            <a:r>
              <a:rPr lang="zh-CN" altLang="en-US" sz="2000" b="1"/>
              <a:t>专业技术上的可分割性，且分割后既不重叠又不遗漏，搭接合理。</a:t>
            </a:r>
            <a:endParaRPr lang="zh-CN" altLang="en-US" sz="2000" b="1"/>
          </a:p>
          <a:p>
            <a:pPr marL="342900" indent="-342900">
              <a:spcBef>
                <a:spcPct val="20000"/>
              </a:spcBef>
            </a:pPr>
            <a:r>
              <a:rPr lang="en-US" altLang="zh-CN" sz="2000" b="1">
                <a:latin typeface="楷体_GB2312" pitchFamily="49" charset="-122"/>
                <a:ea typeface="楷体_GB2312" pitchFamily="49" charset="-122"/>
              </a:rPr>
              <a:t>2</a:t>
            </a:r>
            <a:r>
              <a:rPr lang="zh-CN" altLang="en-US" sz="2000" b="1">
                <a:latin typeface="楷体_GB2312" pitchFamily="49" charset="-122"/>
                <a:ea typeface="楷体_GB2312" pitchFamily="49" charset="-122"/>
              </a:rPr>
              <a:t>）</a:t>
            </a:r>
            <a:r>
              <a:rPr lang="zh-CN" altLang="en-US" sz="2000" b="1"/>
              <a:t>要考虑采购规模，即分解后的专业工程必须仍具一定的经济规模，否则可能得不偿失。</a:t>
            </a:r>
            <a:endParaRPr lang="zh-CN" altLang="en-US" sz="2000" b="1"/>
          </a:p>
          <a:p>
            <a:pPr marL="342900" indent="-342900">
              <a:spcBef>
                <a:spcPct val="20000"/>
              </a:spcBef>
            </a:pPr>
            <a:r>
              <a:rPr lang="en-US" altLang="zh-CN" sz="2000" b="1">
                <a:latin typeface="楷体_GB2312" pitchFamily="49" charset="-122"/>
                <a:ea typeface="楷体_GB2312" pitchFamily="49" charset="-122"/>
              </a:rPr>
              <a:t>3</a:t>
            </a:r>
            <a:r>
              <a:rPr lang="zh-CN" altLang="en-US" sz="2000" b="1">
                <a:latin typeface="楷体_GB2312" pitchFamily="49" charset="-122"/>
                <a:ea typeface="楷体_GB2312" pitchFamily="49" charset="-122"/>
              </a:rPr>
              <a:t>）</a:t>
            </a:r>
            <a:r>
              <a:rPr lang="zh-CN" altLang="en-US" sz="2000" b="1"/>
              <a:t>从工程或施工总承包企业自身特长及资质管理角度讲，凡总承包单位不能自行实施或不擅长实施的工程与供货均应进行专业分割，否则如纳入下属承包单位承担实施范围，他亦需向外采购，形成与发包人的利益冲突。</a:t>
            </a:r>
            <a:endParaRPr lang="zh-CN" altLang="en-US" sz="2000" b="1"/>
          </a:p>
          <a:p>
            <a:pPr marL="342900" indent="-342900">
              <a:spcBef>
                <a:spcPct val="20000"/>
              </a:spcBef>
            </a:pPr>
            <a:r>
              <a:rPr lang="en-US" altLang="zh-CN" sz="2000" b="1">
                <a:latin typeface="楷体_GB2312" pitchFamily="49" charset="-122"/>
                <a:ea typeface="楷体_GB2312" pitchFamily="49" charset="-122"/>
              </a:rPr>
              <a:t>4</a:t>
            </a:r>
            <a:r>
              <a:rPr lang="zh-CN" altLang="en-US" sz="2000" b="1">
                <a:latin typeface="楷体_GB2312" pitchFamily="49" charset="-122"/>
                <a:ea typeface="楷体_GB2312" pitchFamily="49" charset="-122"/>
              </a:rPr>
              <a:t>）合同网络图</a:t>
            </a:r>
            <a:r>
              <a:rPr lang="zh-CN" altLang="en-US" sz="2000" b="1"/>
              <a:t>分解后，建造管理单位要利用此成果形成招标用的设计图（标图</a:t>
            </a:r>
            <a:r>
              <a:rPr lang="en-US" altLang="zh-CN" sz="2000" b="1"/>
              <a:t>/TD</a:t>
            </a:r>
            <a:r>
              <a:rPr lang="zh-CN" altLang="en-US" sz="2000" b="1"/>
              <a:t>）</a:t>
            </a:r>
            <a:r>
              <a:rPr lang="en-US" altLang="zh-CN" sz="2000" b="1"/>
              <a:t>,</a:t>
            </a:r>
            <a:r>
              <a:rPr lang="zh-CN" altLang="en-US" sz="2000" b="1"/>
              <a:t>标图应根据承包方式确定为方案设计或相当于方案设计的图纸（工程总承包或设计施工一体化承包），初步设计图到标图深度（按国际惯例实施的</a:t>
            </a:r>
            <a:r>
              <a:rPr lang="en-US" altLang="zh-CN" sz="2000" b="1"/>
              <a:t>GC</a:t>
            </a:r>
            <a:r>
              <a:rPr lang="zh-CN" altLang="en-US" sz="2000" b="1"/>
              <a:t>）或施工图（按国内传统方式实施的</a:t>
            </a:r>
            <a:r>
              <a:rPr lang="en-US" altLang="zh-CN" sz="2000" b="1"/>
              <a:t>GC</a:t>
            </a:r>
            <a:r>
              <a:rPr lang="zh-CN" altLang="en-US" sz="2000" b="1"/>
              <a:t>）及专业工程技术说明资料。</a:t>
            </a:r>
            <a:endParaRPr lang="zh-CN" altLang="en-US" sz="2000" b="1"/>
          </a:p>
          <a:p>
            <a:pPr marL="342900" indent="-342900">
              <a:spcBef>
                <a:spcPct val="20000"/>
              </a:spcBef>
            </a:pPr>
            <a:r>
              <a:rPr lang="en-US" altLang="zh-CN" sz="2000" b="1">
                <a:latin typeface="楷体_GB2312" pitchFamily="49" charset="-122"/>
                <a:ea typeface="楷体_GB2312" pitchFamily="49" charset="-122"/>
              </a:rPr>
              <a:t>5</a:t>
            </a:r>
            <a:r>
              <a:rPr lang="zh-CN" altLang="en-US" sz="2000" b="1">
                <a:latin typeface="楷体_GB2312" pitchFamily="49" charset="-122"/>
                <a:ea typeface="楷体_GB2312" pitchFamily="49" charset="-122"/>
              </a:rPr>
              <a:t>）</a:t>
            </a:r>
            <a:r>
              <a:rPr lang="zh-CN" altLang="en-US" sz="2000" b="1"/>
              <a:t>合同网络图表明了施工总承包自行承担范围及只负责协调管理的工程范围，作为确定总承包不同责任范围的主要依据，须在施工总承包招标前最终确定（业主审批）。</a:t>
            </a:r>
            <a:endParaRPr lang="zh-CN" altLang="en-US" sz="2000" b="1"/>
          </a:p>
          <a:p>
            <a:pPr marL="342900" indent="-342900">
              <a:spcBef>
                <a:spcPct val="20000"/>
              </a:spcBef>
            </a:pPr>
            <a:r>
              <a:rPr lang="en-US" altLang="zh-CN" sz="2000" b="1">
                <a:latin typeface="楷体_GB2312" pitchFamily="49" charset="-122"/>
                <a:ea typeface="楷体_GB2312" pitchFamily="49" charset="-122"/>
              </a:rPr>
              <a:t>6</a:t>
            </a:r>
            <a:r>
              <a:rPr lang="zh-CN" altLang="en-US" sz="2000" b="1">
                <a:latin typeface="楷体_GB2312" pitchFamily="49" charset="-122"/>
                <a:ea typeface="楷体_GB2312" pitchFamily="49" charset="-122"/>
              </a:rPr>
              <a:t>）</a:t>
            </a:r>
            <a:r>
              <a:rPr lang="zh-CN" altLang="en-US" sz="2000" b="1"/>
              <a:t> 承担项目建造管理的单位，要视拟投入管理资源的承受力确定分解细度。一般经验数据：在管监分离的情况下，按项目施工期全程月数与项目部全体管理工程师人数计，约每</a:t>
            </a:r>
            <a:r>
              <a:rPr lang="en-US" altLang="zh-CN" sz="2000" b="1"/>
              <a:t>3</a:t>
            </a:r>
            <a:r>
              <a:rPr lang="zh-CN" altLang="en-US" sz="2000" b="1"/>
              <a:t>个人</a:t>
            </a:r>
            <a:r>
              <a:rPr lang="en-US" altLang="zh-CN" sz="2000" b="1"/>
              <a:t>·</a:t>
            </a:r>
            <a:r>
              <a:rPr lang="zh-CN" altLang="en-US" sz="2000" b="1"/>
              <a:t>月可完成一项合同的全部工程管理工作（</a:t>
            </a:r>
            <a:r>
              <a:rPr lang="en-US" altLang="zh-CN" sz="2000" b="1"/>
              <a:t>3~4</a:t>
            </a:r>
            <a:r>
              <a:rPr lang="zh-CN" altLang="en-US" sz="2000" b="1"/>
              <a:t>合同</a:t>
            </a:r>
            <a:r>
              <a:rPr lang="en-US" altLang="zh-CN" sz="2000" b="1"/>
              <a:t>/</a:t>
            </a:r>
            <a:r>
              <a:rPr lang="zh-CN" altLang="en-US" sz="2000" b="1"/>
              <a:t>人</a:t>
            </a:r>
            <a:r>
              <a:rPr lang="en-US" altLang="zh-CN" sz="2000" b="1"/>
              <a:t>·</a:t>
            </a:r>
            <a:r>
              <a:rPr lang="zh-CN" altLang="en-US" sz="2000" b="1"/>
              <a:t>年）。</a:t>
            </a:r>
            <a:endParaRPr lang="zh-CN" altLang="en-US" sz="2000" b="1"/>
          </a:p>
        </p:txBody>
      </p:sp>
      <p:sp>
        <p:nvSpPr>
          <p:cNvPr id="117763" name="Rectangle 3"/>
          <p:cNvSpPr>
            <a:spLocks noChangeArrowheads="1"/>
          </p:cNvSpPr>
          <p:nvPr/>
        </p:nvSpPr>
        <p:spPr bwMode="auto">
          <a:xfrm>
            <a:off x="319088" y="95250"/>
            <a:ext cx="85899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pPr>
            <a:r>
              <a:rPr lang="en-US" altLang="zh-CN" sz="2200" b="1"/>
              <a:t>6</a:t>
            </a:r>
            <a:r>
              <a:rPr lang="zh-CN" altLang="en-US" sz="2200" b="1"/>
              <a:t>、编制合同网络图应掌握的原则</a:t>
            </a:r>
            <a:endParaRPr lang="zh-CN" altLang="en-US" sz="2200" b="1"/>
          </a:p>
        </p:txBody>
      </p:sp>
      <p:sp>
        <p:nvSpPr>
          <p:cNvPr id="117764" name="Rectangle 4"/>
          <p:cNvSpPr>
            <a:spLocks noChangeArrowheads="1"/>
          </p:cNvSpPr>
          <p:nvPr/>
        </p:nvSpPr>
        <p:spPr bwMode="auto">
          <a:xfrm flipV="1">
            <a:off x="231775" y="755650"/>
            <a:ext cx="8677275"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pPr>
            <a:r>
              <a:rPr lang="zh-CN" altLang="en-US" sz="2000"/>
              <a:t> </a:t>
            </a:r>
            <a:endParaRPr lang="zh-CN" altLang="en-US" sz="20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66725" y="180975"/>
            <a:ext cx="7916863" cy="788988"/>
          </a:xfrm>
        </p:spPr>
        <p:txBody>
          <a:bodyPr>
            <a:normAutofit fontScale="90000"/>
          </a:bodyPr>
          <a:lstStyle/>
          <a:p>
            <a:r>
              <a:rPr lang="en-US" altLang="zh-CN" sz="2400" b="1" smtClean="0">
                <a:solidFill>
                  <a:schemeClr val="tx1"/>
                </a:solidFill>
              </a:rPr>
              <a:t>    </a:t>
            </a:r>
            <a:br>
              <a:rPr lang="en-US" altLang="zh-CN" sz="2400" b="1" smtClean="0">
                <a:solidFill>
                  <a:schemeClr val="tx1"/>
                </a:solidFill>
              </a:rPr>
            </a:br>
            <a:r>
              <a:rPr lang="zh-CN" altLang="en-US" sz="2400" b="1" smtClean="0">
                <a:solidFill>
                  <a:schemeClr val="tx1"/>
                </a:solidFill>
              </a:rPr>
              <a:t>（四）</a:t>
            </a:r>
            <a:r>
              <a:rPr lang="zh-CN" altLang="en-US" sz="2800" b="1" smtClean="0"/>
              <a:t>项目进度总控制计划及控制系统</a:t>
            </a:r>
            <a:br>
              <a:rPr lang="en-US" altLang="zh-CN" sz="2400" b="1" smtClean="0"/>
            </a:br>
            <a:r>
              <a:rPr lang="en-US" altLang="zh-CN" sz="2400" b="1" smtClean="0"/>
              <a:t>                                        ----</a:t>
            </a:r>
            <a:r>
              <a:rPr lang="zh-CN" altLang="en-US" sz="2400" b="1" smtClean="0"/>
              <a:t>建立项目两类进度计划体系</a:t>
            </a:r>
            <a:br>
              <a:rPr lang="en-US" altLang="zh-CN" sz="2400" b="1" smtClean="0"/>
            </a:br>
            <a:endParaRPr lang="zh-CN" altLang="en-US" sz="2400" b="1" smtClean="0">
              <a:solidFill>
                <a:schemeClr val="tx1"/>
              </a:solidFill>
            </a:endParaRPr>
          </a:p>
        </p:txBody>
      </p:sp>
      <p:sp>
        <p:nvSpPr>
          <p:cNvPr id="92163" name="Rectangle 3"/>
          <p:cNvSpPr>
            <a:spLocks noGrp="1" noChangeArrowheads="1"/>
          </p:cNvSpPr>
          <p:nvPr>
            <p:ph type="body" idx="1"/>
          </p:nvPr>
        </p:nvSpPr>
        <p:spPr>
          <a:xfrm>
            <a:off x="633413" y="1012825"/>
            <a:ext cx="7778750" cy="5668963"/>
          </a:xfrm>
        </p:spPr>
        <p:txBody>
          <a:bodyPr/>
          <a:lstStyle/>
          <a:p>
            <a:pPr marL="0" indent="0">
              <a:lnSpc>
                <a:spcPct val="80000"/>
              </a:lnSpc>
              <a:buFontTx/>
              <a:buNone/>
              <a:defRPr/>
            </a:pPr>
            <a:r>
              <a:rPr lang="en-US" altLang="zh-CN" sz="2400" b="1" dirty="0" smtClean="0"/>
              <a:t>1</a:t>
            </a:r>
            <a:r>
              <a:rPr lang="zh-CN" altLang="en-US" sz="2400" b="1" dirty="0" smtClean="0"/>
              <a:t>、建立项目进度计划管理的</a:t>
            </a:r>
            <a:r>
              <a:rPr lang="zh-CN" altLang="en-US" sz="2400" b="1" dirty="0" smtClean="0">
                <a:solidFill>
                  <a:schemeClr val="tx2"/>
                </a:solidFill>
              </a:rPr>
              <a:t>二套进度计划</a:t>
            </a:r>
            <a:r>
              <a:rPr lang="zh-CN" altLang="en-US" sz="2400" b="1" dirty="0" smtClean="0"/>
              <a:t>体制</a:t>
            </a:r>
            <a:endParaRPr lang="zh-CN" altLang="en-US" sz="2400" b="1" dirty="0" smtClean="0"/>
          </a:p>
          <a:p>
            <a:pPr marL="0" indent="0">
              <a:lnSpc>
                <a:spcPct val="80000"/>
              </a:lnSpc>
              <a:buFontTx/>
              <a:buNone/>
              <a:defRPr/>
            </a:pPr>
            <a:r>
              <a:rPr lang="en-US" altLang="zh-CN" sz="2000" b="1" dirty="0" smtClean="0"/>
              <a:t>1</a:t>
            </a:r>
            <a:r>
              <a:rPr lang="zh-CN" altLang="en-US" sz="2000" b="1" dirty="0" smtClean="0"/>
              <a:t>）第一套：</a:t>
            </a:r>
            <a:endParaRPr lang="en-US" altLang="zh-CN" sz="2000" b="1" dirty="0" smtClean="0"/>
          </a:p>
          <a:p>
            <a:pPr marL="0" indent="0">
              <a:lnSpc>
                <a:spcPct val="80000"/>
              </a:lnSpc>
              <a:buFontTx/>
              <a:buNone/>
              <a:defRPr/>
            </a:pPr>
            <a:r>
              <a:rPr lang="en-US" altLang="zh-CN" sz="2000" b="1" dirty="0" smtClean="0"/>
              <a:t>    </a:t>
            </a:r>
            <a:r>
              <a:rPr lang="en-US" altLang="zh-CN" sz="2000" b="1" dirty="0" smtClean="0">
                <a:latin typeface="Calibri" panose="020F0502020204030204"/>
              </a:rPr>
              <a:t>①</a:t>
            </a:r>
            <a:r>
              <a:rPr lang="zh-CN" altLang="en-US" sz="2000" b="1" dirty="0" smtClean="0"/>
              <a:t>业主与管理公司的月</a:t>
            </a:r>
            <a:r>
              <a:rPr lang="en-US" altLang="zh-CN" sz="2000" b="1" dirty="0" smtClean="0"/>
              <a:t>/</a:t>
            </a:r>
            <a:r>
              <a:rPr lang="zh-CN" altLang="en-US" sz="2000" b="1" dirty="0" smtClean="0"/>
              <a:t>周计划体系及与之配合的专项工作计划</a:t>
            </a:r>
            <a:endParaRPr lang="zh-CN" altLang="en-US" sz="2000" b="1" dirty="0" smtClean="0"/>
          </a:p>
          <a:p>
            <a:pPr marL="0" indent="0">
              <a:lnSpc>
                <a:spcPct val="80000"/>
              </a:lnSpc>
              <a:buFontTx/>
              <a:buNone/>
              <a:defRPr/>
            </a:pPr>
            <a:r>
              <a:rPr lang="zh-CN" altLang="en-US" sz="2000" dirty="0" smtClean="0">
                <a:solidFill>
                  <a:schemeClr val="tx2"/>
                </a:solidFill>
              </a:rPr>
              <a:t>    </a:t>
            </a:r>
            <a:r>
              <a:rPr lang="zh-CN" altLang="en-US" sz="2000" b="1" dirty="0" smtClean="0">
                <a:solidFill>
                  <a:schemeClr val="tx2"/>
                </a:solidFill>
              </a:rPr>
              <a:t>目的是将项目需业主完成的工作具体分配、确保完成，不使其造成其他参建单位的工作滞后。</a:t>
            </a:r>
            <a:endParaRPr lang="zh-CN" altLang="en-US" sz="2000" b="1" dirty="0" smtClean="0">
              <a:solidFill>
                <a:schemeClr val="tx2"/>
              </a:solidFill>
            </a:endParaRPr>
          </a:p>
          <a:p>
            <a:pPr marL="0" indent="0">
              <a:lnSpc>
                <a:spcPct val="80000"/>
              </a:lnSpc>
              <a:buFontTx/>
              <a:buNone/>
              <a:defRPr/>
            </a:pPr>
            <a:r>
              <a:rPr lang="zh-CN" altLang="en-US" sz="2000" b="1" dirty="0" smtClean="0">
                <a:hlinkClick r:id="rId1" action="ppaction://hlinkfile"/>
              </a:rPr>
              <a:t>     附图 淮安国际会展中心月进度计划</a:t>
            </a:r>
            <a:r>
              <a:rPr lang="zh-CN" altLang="en-US" sz="2000" b="1" dirty="0" smtClean="0"/>
              <a:t>、</a:t>
            </a:r>
            <a:endParaRPr lang="zh-CN" altLang="en-US" sz="2000" b="1" dirty="0" smtClean="0"/>
          </a:p>
          <a:p>
            <a:pPr marL="0" indent="0">
              <a:lnSpc>
                <a:spcPct val="80000"/>
              </a:lnSpc>
              <a:buFontTx/>
              <a:buNone/>
              <a:defRPr/>
            </a:pPr>
            <a:r>
              <a:rPr lang="zh-CN" altLang="en-US" sz="2000" b="1" dirty="0" smtClean="0">
                <a:hlinkClick r:id="rId2" action="ppaction://hlinkfile"/>
              </a:rPr>
              <a:t>     </a:t>
            </a:r>
            <a:r>
              <a:rPr lang="zh-CN" altLang="en-US" sz="2000" b="1" dirty="0" smtClean="0">
                <a:hlinkClick r:id="rId3" action="ppaction://hlinkfile"/>
              </a:rPr>
              <a:t>附图 淮安国际会展中心周进度计划</a:t>
            </a:r>
            <a:r>
              <a:rPr lang="zh-CN" altLang="en-US" sz="2000" b="1" dirty="0" smtClean="0"/>
              <a:t>、</a:t>
            </a:r>
            <a:endParaRPr lang="zh-CN" altLang="en-US" sz="2000" b="1" dirty="0" smtClean="0"/>
          </a:p>
          <a:p>
            <a:pPr marL="0" indent="0">
              <a:lnSpc>
                <a:spcPct val="80000"/>
              </a:lnSpc>
              <a:buFontTx/>
              <a:buNone/>
              <a:defRPr/>
            </a:pPr>
            <a:r>
              <a:rPr lang="zh-CN" altLang="en-US" sz="2000" b="1" dirty="0" smtClean="0">
                <a:solidFill>
                  <a:srgbClr val="3399FF"/>
                </a:solidFill>
                <a:hlinkClick r:id="rId4" action="ppaction://hlinkfile"/>
              </a:rPr>
              <a:t>     附图 湖北中烟项目月进度计划</a:t>
            </a:r>
            <a:endParaRPr lang="en-US" altLang="zh-CN" sz="2000" b="1" dirty="0" smtClean="0">
              <a:solidFill>
                <a:srgbClr val="3399FF"/>
              </a:solidFill>
            </a:endParaRPr>
          </a:p>
          <a:p>
            <a:pPr marL="0" indent="0">
              <a:lnSpc>
                <a:spcPct val="80000"/>
              </a:lnSpc>
              <a:buFontTx/>
              <a:buNone/>
              <a:defRPr/>
            </a:pPr>
            <a:r>
              <a:rPr lang="en-US" altLang="zh-CN" sz="2000" b="1" dirty="0" smtClean="0">
                <a:latin typeface="Calibri" panose="020F0502020204030204"/>
              </a:rPr>
              <a:t>②</a:t>
            </a:r>
            <a:r>
              <a:rPr lang="zh-CN" altLang="en-US" sz="2000" b="1" dirty="0" smtClean="0"/>
              <a:t>承担项目主要建造管理工作的一方应相应编制月周进度计划</a:t>
            </a:r>
            <a:endParaRPr lang="en-US" altLang="zh-CN" sz="2000" b="1" dirty="0" smtClean="0"/>
          </a:p>
          <a:p>
            <a:pPr marL="0" indent="0">
              <a:lnSpc>
                <a:spcPct val="80000"/>
              </a:lnSpc>
              <a:buFontTx/>
              <a:buNone/>
              <a:defRPr/>
            </a:pPr>
            <a:r>
              <a:rPr lang="en-US" altLang="zh-CN" sz="2000" b="1" dirty="0" smtClean="0"/>
              <a:t>     </a:t>
            </a:r>
            <a:r>
              <a:rPr lang="zh-CN" altLang="en-US" sz="2000" b="1" dirty="0" smtClean="0"/>
              <a:t>如项目的工程总承包</a:t>
            </a:r>
            <a:r>
              <a:rPr lang="en-US" altLang="zh-CN" sz="2000" b="1" dirty="0" smtClean="0"/>
              <a:t>/</a:t>
            </a:r>
            <a:r>
              <a:rPr lang="zh-CN" altLang="en-US" sz="2000" b="1" dirty="0" smtClean="0"/>
              <a:t>施工总承包方编制的管理工作节点计划</a:t>
            </a:r>
            <a:endParaRPr lang="en-US" altLang="zh-CN" sz="2000" b="1" dirty="0" smtClean="0"/>
          </a:p>
          <a:p>
            <a:pPr marL="0" indent="0">
              <a:lnSpc>
                <a:spcPct val="80000"/>
              </a:lnSpc>
              <a:buFontTx/>
              <a:buNone/>
              <a:defRPr/>
            </a:pPr>
            <a:r>
              <a:rPr lang="en-US" altLang="zh-CN" sz="2000" b="1" dirty="0" smtClean="0"/>
              <a:t>2</a:t>
            </a:r>
            <a:r>
              <a:rPr lang="zh-CN" altLang="en-US" sz="2000" b="1" dirty="0" smtClean="0"/>
              <a:t>）第二套：</a:t>
            </a:r>
            <a:endParaRPr lang="en-US" altLang="zh-CN" sz="2000" b="1" dirty="0" smtClean="0"/>
          </a:p>
          <a:p>
            <a:pPr marL="0" indent="0">
              <a:lnSpc>
                <a:spcPct val="80000"/>
              </a:lnSpc>
              <a:buFontTx/>
              <a:buNone/>
              <a:defRPr/>
            </a:pPr>
            <a:r>
              <a:rPr lang="en-US" altLang="zh-CN" sz="2000" b="1" dirty="0" smtClean="0"/>
              <a:t>     </a:t>
            </a:r>
            <a:r>
              <a:rPr lang="zh-CN" altLang="en-US" sz="2000" b="1" dirty="0" smtClean="0"/>
              <a:t>由项目各主要参与方共同编制、审定并共同执行的多级计划体系</a:t>
            </a:r>
            <a:endParaRPr lang="en-US" altLang="zh-CN" sz="2000" b="1" dirty="0" smtClean="0"/>
          </a:p>
          <a:p>
            <a:pPr marL="0" indent="0">
              <a:lnSpc>
                <a:spcPct val="80000"/>
              </a:lnSpc>
              <a:buFontTx/>
              <a:buNone/>
              <a:defRPr/>
            </a:pPr>
            <a:r>
              <a:rPr lang="zh-CN" altLang="en-US" sz="2000" b="1" dirty="0" smtClean="0">
                <a:solidFill>
                  <a:schemeClr val="tx2"/>
                </a:solidFill>
              </a:rPr>
              <a:t>     对一般的房屋建筑项目推荐采用三级计划</a:t>
            </a:r>
            <a:r>
              <a:rPr lang="en-US" altLang="zh-CN" sz="2000" b="1" dirty="0" smtClean="0">
                <a:solidFill>
                  <a:schemeClr val="tx2"/>
                </a:solidFill>
              </a:rPr>
              <a:t>----</a:t>
            </a:r>
            <a:r>
              <a:rPr lang="zh-CN" altLang="en-US" sz="2000" b="1" dirty="0" smtClean="0">
                <a:solidFill>
                  <a:schemeClr val="tx2"/>
                </a:solidFill>
              </a:rPr>
              <a:t>已列入国家</a:t>
            </a:r>
            <a:r>
              <a:rPr lang="en-US" altLang="zh-CN" sz="2000" b="1" dirty="0" smtClean="0">
                <a:solidFill>
                  <a:schemeClr val="tx2"/>
                </a:solidFill>
              </a:rPr>
              <a:t>《</a:t>
            </a:r>
            <a:r>
              <a:rPr lang="zh-CN" altLang="en-US" sz="2000" b="1" dirty="0" smtClean="0">
                <a:solidFill>
                  <a:schemeClr val="tx2"/>
                </a:solidFill>
              </a:rPr>
              <a:t>工程项目管理指南</a:t>
            </a:r>
            <a:r>
              <a:rPr lang="en-US" altLang="zh-CN" sz="2000" b="1" dirty="0" smtClean="0">
                <a:solidFill>
                  <a:schemeClr val="tx2"/>
                </a:solidFill>
              </a:rPr>
              <a:t>》</a:t>
            </a:r>
            <a:r>
              <a:rPr lang="zh-CN" altLang="en-US" sz="2000" b="1" dirty="0" smtClean="0">
                <a:solidFill>
                  <a:schemeClr val="tx2"/>
                </a:solidFill>
              </a:rPr>
              <a:t>，即：</a:t>
            </a:r>
            <a:endParaRPr lang="en-US" altLang="zh-CN" sz="2000" b="1" dirty="0" smtClean="0">
              <a:solidFill>
                <a:schemeClr val="tx2"/>
              </a:solidFill>
            </a:endParaRPr>
          </a:p>
          <a:p>
            <a:pPr marL="0" indent="0">
              <a:lnSpc>
                <a:spcPct val="80000"/>
              </a:lnSpc>
              <a:buFontTx/>
              <a:buNone/>
              <a:defRPr/>
            </a:pPr>
            <a:r>
              <a:rPr lang="en-US" altLang="zh-CN" sz="2000" b="1" dirty="0" smtClean="0">
                <a:solidFill>
                  <a:schemeClr val="tx2"/>
                </a:solidFill>
              </a:rPr>
              <a:t>     </a:t>
            </a:r>
            <a:r>
              <a:rPr lang="zh-CN" altLang="en-US" sz="2000" b="1" dirty="0" smtClean="0">
                <a:solidFill>
                  <a:schemeClr val="tx2"/>
                </a:solidFill>
              </a:rPr>
              <a:t>一级计划：项目进度总控制计划（项目全过程的指导性计划）</a:t>
            </a:r>
            <a:endParaRPr lang="en-US" altLang="zh-CN" sz="2000" b="1" dirty="0" smtClean="0">
              <a:solidFill>
                <a:schemeClr val="tx2"/>
              </a:solidFill>
            </a:endParaRPr>
          </a:p>
          <a:p>
            <a:pPr marL="0" indent="0">
              <a:lnSpc>
                <a:spcPct val="80000"/>
              </a:lnSpc>
              <a:buFontTx/>
              <a:buNone/>
              <a:defRPr/>
            </a:pPr>
            <a:r>
              <a:rPr lang="en-US" altLang="zh-CN" sz="2000" b="1" dirty="0" smtClean="0">
                <a:solidFill>
                  <a:schemeClr val="tx2"/>
                </a:solidFill>
              </a:rPr>
              <a:t>     </a:t>
            </a:r>
            <a:r>
              <a:rPr lang="zh-CN" altLang="en-US" sz="2000" b="1" dirty="0" smtClean="0">
                <a:solidFill>
                  <a:schemeClr val="tx2"/>
                </a:solidFill>
              </a:rPr>
              <a:t>二级计划：专业工程进度计划（参考性非实施性计划）</a:t>
            </a:r>
            <a:endParaRPr lang="en-US" altLang="zh-CN" sz="2000" b="1" dirty="0" smtClean="0">
              <a:solidFill>
                <a:schemeClr val="tx2"/>
              </a:solidFill>
            </a:endParaRPr>
          </a:p>
          <a:p>
            <a:pPr marL="0" indent="0">
              <a:lnSpc>
                <a:spcPct val="80000"/>
              </a:lnSpc>
              <a:buFontTx/>
              <a:buNone/>
              <a:defRPr/>
            </a:pPr>
            <a:r>
              <a:rPr lang="en-US" altLang="zh-CN" sz="2000" b="1" dirty="0" smtClean="0">
                <a:solidFill>
                  <a:schemeClr val="tx2"/>
                </a:solidFill>
              </a:rPr>
              <a:t>     </a:t>
            </a:r>
            <a:r>
              <a:rPr lang="zh-CN" altLang="en-US" sz="2000" b="1" dirty="0" smtClean="0">
                <a:solidFill>
                  <a:schemeClr val="tx2"/>
                </a:solidFill>
              </a:rPr>
              <a:t>三级计划：短周期综合进度计划（每月或每周的实施性计划）</a:t>
            </a:r>
            <a:endParaRPr lang="en-US" altLang="zh-CN" sz="2000" b="1" dirty="0" smtClean="0">
              <a:solidFill>
                <a:schemeClr val="tx2"/>
              </a:solidFill>
            </a:endParaRPr>
          </a:p>
          <a:p>
            <a:pPr marL="0" indent="0">
              <a:lnSpc>
                <a:spcPct val="80000"/>
              </a:lnSpc>
              <a:buFontTx/>
              <a:buNone/>
              <a:defRPr/>
            </a:pPr>
            <a:r>
              <a:rPr lang="zh-CN" altLang="en-US" sz="2000" b="1" dirty="0" smtClean="0">
                <a:solidFill>
                  <a:schemeClr val="tx2"/>
                </a:solidFill>
              </a:rPr>
              <a:t>     具体分析详见下页。</a:t>
            </a:r>
            <a:endParaRPr lang="zh-CN" altLang="en-US" sz="2000" dirty="0" smtClean="0">
              <a:solidFill>
                <a:schemeClr val="tx2"/>
              </a:solidFill>
            </a:endParaRPr>
          </a:p>
          <a:p>
            <a:pPr marL="0" indent="0" eaLnBrk="1" hangingPunct="1">
              <a:lnSpc>
                <a:spcPct val="80000"/>
              </a:lnSpc>
              <a:buFontTx/>
              <a:buNone/>
              <a:defRPr/>
            </a:pPr>
            <a:endParaRPr lang="zh-CN" altLang="en-US" sz="2000" b="1" dirty="0" smtClean="0"/>
          </a:p>
          <a:p>
            <a:pPr eaLnBrk="1" hangingPunct="1">
              <a:lnSpc>
                <a:spcPct val="80000"/>
              </a:lnSpc>
              <a:defRPr/>
            </a:pPr>
            <a:endParaRPr lang="zh-CN" altLang="en-US" sz="2000" b="1"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638175" y="295275"/>
            <a:ext cx="7848600" cy="6115050"/>
          </a:xfrm>
        </p:spPr>
        <p:txBody>
          <a:bodyPr/>
          <a:lstStyle/>
          <a:p>
            <a:pPr marL="0" indent="0">
              <a:lnSpc>
                <a:spcPct val="80000"/>
              </a:lnSpc>
              <a:buFontTx/>
              <a:buNone/>
              <a:defRPr/>
            </a:pPr>
            <a:r>
              <a:rPr lang="en-US" altLang="zh-CN" sz="2000" b="1" dirty="0" smtClean="0">
                <a:latin typeface="Calibri" panose="020F0502020204030204"/>
              </a:rPr>
              <a:t>①</a:t>
            </a:r>
            <a:r>
              <a:rPr lang="zh-CN" altLang="en-US" sz="2000" b="1" dirty="0" smtClean="0">
                <a:solidFill>
                  <a:schemeClr val="tx2"/>
                </a:solidFill>
              </a:rPr>
              <a:t>一级计划：</a:t>
            </a:r>
            <a:r>
              <a:rPr lang="zh-CN" altLang="en-US" sz="2000" b="1" dirty="0" smtClean="0"/>
              <a:t>由管理咨询公司或承担项目主要建造管理的单位如工程总承包方编拟、各重要参建单位共同审定签发的“项目进度总控制计划”。计划的作用是建立各参建单位共同的进度计划平台，使各参建单位各自编制的进度计划与进度管理行为相互协调。</a:t>
            </a:r>
            <a:endParaRPr lang="zh-CN" altLang="en-US" sz="2000" b="1" dirty="0" smtClean="0"/>
          </a:p>
          <a:p>
            <a:pPr marL="0" indent="0">
              <a:lnSpc>
                <a:spcPct val="80000"/>
              </a:lnSpc>
              <a:buFontTx/>
              <a:buNone/>
              <a:defRPr/>
            </a:pPr>
            <a:r>
              <a:rPr lang="zh-CN" altLang="en-US" sz="2000" b="1" dirty="0" smtClean="0">
                <a:hlinkClick r:id="rId1" action="ppaction://hlinkfile"/>
              </a:rPr>
              <a:t>    </a:t>
            </a:r>
            <a:r>
              <a:rPr lang="zh-CN" altLang="en-US" sz="2000" b="1" dirty="0" smtClean="0">
                <a:hlinkClick r:id="rId2" action="ppaction://hlinkfile"/>
              </a:rPr>
              <a:t>附图 福景苑进度总控制计划图</a:t>
            </a:r>
            <a:r>
              <a:rPr lang="zh-CN" altLang="en-US" sz="2000" b="1" dirty="0" smtClean="0"/>
              <a:t>、</a:t>
            </a:r>
            <a:endParaRPr lang="zh-CN" altLang="en-US" sz="2000" b="1" dirty="0" smtClean="0"/>
          </a:p>
          <a:p>
            <a:pPr marL="0" indent="0">
              <a:lnSpc>
                <a:spcPct val="80000"/>
              </a:lnSpc>
              <a:buFontTx/>
              <a:buNone/>
              <a:defRPr/>
            </a:pPr>
            <a:r>
              <a:rPr lang="zh-CN" altLang="en-US" sz="2000" b="1" dirty="0" smtClean="0">
                <a:hlinkClick r:id="rId3" action="ppaction://hlinkfile"/>
              </a:rPr>
              <a:t>    </a:t>
            </a:r>
            <a:r>
              <a:rPr lang="zh-CN" altLang="en-US" sz="2000" b="1" dirty="0" smtClean="0">
                <a:hlinkClick r:id="rId4" action="ppaction://hlinkfile"/>
              </a:rPr>
              <a:t>附图 进度总控制计划（样本） </a:t>
            </a:r>
            <a:r>
              <a:rPr lang="zh-CN" altLang="en-US" sz="2000" b="1" dirty="0" smtClean="0"/>
              <a:t>、</a:t>
            </a:r>
            <a:endParaRPr lang="en-US" altLang="zh-CN" sz="2000" b="1" dirty="0" smtClean="0"/>
          </a:p>
          <a:p>
            <a:pPr marL="0" indent="0">
              <a:lnSpc>
                <a:spcPct val="80000"/>
              </a:lnSpc>
              <a:buFontTx/>
              <a:buNone/>
              <a:defRPr/>
            </a:pPr>
            <a:r>
              <a:rPr lang="zh-CN" altLang="en-US" sz="2000" b="1" dirty="0" smtClean="0">
                <a:hlinkClick r:id="rId5" action="ppaction://hlinkfile"/>
              </a:rPr>
              <a:t>    </a:t>
            </a:r>
            <a:r>
              <a:rPr lang="zh-CN" altLang="en-US" sz="2000" b="1" dirty="0" smtClean="0">
                <a:hlinkClick r:id="rId6" action="ppaction://hlinkfile"/>
              </a:rPr>
              <a:t>附图 淮安国际会展中心进度总控制计划图</a:t>
            </a:r>
            <a:r>
              <a:rPr lang="zh-CN" altLang="en-US" sz="2000" b="1" dirty="0" smtClean="0"/>
              <a:t>、</a:t>
            </a:r>
            <a:endParaRPr lang="en-US" altLang="zh-CN" sz="2000" b="1" dirty="0" smtClean="0"/>
          </a:p>
          <a:p>
            <a:pPr marL="0" indent="0">
              <a:lnSpc>
                <a:spcPct val="80000"/>
              </a:lnSpc>
              <a:buFontTx/>
              <a:buNone/>
              <a:defRPr/>
            </a:pPr>
            <a:r>
              <a:rPr lang="en-US" altLang="zh-CN" sz="2000" b="1" dirty="0">
                <a:hlinkClick r:id="rId7" action="ppaction://hlinkfile"/>
              </a:rPr>
              <a:t> </a:t>
            </a:r>
            <a:r>
              <a:rPr lang="en-US" altLang="zh-CN" sz="2000" b="1" dirty="0" smtClean="0">
                <a:hlinkClick r:id="rId7" action="ppaction://hlinkfile"/>
              </a:rPr>
              <a:t>   </a:t>
            </a:r>
            <a:r>
              <a:rPr lang="zh-CN" altLang="en-US" sz="2000" b="1" dirty="0" smtClean="0">
                <a:hlinkClick r:id="rId7" action="ppaction://hlinkfile"/>
              </a:rPr>
              <a:t>附图 </a:t>
            </a:r>
            <a:r>
              <a:rPr lang="zh-CN" altLang="en-US" sz="2000" b="1" dirty="0" smtClean="0">
                <a:hlinkClick r:id="rId8" action="ppaction://hlinkfile"/>
              </a:rPr>
              <a:t>陕西人保大厦</a:t>
            </a:r>
            <a:r>
              <a:rPr lang="en-US" altLang="zh-CN" sz="2000" b="1" dirty="0" smtClean="0">
                <a:hlinkClick r:id="rId8" action="ppaction://hlinkfile"/>
              </a:rPr>
              <a:t>EPC</a:t>
            </a:r>
            <a:r>
              <a:rPr lang="zh-CN" altLang="en-US" sz="2000" b="1" dirty="0" smtClean="0">
                <a:hlinkClick r:id="rId8" action="ppaction://hlinkfile"/>
              </a:rPr>
              <a:t>总承包招标工作进度总控计划</a:t>
            </a:r>
            <a:endParaRPr lang="zh-CN" altLang="en-US" sz="2000" b="1" dirty="0" smtClean="0"/>
          </a:p>
          <a:p>
            <a:pPr marL="0" indent="0">
              <a:lnSpc>
                <a:spcPct val="80000"/>
              </a:lnSpc>
              <a:buFontTx/>
              <a:buNone/>
              <a:defRPr/>
            </a:pPr>
            <a:r>
              <a:rPr lang="en-US" altLang="zh-CN" sz="2000" b="1" dirty="0" smtClean="0">
                <a:latin typeface="Calibri" panose="020F0502020204030204"/>
              </a:rPr>
              <a:t>②</a:t>
            </a:r>
            <a:r>
              <a:rPr lang="zh-CN" altLang="en-US" sz="2000" b="1" dirty="0" smtClean="0"/>
              <a:t>二级计划：由各个一级专业工程分包商编拟的“专业工程进度计划”，分为投标期编报的初步进度计划及中标后编拟的正式计划。计划的作用是控制各专业分包在总控计划的限度内确定本专业工程的工序安排实施流动方向。但计划是帮助建安工程施工总包了解专业分包工程的进度构思。</a:t>
            </a:r>
            <a:endParaRPr lang="en-US" altLang="zh-CN" sz="2000" b="1" dirty="0" smtClean="0"/>
          </a:p>
          <a:p>
            <a:pPr>
              <a:lnSpc>
                <a:spcPct val="80000"/>
              </a:lnSpc>
              <a:buFontTx/>
              <a:buNone/>
              <a:defRPr/>
            </a:pPr>
            <a:r>
              <a:rPr lang="en-US" altLang="zh-CN" sz="2000" b="1" dirty="0" smtClean="0">
                <a:solidFill>
                  <a:srgbClr val="3399FF"/>
                </a:solidFill>
                <a:hlinkClick r:id="rId9" action="ppaction://hlinkfile"/>
              </a:rPr>
              <a:t>               </a:t>
            </a:r>
            <a:r>
              <a:rPr lang="zh-CN" altLang="en-US" sz="2000" b="1" dirty="0" smtClean="0">
                <a:solidFill>
                  <a:srgbClr val="3399FF"/>
                </a:solidFill>
                <a:hlinkClick r:id="rId9" action="ppaction://hlinkfile"/>
              </a:rPr>
              <a:t>空调分包工程计划</a:t>
            </a:r>
            <a:endParaRPr lang="zh-CN" altLang="en-US" sz="2000" b="1" dirty="0" smtClean="0">
              <a:solidFill>
                <a:srgbClr val="3399FF"/>
              </a:solidFill>
              <a:hlinkClick r:id="rId10" action="ppaction://hlinkfile"/>
            </a:endParaRPr>
          </a:p>
          <a:p>
            <a:pPr>
              <a:lnSpc>
                <a:spcPct val="80000"/>
              </a:lnSpc>
              <a:buFontTx/>
              <a:buNone/>
              <a:defRPr/>
            </a:pPr>
            <a:r>
              <a:rPr lang="zh-CN" altLang="en-US" sz="2000" b="1" dirty="0" smtClean="0">
                <a:solidFill>
                  <a:srgbClr val="3399FF"/>
                </a:solidFill>
                <a:hlinkClick r:id="rId11" action="ppaction://hlinkfile"/>
              </a:rPr>
              <a:t>               幕墙分包工程进度计划</a:t>
            </a:r>
            <a:endParaRPr lang="zh-CN" altLang="en-US" sz="2000" b="1" dirty="0" smtClean="0">
              <a:solidFill>
                <a:srgbClr val="3399FF"/>
              </a:solidFill>
            </a:endParaRPr>
          </a:p>
          <a:p>
            <a:pPr>
              <a:lnSpc>
                <a:spcPct val="80000"/>
              </a:lnSpc>
              <a:buFontTx/>
              <a:buNone/>
              <a:defRPr/>
            </a:pPr>
            <a:r>
              <a:rPr lang="en-US" altLang="zh-CN" sz="2000" b="1" u="sng" dirty="0" smtClean="0">
                <a:latin typeface="Calibri" panose="020F0502020204030204"/>
                <a:hlinkClick r:id="rId12" action="ppaction://hlinkfile"/>
              </a:rPr>
              <a:t>                  </a:t>
            </a:r>
            <a:r>
              <a:rPr lang="zh-CN" altLang="en-US" sz="2000" b="1" u="sng" dirty="0" smtClean="0">
                <a:latin typeface="Calibri" panose="020F0502020204030204"/>
                <a:hlinkClick r:id="rId12" action="ppaction://hlinkfile"/>
              </a:rPr>
              <a:t>国家博物馆设计招标进度计划</a:t>
            </a:r>
            <a:endParaRPr lang="en-US" altLang="zh-CN" sz="2000" b="1" u="sng" dirty="0" smtClean="0">
              <a:latin typeface="Calibri" panose="020F0502020204030204"/>
            </a:endParaRPr>
          </a:p>
          <a:p>
            <a:pPr>
              <a:lnSpc>
                <a:spcPct val="80000"/>
              </a:lnSpc>
              <a:buFontTx/>
              <a:buNone/>
              <a:defRPr/>
            </a:pPr>
            <a:r>
              <a:rPr lang="en-US" altLang="zh-CN" sz="2000" b="1" dirty="0" smtClean="0">
                <a:latin typeface="Calibri" panose="020F0502020204030204"/>
              </a:rPr>
              <a:t>③</a:t>
            </a:r>
            <a:r>
              <a:rPr lang="zh-CN" altLang="en-US" sz="2000" b="1" dirty="0" smtClean="0"/>
              <a:t>三级计划：由建安工程施工总包根据上述一、二级计划编制的“</a:t>
            </a:r>
            <a:endParaRPr lang="en-US" altLang="zh-CN" sz="2000" b="1" dirty="0" smtClean="0"/>
          </a:p>
          <a:p>
            <a:pPr>
              <a:lnSpc>
                <a:spcPct val="80000"/>
              </a:lnSpc>
              <a:buFontTx/>
              <a:buNone/>
              <a:defRPr/>
            </a:pPr>
            <a:r>
              <a:rPr lang="zh-CN" altLang="en-US" sz="2000" b="1" dirty="0" smtClean="0"/>
              <a:t>项目月</a:t>
            </a:r>
            <a:r>
              <a:rPr lang="en-US" altLang="zh-CN" sz="2000" b="1" dirty="0" smtClean="0"/>
              <a:t>/</a:t>
            </a:r>
            <a:r>
              <a:rPr lang="zh-CN" altLang="en-US" sz="2000" b="1" dirty="0" smtClean="0"/>
              <a:t>周工程进度综合计划”，体现现场资源的合理分配及有限占</a:t>
            </a:r>
            <a:endParaRPr lang="en-US" altLang="zh-CN" sz="2000" b="1" dirty="0" smtClean="0"/>
          </a:p>
          <a:p>
            <a:pPr>
              <a:lnSpc>
                <a:spcPct val="80000"/>
              </a:lnSpc>
              <a:buFontTx/>
              <a:buNone/>
              <a:defRPr/>
            </a:pPr>
            <a:r>
              <a:rPr lang="zh-CN" altLang="en-US" sz="2000" b="1" dirty="0" smtClean="0"/>
              <a:t>用，各专业工程的工序衔接。三级计划的落实需和工程</a:t>
            </a:r>
            <a:r>
              <a:rPr lang="en-US" altLang="zh-CN" sz="2000" b="1" dirty="0" smtClean="0"/>
              <a:t>/</a:t>
            </a:r>
            <a:r>
              <a:rPr lang="zh-CN" altLang="en-US" sz="2000" b="1" dirty="0" smtClean="0"/>
              <a:t>施工总承包</a:t>
            </a:r>
            <a:endParaRPr lang="en-US" altLang="zh-CN" sz="2000" b="1" dirty="0" smtClean="0"/>
          </a:p>
          <a:p>
            <a:pPr>
              <a:lnSpc>
                <a:spcPct val="80000"/>
              </a:lnSpc>
              <a:buFontTx/>
              <a:buNone/>
              <a:defRPr/>
            </a:pPr>
            <a:r>
              <a:rPr lang="zh-CN" altLang="en-US" sz="2000" b="1" dirty="0" smtClean="0"/>
              <a:t>的周生产调度会相结合。</a:t>
            </a:r>
            <a:endParaRPr lang="en-US" altLang="zh-CN" sz="2000" b="1" dirty="0" smtClean="0"/>
          </a:p>
          <a:p>
            <a:pPr>
              <a:lnSpc>
                <a:spcPct val="80000"/>
              </a:lnSpc>
              <a:buFontTx/>
              <a:buNone/>
              <a:defRPr/>
            </a:pPr>
            <a:r>
              <a:rPr lang="en-US" altLang="zh-CN" sz="2000" b="1" dirty="0" smtClean="0">
                <a:hlinkClick r:id="rId13" action="ppaction://hlinkfile"/>
              </a:rPr>
              <a:t>               </a:t>
            </a:r>
            <a:r>
              <a:rPr lang="zh-CN" altLang="en-US" sz="2000" b="1" dirty="0" smtClean="0">
                <a:hlinkClick r:id="rId13" action="ppaction://hlinkfile"/>
              </a:rPr>
              <a:t>某项目三级计划</a:t>
            </a:r>
            <a:endParaRPr lang="zh-CN" altLang="en-US" sz="2000" b="1" dirty="0" smtClean="0"/>
          </a:p>
          <a:p>
            <a:pPr>
              <a:lnSpc>
                <a:spcPct val="80000"/>
              </a:lnSpc>
              <a:defRPr/>
            </a:pPr>
            <a:endParaRPr lang="zh-CN" altLang="en-US" sz="20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225425" y="318135"/>
            <a:ext cx="8693150" cy="6686550"/>
          </a:xfrm>
        </p:spPr>
        <p:txBody>
          <a:bodyPr>
            <a:normAutofit lnSpcReduction="10000"/>
          </a:bodyPr>
          <a:lstStyle/>
          <a:p>
            <a:pPr marL="0" indent="0" eaLnBrk="1" hangingPunct="1">
              <a:lnSpc>
                <a:spcPct val="80000"/>
              </a:lnSpc>
              <a:buFontTx/>
              <a:buNone/>
              <a:defRPr/>
            </a:pPr>
            <a:r>
              <a:rPr lang="en-US" altLang="zh-CN" sz="2400" b="1" dirty="0" smtClean="0"/>
              <a:t>2</a:t>
            </a:r>
            <a:r>
              <a:rPr lang="zh-CN" altLang="en-US" sz="2400" b="1" dirty="0" smtClean="0"/>
              <a:t>、工程总承包项目经理在项目进度管理中的核心作用</a:t>
            </a:r>
            <a:endParaRPr lang="zh-CN" altLang="en-US" sz="2400" b="1" dirty="0" smtClean="0"/>
          </a:p>
          <a:p>
            <a:pPr marL="0" indent="0" eaLnBrk="1" hangingPunct="1">
              <a:lnSpc>
                <a:spcPct val="80000"/>
              </a:lnSpc>
              <a:buFontTx/>
              <a:buNone/>
              <a:defRPr/>
            </a:pPr>
            <a:r>
              <a:rPr lang="en-US" altLang="zh-CN" sz="2000" b="1" dirty="0" smtClean="0"/>
              <a:t>1</a:t>
            </a:r>
            <a:r>
              <a:rPr lang="zh-CN" altLang="en-US" sz="2000" b="1" dirty="0" smtClean="0"/>
              <a:t>）在进度计划管理体制中，虽然业主或项目建造管理的主要承担方可能已在内部形成了相关工作的平台及运行规则，设立了专业的主任计划工程师运用其建立起的进度节点的逻辑关系数据与各项管理与工程的定额与耗时数据，实实在在地给予了各项目管理部以有力支持，但项目经理在项目进度管理中的核心地位与作用并未丧失和改变，这是因为：项目均是独一无二，即唯一的，无论怎么具有共性，仍保持着强烈的个性，尤其是在项目施工之前更是如此，这些个性与进度动态的掌握与应对只能由专责的项目管理部承担，而一个项目全面信息的掌握也只有项目负责人才可能做到。</a:t>
            </a:r>
            <a:endParaRPr lang="zh-CN" altLang="en-US" sz="2000" b="1" dirty="0" smtClean="0"/>
          </a:p>
          <a:p>
            <a:pPr marL="0" indent="0" eaLnBrk="1" hangingPunct="1">
              <a:lnSpc>
                <a:spcPct val="80000"/>
              </a:lnSpc>
              <a:buFontTx/>
              <a:buNone/>
              <a:defRPr/>
            </a:pPr>
            <a:r>
              <a:rPr lang="en-US" altLang="zh-CN" sz="2000" b="1" dirty="0" smtClean="0"/>
              <a:t>2</a:t>
            </a:r>
            <a:r>
              <a:rPr lang="zh-CN" altLang="en-US" sz="2000" b="1" dirty="0" smtClean="0"/>
              <a:t>）工程总承包单位项目经理组织项目进度管理工作的过程一般为：将项目进度管理目标（一般管理合同均有明确约定）进行分解，如第一步到项目阶段，第二步到主要子阶段，并要理清进度管理的难点与主要进度节点，分析具有项目特色的重要逻辑（因果）关系</a:t>
            </a:r>
            <a:r>
              <a:rPr lang="en-US" altLang="zh-CN" sz="2000" b="1" dirty="0" smtClean="0"/>
              <a:t>——</a:t>
            </a:r>
            <a:r>
              <a:rPr lang="zh-CN" altLang="en-US" sz="2000" b="1" dirty="0" smtClean="0"/>
              <a:t>前置条件，并将这些要求与内容准确表述给公司主任计划工程师，主任计划工程师据这些条件并运用专业软件与数据编制出总控计划（初始版本）讨论稿后，再由项目管理部经理进行复核，主要是在项目实施的可行性复核。</a:t>
            </a:r>
            <a:endParaRPr lang="zh-CN" altLang="en-US" sz="2000" b="1" dirty="0" smtClean="0"/>
          </a:p>
          <a:p>
            <a:pPr marL="0" indent="0" eaLnBrk="1" hangingPunct="1">
              <a:lnSpc>
                <a:spcPct val="80000"/>
              </a:lnSpc>
              <a:buFontTx/>
              <a:buNone/>
              <a:defRPr/>
            </a:pPr>
            <a:r>
              <a:rPr lang="en-US" altLang="zh-CN" sz="2000" b="1" dirty="0" smtClean="0"/>
              <a:t>3</a:t>
            </a:r>
            <a:r>
              <a:rPr lang="zh-CN" altLang="en-US" sz="2000" b="1" dirty="0" smtClean="0"/>
              <a:t>）项目进度管理应实行管理部的全员管理，项目经理对此必须清醒认识并妥善安排。全员管理的目的包括每个管理人员均明了自己从事工作的进度要求，自己负责工作与其它进度管理工作的逻辑关系，使他能够分清轻重缓急，按部就班也是从容不迫地安排自己的日常管理工作。全员管理的具体作法，一般包括：计划编制时的适当参与，计划下达时的清晰布置，月</a:t>
            </a:r>
            <a:r>
              <a:rPr lang="en-US" altLang="zh-CN" sz="2000" b="1" dirty="0" smtClean="0"/>
              <a:t>/</a:t>
            </a:r>
            <a:r>
              <a:rPr lang="zh-CN" altLang="en-US" sz="2000" b="1" dirty="0" smtClean="0"/>
              <a:t>周计划的责任明确到人，适当的责任追究，要求项目管理部将月</a:t>
            </a:r>
            <a:r>
              <a:rPr lang="en-US" altLang="zh-CN" sz="2000" b="1" dirty="0" smtClean="0"/>
              <a:t>/</a:t>
            </a:r>
            <a:r>
              <a:rPr lang="zh-CN" altLang="en-US" sz="2000" b="1" dirty="0" smtClean="0"/>
              <a:t>周工作例会与进度管理工作紧密联系起来。</a:t>
            </a:r>
            <a:endParaRPr lang="zh-CN" altLang="en-US" sz="2000" b="1" dirty="0" smtClean="0"/>
          </a:p>
          <a:p>
            <a:pPr marL="0" indent="0" eaLnBrk="1" hangingPunct="1">
              <a:lnSpc>
                <a:spcPct val="80000"/>
              </a:lnSpc>
              <a:buFontTx/>
              <a:buNone/>
              <a:defRPr/>
            </a:pPr>
            <a:r>
              <a:rPr lang="en-US" altLang="zh-CN" sz="2000" b="1" dirty="0" smtClean="0"/>
              <a:t>4</a:t>
            </a:r>
            <a:r>
              <a:rPr lang="zh-CN" altLang="en-US" sz="2000" b="1" dirty="0" smtClean="0"/>
              <a:t>）项目经理在进度管理中应遵循的原则：</a:t>
            </a:r>
            <a:endParaRPr lang="zh-CN" altLang="en-US" sz="2000" b="1" dirty="0" smtClean="0"/>
          </a:p>
          <a:p>
            <a:pPr marL="0" indent="0" eaLnBrk="1" hangingPunct="1">
              <a:lnSpc>
                <a:spcPct val="80000"/>
              </a:lnSpc>
              <a:buFontTx/>
              <a:buNone/>
              <a:defRPr/>
            </a:pPr>
            <a:r>
              <a:rPr lang="zh-CN" altLang="en-US" sz="2000" b="1" dirty="0" smtClean="0"/>
              <a:t>     人人有事做，事事有人做，时时都在做，项目经理在此方面工作的成效将直接影响到项目的考核结果与公司经营效益，更与公司履约责任直接关联。</a:t>
            </a:r>
            <a:endParaRPr lang="zh-CN" altLang="en-US" sz="2000" b="1" dirty="0" smtClean="0"/>
          </a:p>
          <a:p>
            <a:pPr eaLnBrk="1" hangingPunct="1">
              <a:lnSpc>
                <a:spcPct val="80000"/>
              </a:lnSpc>
              <a:defRPr/>
            </a:pPr>
            <a:endParaRPr lang="zh-CN" altLang="en-US" sz="2000" dirty="0" smtClean="0"/>
          </a:p>
          <a:p>
            <a:pPr eaLnBrk="1" hangingPunct="1">
              <a:lnSpc>
                <a:spcPct val="80000"/>
              </a:lnSpc>
              <a:defRPr/>
            </a:pPr>
            <a:endParaRPr lang="zh-CN" alt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457200" y="115888"/>
            <a:ext cx="8291513" cy="73025"/>
          </a:xfrm>
        </p:spPr>
        <p:txBody>
          <a:bodyPr>
            <a:normAutofit fontScale="90000"/>
          </a:bodyPr>
          <a:lstStyle/>
          <a:p>
            <a:br>
              <a:rPr lang="en-US" altLang="zh-CN" sz="2400" b="1" smtClean="0"/>
            </a:br>
            <a:br>
              <a:rPr lang="en-US" altLang="zh-CN" sz="2400" b="1" smtClean="0"/>
            </a:br>
            <a:r>
              <a:rPr lang="en-US" altLang="zh-CN" sz="2400" b="1" smtClean="0"/>
              <a:t> </a:t>
            </a:r>
            <a:br>
              <a:rPr lang="en-US" altLang="zh-CN" sz="2400" b="1" smtClean="0"/>
            </a:br>
            <a:br>
              <a:rPr lang="en-US" altLang="zh-CN" sz="2400" b="1" smtClean="0"/>
            </a:br>
            <a:br>
              <a:rPr lang="en-US" altLang="zh-CN" sz="2400" b="1" smtClean="0"/>
            </a:br>
            <a:r>
              <a:rPr lang="zh-CN" altLang="en-US" sz="2400" b="1" smtClean="0"/>
              <a:t> </a:t>
            </a:r>
            <a:br>
              <a:rPr lang="en-US" altLang="zh-CN" sz="2400" b="1" smtClean="0"/>
            </a:br>
            <a:br>
              <a:rPr lang="en-US" altLang="zh-CN" sz="2400" b="1" smtClean="0"/>
            </a:br>
            <a:br>
              <a:rPr lang="en-US" altLang="zh-CN" sz="2400" b="1" smtClean="0"/>
            </a:br>
            <a:br>
              <a:rPr lang="zh-CN" altLang="zh-CN" sz="2400" smtClean="0"/>
            </a:br>
            <a:br>
              <a:rPr lang="en-US" altLang="zh-CN" sz="2400" b="1" smtClean="0"/>
            </a:br>
            <a:br>
              <a:rPr lang="zh-CN" altLang="zh-CN" smtClean="0"/>
            </a:br>
            <a:endParaRPr lang="zh-CN" altLang="en-US" smtClean="0"/>
          </a:p>
        </p:txBody>
      </p:sp>
      <p:sp>
        <p:nvSpPr>
          <p:cNvPr id="10243" name="内容占位符 2"/>
          <p:cNvSpPr>
            <a:spLocks noGrp="1"/>
          </p:cNvSpPr>
          <p:nvPr>
            <p:ph idx="1"/>
          </p:nvPr>
        </p:nvSpPr>
        <p:spPr>
          <a:xfrm>
            <a:off x="250825" y="0"/>
            <a:ext cx="8713788" cy="6597650"/>
          </a:xfrm>
        </p:spPr>
        <p:txBody>
          <a:bodyPr>
            <a:normAutofit lnSpcReduction="10000"/>
          </a:bodyPr>
          <a:lstStyle/>
          <a:p>
            <a:pPr>
              <a:buFont typeface="Arial" panose="020B0604020202020204" pitchFamily="34" charset="0"/>
              <a:buNone/>
            </a:pPr>
            <a:r>
              <a:rPr lang="zh-CN" altLang="en-US" sz="2400" b="1" smtClean="0"/>
              <a:t>（二）</a:t>
            </a:r>
            <a:r>
              <a:rPr lang="zh-CN" altLang="zh-CN" sz="2400" b="1" smtClean="0"/>
              <a:t>广泛采用工程总承包</a:t>
            </a:r>
            <a:r>
              <a:rPr lang="zh-CN" altLang="en-US" sz="2400" b="1" smtClean="0"/>
              <a:t>项目</a:t>
            </a:r>
            <a:r>
              <a:rPr lang="zh-CN" altLang="zh-CN" sz="2400" b="1" smtClean="0"/>
              <a:t>管理模式</a:t>
            </a:r>
            <a:endParaRPr lang="en-US" altLang="zh-CN" sz="2400" b="1" smtClean="0"/>
          </a:p>
          <a:p>
            <a:pPr>
              <a:buFont typeface="Arial" panose="020B0604020202020204" pitchFamily="34" charset="0"/>
              <a:buNone/>
            </a:pPr>
            <a:r>
              <a:rPr lang="en-US" altLang="zh-CN" sz="2000" b="1" smtClean="0"/>
              <a:t>    1</a:t>
            </a:r>
            <a:r>
              <a:rPr lang="zh-CN" altLang="en-US" sz="2000" b="1" smtClean="0"/>
              <a:t>、需要知晓的政策性文件</a:t>
            </a:r>
            <a:endParaRPr lang="en-US" altLang="zh-CN" sz="2000" b="1" smtClean="0"/>
          </a:p>
          <a:p>
            <a:pPr>
              <a:buFont typeface="Arial" panose="020B0604020202020204" pitchFamily="34" charset="0"/>
              <a:buNone/>
            </a:pPr>
            <a:r>
              <a:rPr lang="en-US" altLang="zh-CN" sz="2000" b="1" smtClean="0"/>
              <a:t>    1</a:t>
            </a:r>
            <a:r>
              <a:rPr lang="zh-CN" altLang="en-US" sz="2000" b="1" smtClean="0"/>
              <a:t>）</a:t>
            </a:r>
            <a:r>
              <a:rPr lang="zh-CN" altLang="zh-CN" sz="2000" b="1" smtClean="0"/>
              <a:t>中共中央国务院、国务院办公厅及住房城乡建设部自</a:t>
            </a:r>
            <a:r>
              <a:rPr lang="en-US" altLang="zh-CN" sz="2000" b="1" smtClean="0"/>
              <a:t>20</a:t>
            </a:r>
            <a:r>
              <a:rPr lang="en-US" altLang="zh-CN" sz="2000" smtClean="0"/>
              <a:t>16</a:t>
            </a:r>
            <a:r>
              <a:rPr lang="zh-CN" altLang="zh-CN" sz="2000" b="1" smtClean="0"/>
              <a:t>年至</a:t>
            </a:r>
            <a:r>
              <a:rPr lang="en-US" altLang="zh-CN" sz="2000" b="1" smtClean="0"/>
              <a:t>2017</a:t>
            </a:r>
            <a:r>
              <a:rPr lang="zh-CN" altLang="zh-CN" sz="2000" b="1" smtClean="0"/>
              <a:t>年</a:t>
            </a:r>
            <a:endParaRPr lang="en-US" altLang="zh-CN" sz="2000" b="1" smtClean="0"/>
          </a:p>
          <a:p>
            <a:pPr>
              <a:buFont typeface="Arial" panose="020B0604020202020204" pitchFamily="34" charset="0"/>
              <a:buNone/>
            </a:pPr>
            <a:r>
              <a:rPr lang="zh-CN" altLang="zh-CN" sz="2000" b="1" smtClean="0"/>
              <a:t>连续发布了《关于进一步加强城市规划建设管理工作的若干意见、《关于促</a:t>
            </a:r>
            <a:endParaRPr lang="en-US" altLang="zh-CN" sz="2000" b="1" smtClean="0"/>
          </a:p>
          <a:p>
            <a:pPr>
              <a:buFont typeface="Arial" panose="020B0604020202020204" pitchFamily="34" charset="0"/>
              <a:buNone/>
            </a:pPr>
            <a:r>
              <a:rPr lang="zh-CN" altLang="zh-CN" sz="2000" b="1" smtClean="0"/>
              <a:t>进建筑业持续健康发展的意见》、《关于进一步推进工程总承包发展的若干</a:t>
            </a:r>
            <a:endParaRPr lang="en-US" altLang="zh-CN" sz="2000" b="1" smtClean="0"/>
          </a:p>
          <a:p>
            <a:pPr>
              <a:buFont typeface="Arial" panose="020B0604020202020204" pitchFamily="34" charset="0"/>
              <a:buNone/>
            </a:pPr>
            <a:r>
              <a:rPr lang="zh-CN" altLang="zh-CN" sz="2000" b="1" smtClean="0"/>
              <a:t>意见 》等文件，</a:t>
            </a:r>
            <a:r>
              <a:rPr lang="zh-CN" altLang="en-US" sz="2000" b="1" smtClean="0"/>
              <a:t>均</a:t>
            </a:r>
            <a:r>
              <a:rPr lang="zh-CN" altLang="zh-CN" sz="2000" b="1" smtClean="0"/>
              <a:t>提出：“深化建设项目组织实施方式改革，推广工程总承</a:t>
            </a:r>
            <a:endParaRPr lang="en-US" altLang="zh-CN" sz="2000" b="1" smtClean="0"/>
          </a:p>
          <a:p>
            <a:pPr>
              <a:buFont typeface="Arial" panose="020B0604020202020204" pitchFamily="34" charset="0"/>
              <a:buNone/>
            </a:pPr>
            <a:r>
              <a:rPr lang="zh-CN" altLang="zh-CN" sz="2000" b="1" smtClean="0"/>
              <a:t>包制</a:t>
            </a:r>
            <a:r>
              <a:rPr lang="en-US" altLang="zh-CN" sz="2000" b="1" smtClean="0"/>
              <a:t>” </a:t>
            </a:r>
            <a:r>
              <a:rPr lang="zh-CN" altLang="zh-CN" sz="2000" b="1" smtClean="0"/>
              <a:t>，</a:t>
            </a:r>
            <a:r>
              <a:rPr lang="en-US" altLang="zh-CN" sz="2000" b="1" smtClean="0"/>
              <a:t>“</a:t>
            </a:r>
            <a:r>
              <a:rPr lang="zh-CN" altLang="zh-CN" sz="2000" b="1" smtClean="0"/>
              <a:t>加快推行工程总承包”，“政府投资项目应当积极采用工程总承包</a:t>
            </a:r>
            <a:endParaRPr lang="en-US" altLang="zh-CN" sz="2000" b="1" smtClean="0"/>
          </a:p>
          <a:p>
            <a:pPr>
              <a:buFont typeface="Arial" panose="020B0604020202020204" pitchFamily="34" charset="0"/>
              <a:buNone/>
            </a:pPr>
            <a:r>
              <a:rPr lang="zh-CN" altLang="zh-CN" sz="2000" b="1" smtClean="0"/>
              <a:t>模式” 和“优先采用工程总承包模式”等指示精神。</a:t>
            </a:r>
            <a:endParaRPr lang="en-US" altLang="zh-CN" sz="2000" b="1" smtClean="0"/>
          </a:p>
          <a:p>
            <a:pPr>
              <a:buFont typeface="Arial" panose="020B0604020202020204" pitchFamily="34" charset="0"/>
              <a:buNone/>
            </a:pPr>
            <a:r>
              <a:rPr lang="en-US" altLang="zh-CN" sz="2000" b="1" smtClean="0"/>
              <a:t>    2</a:t>
            </a:r>
            <a:r>
              <a:rPr lang="zh-CN" altLang="en-US" sz="2000" b="1" smtClean="0"/>
              <a:t>）从历史上看，建设部自上世纪九十年代中期就开始大力推广</a:t>
            </a:r>
            <a:r>
              <a:rPr lang="en-US" altLang="zh-CN" sz="2000" b="1" smtClean="0"/>
              <a:t>EPC</a:t>
            </a:r>
            <a:r>
              <a:rPr lang="zh-CN" altLang="en-US" sz="2000" b="1" smtClean="0"/>
              <a:t>工程</a:t>
            </a:r>
            <a:endParaRPr lang="en-US" altLang="zh-CN" sz="2000" b="1" smtClean="0"/>
          </a:p>
          <a:p>
            <a:pPr>
              <a:buFont typeface="Arial" panose="020B0604020202020204" pitchFamily="34" charset="0"/>
              <a:buNone/>
            </a:pPr>
            <a:r>
              <a:rPr lang="zh-CN" altLang="en-US" sz="2000" b="1" smtClean="0"/>
              <a:t>总承包模式在中国的使用，但最初效果并不明显，但进入本世纪，随着投资</a:t>
            </a:r>
            <a:endParaRPr lang="en-US" altLang="zh-CN" sz="2000" b="1" smtClean="0"/>
          </a:p>
          <a:p>
            <a:pPr>
              <a:buFont typeface="Arial" panose="020B0604020202020204" pitchFamily="34" charset="0"/>
              <a:buNone/>
            </a:pPr>
            <a:r>
              <a:rPr lang="zh-CN" altLang="en-US" sz="2000" b="1" smtClean="0"/>
              <a:t>主体多元化的产生与市场经济的快速发展，一些工业与基础设施项目开始较</a:t>
            </a:r>
            <a:endParaRPr lang="en-US" altLang="zh-CN" sz="2000" b="1" smtClean="0"/>
          </a:p>
          <a:p>
            <a:pPr>
              <a:buFont typeface="Arial" panose="020B0604020202020204" pitchFamily="34" charset="0"/>
              <a:buNone/>
            </a:pPr>
            <a:r>
              <a:rPr lang="zh-CN" altLang="en-US" sz="2000" b="1" smtClean="0"/>
              <a:t>为广泛地出现了采用工程总承包模式的需求，而在近</a:t>
            </a:r>
            <a:r>
              <a:rPr lang="en-US" altLang="zh-CN" sz="2000" b="1" smtClean="0"/>
              <a:t>4--5</a:t>
            </a:r>
            <a:r>
              <a:rPr lang="zh-CN" altLang="en-US" sz="2000" b="1" smtClean="0"/>
              <a:t>年则日益扩大到包</a:t>
            </a:r>
            <a:endParaRPr lang="en-US" altLang="zh-CN" sz="2000" b="1" smtClean="0"/>
          </a:p>
          <a:p>
            <a:pPr>
              <a:buFont typeface="Arial" panose="020B0604020202020204" pitchFamily="34" charset="0"/>
              <a:buNone/>
            </a:pPr>
            <a:r>
              <a:rPr lang="zh-CN" altLang="en-US" sz="2000" b="1" smtClean="0"/>
              <a:t>括房屋建筑的其他建设领域。</a:t>
            </a:r>
            <a:endParaRPr lang="en-US" altLang="zh-CN" sz="2000" b="1" smtClean="0"/>
          </a:p>
          <a:p>
            <a:pPr>
              <a:buFont typeface="Arial" panose="020B0604020202020204" pitchFamily="34" charset="0"/>
              <a:buNone/>
            </a:pPr>
            <a:r>
              <a:rPr lang="en-US" altLang="zh-CN" sz="2000" b="1" smtClean="0"/>
              <a:t>    3</a:t>
            </a:r>
            <a:r>
              <a:rPr lang="zh-CN" altLang="en-US" sz="2000" b="1" smtClean="0"/>
              <a:t>）此思路借鉴了国际工程界近期日益广泛采用工程总承包（</a:t>
            </a:r>
            <a:r>
              <a:rPr lang="en-US" altLang="zh-CN" sz="2000" b="1" smtClean="0"/>
              <a:t>EPC</a:t>
            </a:r>
            <a:r>
              <a:rPr lang="zh-CN" altLang="en-US" sz="2000" b="1" smtClean="0"/>
              <a:t>和</a:t>
            </a:r>
            <a:r>
              <a:rPr lang="en-US" altLang="zh-CN" sz="2000" b="1" smtClean="0"/>
              <a:t>P &amp; </a:t>
            </a:r>
            <a:endParaRPr lang="en-US" altLang="zh-CN" sz="2000" b="1" smtClean="0"/>
          </a:p>
          <a:p>
            <a:pPr>
              <a:buFont typeface="Arial" panose="020B0604020202020204" pitchFamily="34" charset="0"/>
              <a:buNone/>
            </a:pPr>
            <a:r>
              <a:rPr lang="en-US" altLang="zh-CN" sz="2000" b="1" smtClean="0"/>
              <a:t>D+B</a:t>
            </a:r>
            <a:r>
              <a:rPr lang="zh-CN" altLang="en-US" sz="2000" b="1" smtClean="0"/>
              <a:t>）模式的趋向（见下页附图）。但需要说明的是：国内目前进行的工程</a:t>
            </a:r>
            <a:endParaRPr lang="en-US" altLang="zh-CN" sz="2000" b="1" smtClean="0"/>
          </a:p>
          <a:p>
            <a:pPr>
              <a:buFont typeface="Arial" panose="020B0604020202020204" pitchFamily="34" charset="0"/>
              <a:buNone/>
            </a:pPr>
            <a:r>
              <a:rPr lang="zh-CN" altLang="en-US" sz="2000" b="1" smtClean="0"/>
              <a:t>总承包存在大量的假“</a:t>
            </a:r>
            <a:r>
              <a:rPr lang="en-US" altLang="zh-CN" sz="2000" b="1" smtClean="0"/>
              <a:t>EPC</a:t>
            </a:r>
            <a:r>
              <a:rPr lang="zh-CN" altLang="en-US" sz="2000" b="1" smtClean="0"/>
              <a:t>”、伪“</a:t>
            </a:r>
            <a:r>
              <a:rPr lang="en-US" altLang="zh-CN" sz="2000" b="1" smtClean="0"/>
              <a:t>EPC</a:t>
            </a:r>
            <a:r>
              <a:rPr lang="zh-CN" altLang="en-US" sz="2000" b="1" smtClean="0"/>
              <a:t>”，而</a:t>
            </a:r>
            <a:r>
              <a:rPr lang="en-US" altLang="zh-CN" sz="2000" b="1" smtClean="0"/>
              <a:t>FIDIC</a:t>
            </a:r>
            <a:r>
              <a:rPr lang="zh-CN" altLang="en-US" sz="2000" b="1" smtClean="0"/>
              <a:t>文件规定工程总承包</a:t>
            </a:r>
            <a:endParaRPr lang="en-US" altLang="zh-CN" sz="2000" b="1" smtClean="0"/>
          </a:p>
          <a:p>
            <a:pPr>
              <a:buFont typeface="Arial" panose="020B0604020202020204" pitchFamily="34" charset="0"/>
              <a:buNone/>
            </a:pPr>
            <a:r>
              <a:rPr lang="zh-CN" altLang="en-US" sz="2000" b="1" smtClean="0"/>
              <a:t>模式本来是有其“不适用情况”的，我们追求的应是精准的国际工程管理模</a:t>
            </a:r>
            <a:endParaRPr lang="en-US" altLang="zh-CN" sz="2000" b="1" smtClean="0"/>
          </a:p>
          <a:p>
            <a:pPr>
              <a:buFont typeface="Arial" panose="020B0604020202020204" pitchFamily="34" charset="0"/>
              <a:buNone/>
            </a:pPr>
            <a:r>
              <a:rPr lang="zh-CN" altLang="en-US" sz="2000" b="1" smtClean="0"/>
              <a:t>式，此外就是使国际上的多种项目管理模式在中国都可以得到正确的运用。</a:t>
            </a:r>
            <a:endParaRPr lang="zh-CN" altLang="zh-CN" sz="20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627063" y="258763"/>
            <a:ext cx="599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2400">
              <a:latin typeface="Times New Roman" panose="02020603050405020304" pitchFamily="18" charset="0"/>
            </a:endParaRPr>
          </a:p>
        </p:txBody>
      </p:sp>
      <p:sp>
        <p:nvSpPr>
          <p:cNvPr id="121859" name="Text Box 3"/>
          <p:cNvSpPr txBox="1">
            <a:spLocks noChangeArrowheads="1"/>
          </p:cNvSpPr>
          <p:nvPr/>
        </p:nvSpPr>
        <p:spPr bwMode="auto">
          <a:xfrm>
            <a:off x="298450" y="917575"/>
            <a:ext cx="749458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200">
              <a:latin typeface="Times New Roman" panose="02020603050405020304" pitchFamily="18" charset="0"/>
            </a:endParaRPr>
          </a:p>
        </p:txBody>
      </p:sp>
      <p:sp>
        <p:nvSpPr>
          <p:cNvPr id="121860" name="Text Box 4"/>
          <p:cNvSpPr txBox="1">
            <a:spLocks noChangeArrowheads="1"/>
          </p:cNvSpPr>
          <p:nvPr/>
        </p:nvSpPr>
        <p:spPr bwMode="auto">
          <a:xfrm>
            <a:off x="180975" y="123825"/>
            <a:ext cx="8936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latin typeface="Times New Roman" panose="02020603050405020304" pitchFamily="18" charset="0"/>
              </a:rPr>
              <a:t>（五）项目投资</a:t>
            </a:r>
            <a:r>
              <a:rPr lang="en-US" altLang="zh-CN" sz="2400" b="1">
                <a:latin typeface="Times New Roman" panose="02020603050405020304" pitchFamily="18" charset="0"/>
              </a:rPr>
              <a:t>/</a:t>
            </a:r>
            <a:r>
              <a:rPr lang="zh-CN" altLang="en-US" sz="2400" b="1">
                <a:latin typeface="Times New Roman" panose="02020603050405020304" pitchFamily="18" charset="0"/>
              </a:rPr>
              <a:t>造价总控制计划</a:t>
            </a:r>
            <a:endParaRPr lang="zh-CN" altLang="en-US" sz="2400" b="1">
              <a:latin typeface="Times New Roman" panose="02020603050405020304" pitchFamily="18" charset="0"/>
            </a:endParaRPr>
          </a:p>
        </p:txBody>
      </p:sp>
      <p:sp>
        <p:nvSpPr>
          <p:cNvPr id="121861" name="Text Box 5"/>
          <p:cNvSpPr txBox="1">
            <a:spLocks noChangeArrowheads="1"/>
          </p:cNvSpPr>
          <p:nvPr/>
        </p:nvSpPr>
        <p:spPr bwMode="auto">
          <a:xfrm>
            <a:off x="298450" y="600075"/>
            <a:ext cx="8577263"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en-US" altLang="zh-CN" sz="2400" b="1">
                <a:latin typeface="Times New Roman" panose="02020603050405020304" pitchFamily="18" charset="0"/>
              </a:rPr>
              <a:t>1</a:t>
            </a:r>
            <a:r>
              <a:rPr lang="zh-CN" altLang="en-US" sz="2400" b="1">
                <a:latin typeface="Times New Roman" panose="02020603050405020304" pitchFamily="18" charset="0"/>
              </a:rPr>
              <a:t>、需要澄清的几个基本概念</a:t>
            </a:r>
            <a:r>
              <a:rPr lang="zh-CN" altLang="en-US" sz="2400">
                <a:latin typeface="Times New Roman" panose="02020603050405020304" pitchFamily="18" charset="0"/>
              </a:rPr>
              <a:t> </a:t>
            </a:r>
            <a:endParaRPr lang="zh-CN" altLang="en-US" sz="2400">
              <a:latin typeface="Times New Roman" panose="02020603050405020304" pitchFamily="18" charset="0"/>
            </a:endParaRPr>
          </a:p>
          <a:p>
            <a:pPr algn="just" eaLnBrk="1" hangingPunct="1">
              <a:lnSpc>
                <a:spcPct val="110000"/>
              </a:lnSpc>
            </a:pPr>
            <a:r>
              <a:rPr lang="en-US" altLang="zh-CN" sz="2000" b="1">
                <a:latin typeface="Times New Roman" panose="02020603050405020304" pitchFamily="18" charset="0"/>
                <a:ea typeface="楷体_GB2312" pitchFamily="49" charset="-122"/>
              </a:rPr>
              <a:t>1</a:t>
            </a:r>
            <a:r>
              <a:rPr lang="zh-CN" altLang="en-US" sz="2000" b="1">
                <a:latin typeface="Times New Roman" panose="02020603050405020304" pitchFamily="18" charset="0"/>
                <a:ea typeface="楷体_GB2312" pitchFamily="49" charset="-122"/>
              </a:rPr>
              <a:t>）项目的投资控制依据</a:t>
            </a:r>
            <a:endParaRPr lang="en-US" altLang="zh-CN" sz="2000" b="1">
              <a:latin typeface="Times New Roman" panose="02020603050405020304" pitchFamily="18" charset="0"/>
              <a:ea typeface="楷体_GB2312" pitchFamily="49" charset="-122"/>
            </a:endParaRPr>
          </a:p>
          <a:p>
            <a:pPr algn="just" eaLnBrk="1" hangingPunct="1">
              <a:lnSpc>
                <a:spcPct val="110000"/>
              </a:lnSpc>
            </a:pPr>
            <a:r>
              <a:rPr lang="en-US" altLang="zh-CN" sz="2000" b="1">
                <a:latin typeface="Times New Roman" panose="02020603050405020304" pitchFamily="18" charset="0"/>
                <a:ea typeface="楷体_GB2312" pitchFamily="49" charset="-122"/>
              </a:rPr>
              <a:t>    </a:t>
            </a:r>
            <a:r>
              <a:rPr lang="zh-CN" altLang="en-US" sz="2000" b="1">
                <a:latin typeface="Times New Roman" panose="02020603050405020304" pitchFamily="18" charset="0"/>
                <a:ea typeface="楷体_GB2312" pitchFamily="49" charset="-122"/>
              </a:rPr>
              <a:t>业主或其聘用的项目管理单位应依据业主方的整体项目可行性研究报告（含中标方案设计）的投资估算表，工程总承包或施工总承包则根据承包  </a:t>
            </a:r>
            <a:endParaRPr lang="en-US" altLang="zh-CN" sz="2000" b="1">
              <a:latin typeface="Times New Roman" panose="02020603050405020304" pitchFamily="18" charset="0"/>
              <a:ea typeface="楷体_GB2312" pitchFamily="49" charset="-122"/>
            </a:endParaRPr>
          </a:p>
          <a:p>
            <a:pPr algn="just" eaLnBrk="1" hangingPunct="1">
              <a:lnSpc>
                <a:spcPct val="110000"/>
              </a:lnSpc>
            </a:pPr>
            <a:r>
              <a:rPr lang="en-US" altLang="zh-CN" sz="2000" b="1">
                <a:latin typeface="Times New Roman" panose="02020603050405020304" pitchFamily="18" charset="0"/>
                <a:ea typeface="楷体_GB2312" pitchFamily="49" charset="-122"/>
              </a:rPr>
              <a:t>  </a:t>
            </a:r>
            <a:r>
              <a:rPr lang="zh-CN" altLang="en-US" sz="2000" b="1">
                <a:latin typeface="Times New Roman" panose="02020603050405020304" pitchFamily="18" charset="0"/>
                <a:ea typeface="楷体_GB2312" pitchFamily="49" charset="-122"/>
              </a:rPr>
              <a:t>合同所 附工程量清单及中标报价。</a:t>
            </a:r>
            <a:endParaRPr lang="en-US" altLang="zh-CN" sz="2000" b="1">
              <a:latin typeface="Times New Roman" panose="02020603050405020304" pitchFamily="18" charset="0"/>
              <a:ea typeface="楷体_GB2312" pitchFamily="49" charset="-122"/>
            </a:endParaRPr>
          </a:p>
          <a:p>
            <a:pPr algn="just" eaLnBrk="1" hangingPunct="1">
              <a:lnSpc>
                <a:spcPct val="110000"/>
              </a:lnSpc>
            </a:pPr>
            <a:r>
              <a:rPr lang="en-US" altLang="zh-CN" sz="2000" b="1">
                <a:latin typeface="Times New Roman" panose="02020603050405020304" pitchFamily="18" charset="0"/>
              </a:rPr>
              <a:t>2</a:t>
            </a:r>
            <a:r>
              <a:rPr lang="zh-CN" altLang="en-US" sz="2000" b="1">
                <a:latin typeface="Times New Roman" panose="02020603050405020304" pitchFamily="18" charset="0"/>
              </a:rPr>
              <a:t>）项目投资与造价控制需要具备的技术基础与管理条件</a:t>
            </a:r>
            <a:endParaRPr lang="zh-CN" altLang="en-US" sz="2000" b="1">
              <a:latin typeface="Times New Roman" panose="02020603050405020304" pitchFamily="18" charset="0"/>
            </a:endParaRPr>
          </a:p>
        </p:txBody>
      </p:sp>
      <p:grpSp>
        <p:nvGrpSpPr>
          <p:cNvPr id="121862" name="Group 29"/>
          <p:cNvGrpSpPr/>
          <p:nvPr/>
        </p:nvGrpSpPr>
        <p:grpSpPr bwMode="auto">
          <a:xfrm>
            <a:off x="847725" y="2819400"/>
            <a:ext cx="7697788" cy="2649538"/>
            <a:chOff x="646" y="2100"/>
            <a:chExt cx="4737" cy="1694"/>
          </a:xfrm>
        </p:grpSpPr>
        <p:sp>
          <p:nvSpPr>
            <p:cNvPr id="121868" name="Text Box 7"/>
            <p:cNvSpPr txBox="1">
              <a:spLocks noChangeArrowheads="1"/>
            </p:cNvSpPr>
            <p:nvPr/>
          </p:nvSpPr>
          <p:spPr bwMode="auto">
            <a:xfrm>
              <a:off x="1041" y="2100"/>
              <a:ext cx="1382" cy="26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500" b="1">
                  <a:latin typeface="Times New Roman" panose="02020603050405020304" pitchFamily="18" charset="0"/>
                </a:rPr>
                <a:t>项目建议书的类比项目</a:t>
              </a:r>
              <a:endParaRPr lang="zh-CN" altLang="en-US" sz="1500" b="1">
                <a:latin typeface="Times New Roman" panose="02020603050405020304" pitchFamily="18" charset="0"/>
              </a:endParaRPr>
            </a:p>
          </p:txBody>
        </p:sp>
        <p:sp>
          <p:nvSpPr>
            <p:cNvPr id="121869" name="Text Box 8"/>
            <p:cNvSpPr txBox="1">
              <a:spLocks noChangeArrowheads="1"/>
            </p:cNvSpPr>
            <p:nvPr/>
          </p:nvSpPr>
          <p:spPr bwMode="auto">
            <a:xfrm>
              <a:off x="1041" y="2534"/>
              <a:ext cx="1382" cy="26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500" b="1">
                  <a:latin typeface="Times New Roman" panose="02020603050405020304" pitchFamily="18" charset="0"/>
                </a:rPr>
                <a:t>建筑方案设计</a:t>
              </a:r>
              <a:r>
                <a:rPr lang="en-US" altLang="zh-CN" sz="1500" b="1">
                  <a:latin typeface="Times New Roman" panose="02020603050405020304" pitchFamily="18" charset="0"/>
                </a:rPr>
                <a:t>/</a:t>
              </a:r>
              <a:r>
                <a:rPr lang="zh-CN" altLang="en-US" sz="1500" b="1">
                  <a:latin typeface="Times New Roman" panose="02020603050405020304" pitchFamily="18" charset="0"/>
                </a:rPr>
                <a:t>工程方案</a:t>
              </a:r>
              <a:endParaRPr lang="zh-CN" altLang="en-US" sz="1500" b="1">
                <a:latin typeface="Times New Roman" panose="02020603050405020304" pitchFamily="18" charset="0"/>
              </a:endParaRPr>
            </a:p>
          </p:txBody>
        </p:sp>
        <p:sp>
          <p:nvSpPr>
            <p:cNvPr id="121870" name="Text Box 9"/>
            <p:cNvSpPr txBox="1">
              <a:spLocks noChangeArrowheads="1"/>
            </p:cNvSpPr>
            <p:nvPr/>
          </p:nvSpPr>
          <p:spPr bwMode="auto">
            <a:xfrm>
              <a:off x="1041" y="2967"/>
              <a:ext cx="1382" cy="26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latin typeface="Times New Roman" panose="02020603050405020304" pitchFamily="18" charset="0"/>
                </a:rPr>
                <a:t>初步设计</a:t>
              </a:r>
              <a:endParaRPr lang="zh-CN" altLang="en-US" sz="1500" b="1">
                <a:latin typeface="Times New Roman" panose="02020603050405020304" pitchFamily="18" charset="0"/>
              </a:endParaRPr>
            </a:p>
          </p:txBody>
        </p:sp>
        <p:sp>
          <p:nvSpPr>
            <p:cNvPr id="121871" name="Text Box 10"/>
            <p:cNvSpPr txBox="1">
              <a:spLocks noChangeArrowheads="1"/>
            </p:cNvSpPr>
            <p:nvPr/>
          </p:nvSpPr>
          <p:spPr bwMode="auto">
            <a:xfrm>
              <a:off x="1041" y="3397"/>
              <a:ext cx="1382" cy="264"/>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latin typeface="Times New Roman" panose="02020603050405020304" pitchFamily="18" charset="0"/>
                </a:rPr>
                <a:t>施工图设计</a:t>
              </a:r>
              <a:endParaRPr lang="zh-CN" altLang="en-US" sz="1500" b="1">
                <a:latin typeface="Times New Roman" panose="02020603050405020304" pitchFamily="18" charset="0"/>
              </a:endParaRPr>
            </a:p>
          </p:txBody>
        </p:sp>
        <p:sp>
          <p:nvSpPr>
            <p:cNvPr id="121872" name="Text Box 11"/>
            <p:cNvSpPr txBox="1">
              <a:spLocks noChangeArrowheads="1"/>
            </p:cNvSpPr>
            <p:nvPr/>
          </p:nvSpPr>
          <p:spPr bwMode="auto">
            <a:xfrm>
              <a:off x="2917" y="2100"/>
              <a:ext cx="2005" cy="26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500" b="1">
                  <a:latin typeface="Times New Roman" panose="02020603050405020304" pitchFamily="18" charset="0"/>
                </a:rPr>
                <a:t>框算总投资（含粗略分项的框算）</a:t>
              </a:r>
              <a:endParaRPr lang="zh-CN" altLang="en-US" sz="1500" b="1">
                <a:latin typeface="Times New Roman" panose="02020603050405020304" pitchFamily="18" charset="0"/>
              </a:endParaRPr>
            </a:p>
          </p:txBody>
        </p:sp>
        <p:sp>
          <p:nvSpPr>
            <p:cNvPr id="121873" name="Text Box 12"/>
            <p:cNvSpPr txBox="1">
              <a:spLocks noChangeArrowheads="1"/>
            </p:cNvSpPr>
            <p:nvPr/>
          </p:nvSpPr>
          <p:spPr bwMode="auto">
            <a:xfrm>
              <a:off x="2917" y="2534"/>
              <a:ext cx="2005" cy="26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500" b="1">
                  <a:latin typeface="Times New Roman" panose="02020603050405020304" pitchFamily="18" charset="0"/>
                </a:rPr>
                <a:t>投资估算（含确定性分项的估算）</a:t>
              </a:r>
              <a:endParaRPr lang="zh-CN" altLang="en-US" sz="1500" b="1">
                <a:latin typeface="Times New Roman" panose="02020603050405020304" pitchFamily="18" charset="0"/>
              </a:endParaRPr>
            </a:p>
          </p:txBody>
        </p:sp>
        <p:sp>
          <p:nvSpPr>
            <p:cNvPr id="121874" name="Text Box 13"/>
            <p:cNvSpPr txBox="1">
              <a:spLocks noChangeArrowheads="1"/>
            </p:cNvSpPr>
            <p:nvPr/>
          </p:nvSpPr>
          <p:spPr bwMode="auto">
            <a:xfrm>
              <a:off x="2917" y="2967"/>
              <a:ext cx="2005" cy="26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latin typeface="Times New Roman" panose="02020603050405020304" pitchFamily="18" charset="0"/>
                </a:rPr>
                <a:t>工程概算</a:t>
              </a:r>
              <a:endParaRPr lang="zh-CN" altLang="en-US" sz="1500" b="1">
                <a:latin typeface="Times New Roman" panose="02020603050405020304" pitchFamily="18" charset="0"/>
              </a:endParaRPr>
            </a:p>
          </p:txBody>
        </p:sp>
        <p:sp>
          <p:nvSpPr>
            <p:cNvPr id="121875" name="Text Box 14"/>
            <p:cNvSpPr txBox="1">
              <a:spLocks noChangeArrowheads="1"/>
            </p:cNvSpPr>
            <p:nvPr/>
          </p:nvSpPr>
          <p:spPr bwMode="auto">
            <a:xfrm>
              <a:off x="2917" y="3397"/>
              <a:ext cx="2005" cy="264"/>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latin typeface="Times New Roman" panose="02020603050405020304" pitchFamily="18" charset="0"/>
                </a:rPr>
                <a:t>工程预算</a:t>
              </a:r>
              <a:endParaRPr lang="zh-CN" altLang="en-US" sz="1500" b="1">
                <a:latin typeface="Times New Roman" panose="02020603050405020304" pitchFamily="18" charset="0"/>
              </a:endParaRPr>
            </a:p>
          </p:txBody>
        </p:sp>
        <p:sp>
          <p:nvSpPr>
            <p:cNvPr id="121876" name="Text Box 15"/>
            <p:cNvSpPr txBox="1">
              <a:spLocks noChangeArrowheads="1"/>
            </p:cNvSpPr>
            <p:nvPr/>
          </p:nvSpPr>
          <p:spPr bwMode="auto">
            <a:xfrm>
              <a:off x="646" y="2187"/>
              <a:ext cx="196" cy="15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r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latin typeface="Times New Roman" panose="02020603050405020304" pitchFamily="18" charset="0"/>
                </a:rPr>
                <a:t>逐渐深入</a:t>
              </a:r>
              <a:endParaRPr lang="zh-CN" altLang="en-US" sz="1500" b="1">
                <a:latin typeface="Times New Roman" panose="02020603050405020304" pitchFamily="18" charset="0"/>
              </a:endParaRPr>
            </a:p>
          </p:txBody>
        </p:sp>
        <p:sp>
          <p:nvSpPr>
            <p:cNvPr id="121877" name="Line 16"/>
            <p:cNvSpPr>
              <a:spLocks noChangeShapeType="1"/>
            </p:cNvSpPr>
            <p:nvPr/>
          </p:nvSpPr>
          <p:spPr bwMode="auto">
            <a:xfrm>
              <a:off x="843" y="2273"/>
              <a:ext cx="0" cy="1521"/>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1878" name="Text Box 17"/>
            <p:cNvSpPr txBox="1">
              <a:spLocks noChangeArrowheads="1"/>
            </p:cNvSpPr>
            <p:nvPr/>
          </p:nvSpPr>
          <p:spPr bwMode="auto">
            <a:xfrm>
              <a:off x="5187" y="2187"/>
              <a:ext cx="196" cy="16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rIns="18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latin typeface="Times New Roman" panose="02020603050405020304" pitchFamily="18" charset="0"/>
                </a:rPr>
                <a:t>逐渐精确</a:t>
              </a:r>
              <a:endParaRPr lang="zh-CN" altLang="en-US" sz="1500" b="1">
                <a:latin typeface="Times New Roman" panose="02020603050405020304" pitchFamily="18" charset="0"/>
              </a:endParaRPr>
            </a:p>
          </p:txBody>
        </p:sp>
        <p:sp>
          <p:nvSpPr>
            <p:cNvPr id="121879" name="Line 18"/>
            <p:cNvSpPr>
              <a:spLocks noChangeShapeType="1"/>
            </p:cNvSpPr>
            <p:nvPr/>
          </p:nvSpPr>
          <p:spPr bwMode="auto">
            <a:xfrm>
              <a:off x="5187" y="2273"/>
              <a:ext cx="0" cy="1521"/>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1880" name="Line 19"/>
            <p:cNvSpPr>
              <a:spLocks noChangeShapeType="1"/>
            </p:cNvSpPr>
            <p:nvPr/>
          </p:nvSpPr>
          <p:spPr bwMode="auto">
            <a:xfrm>
              <a:off x="1633" y="2362"/>
              <a:ext cx="0" cy="173"/>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1881" name="Line 20"/>
            <p:cNvSpPr>
              <a:spLocks noChangeShapeType="1"/>
            </p:cNvSpPr>
            <p:nvPr/>
          </p:nvSpPr>
          <p:spPr bwMode="auto">
            <a:xfrm>
              <a:off x="4003" y="2794"/>
              <a:ext cx="0" cy="173"/>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1882" name="Line 21"/>
            <p:cNvSpPr>
              <a:spLocks noChangeShapeType="1"/>
            </p:cNvSpPr>
            <p:nvPr/>
          </p:nvSpPr>
          <p:spPr bwMode="auto">
            <a:xfrm>
              <a:off x="1633" y="2794"/>
              <a:ext cx="0" cy="173"/>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1883" name="Line 22"/>
            <p:cNvSpPr>
              <a:spLocks noChangeShapeType="1"/>
            </p:cNvSpPr>
            <p:nvPr/>
          </p:nvSpPr>
          <p:spPr bwMode="auto">
            <a:xfrm>
              <a:off x="4003" y="2360"/>
              <a:ext cx="0" cy="174"/>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1884" name="Line 23"/>
            <p:cNvSpPr>
              <a:spLocks noChangeShapeType="1"/>
            </p:cNvSpPr>
            <p:nvPr/>
          </p:nvSpPr>
          <p:spPr bwMode="auto">
            <a:xfrm>
              <a:off x="1633" y="3227"/>
              <a:ext cx="0" cy="174"/>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1885" name="Line 24"/>
            <p:cNvSpPr>
              <a:spLocks noChangeShapeType="1"/>
            </p:cNvSpPr>
            <p:nvPr/>
          </p:nvSpPr>
          <p:spPr bwMode="auto">
            <a:xfrm>
              <a:off x="2423" y="2187"/>
              <a:ext cx="494"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1886" name="Line 25"/>
            <p:cNvSpPr>
              <a:spLocks noChangeShapeType="1"/>
            </p:cNvSpPr>
            <p:nvPr/>
          </p:nvSpPr>
          <p:spPr bwMode="auto">
            <a:xfrm>
              <a:off x="2423" y="2620"/>
              <a:ext cx="494"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1887" name="Line 26"/>
            <p:cNvSpPr>
              <a:spLocks noChangeShapeType="1"/>
            </p:cNvSpPr>
            <p:nvPr/>
          </p:nvSpPr>
          <p:spPr bwMode="auto">
            <a:xfrm>
              <a:off x="2423" y="3054"/>
              <a:ext cx="494"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1888" name="Line 27"/>
            <p:cNvSpPr>
              <a:spLocks noChangeShapeType="1"/>
            </p:cNvSpPr>
            <p:nvPr/>
          </p:nvSpPr>
          <p:spPr bwMode="auto">
            <a:xfrm>
              <a:off x="2423" y="3488"/>
              <a:ext cx="494"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1889" name="Line 28"/>
            <p:cNvSpPr>
              <a:spLocks noChangeShapeType="1"/>
            </p:cNvSpPr>
            <p:nvPr/>
          </p:nvSpPr>
          <p:spPr bwMode="auto">
            <a:xfrm>
              <a:off x="3999" y="3224"/>
              <a:ext cx="0" cy="173"/>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21863" name="Text Box 10"/>
          <p:cNvSpPr txBox="1">
            <a:spLocks noChangeArrowheads="1"/>
          </p:cNvSpPr>
          <p:nvPr/>
        </p:nvSpPr>
        <p:spPr bwMode="auto">
          <a:xfrm>
            <a:off x="1489075" y="5676900"/>
            <a:ext cx="2246313" cy="409575"/>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latin typeface="Times New Roman" panose="02020603050405020304" pitchFamily="18" charset="0"/>
              </a:rPr>
              <a:t>设计变更</a:t>
            </a:r>
            <a:r>
              <a:rPr lang="en-US" altLang="zh-CN" sz="1500" b="1">
                <a:latin typeface="Times New Roman" panose="02020603050405020304" pitchFamily="18" charset="0"/>
              </a:rPr>
              <a:t>/</a:t>
            </a:r>
            <a:r>
              <a:rPr lang="zh-CN" altLang="en-US" sz="1500" b="1">
                <a:latin typeface="Times New Roman" panose="02020603050405020304" pitchFamily="18" charset="0"/>
              </a:rPr>
              <a:t>竣工图纸</a:t>
            </a:r>
            <a:endParaRPr lang="zh-CN" altLang="en-US" sz="1500" b="1">
              <a:latin typeface="Times New Roman" panose="02020603050405020304" pitchFamily="18" charset="0"/>
            </a:endParaRPr>
          </a:p>
        </p:txBody>
      </p:sp>
      <p:sp>
        <p:nvSpPr>
          <p:cNvPr id="121864" name="Text Box 14"/>
          <p:cNvSpPr txBox="1">
            <a:spLocks noChangeArrowheads="1"/>
          </p:cNvSpPr>
          <p:nvPr/>
        </p:nvSpPr>
        <p:spPr bwMode="auto">
          <a:xfrm>
            <a:off x="4538663" y="5676900"/>
            <a:ext cx="3254375" cy="409575"/>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latin typeface="Times New Roman" panose="02020603050405020304" pitchFamily="18" charset="0"/>
              </a:rPr>
              <a:t>工程结算</a:t>
            </a:r>
            <a:endParaRPr lang="zh-CN" altLang="en-US" sz="1500" b="1">
              <a:latin typeface="Times New Roman" panose="02020603050405020304" pitchFamily="18" charset="0"/>
            </a:endParaRPr>
          </a:p>
        </p:txBody>
      </p:sp>
      <p:sp>
        <p:nvSpPr>
          <p:cNvPr id="121865" name="Line 23"/>
          <p:cNvSpPr>
            <a:spLocks noChangeShapeType="1"/>
          </p:cNvSpPr>
          <p:nvPr/>
        </p:nvSpPr>
        <p:spPr bwMode="auto">
          <a:xfrm flipH="1">
            <a:off x="2451100" y="5260975"/>
            <a:ext cx="0" cy="415925"/>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1866" name="Line 23"/>
          <p:cNvSpPr>
            <a:spLocks noChangeShapeType="1"/>
          </p:cNvSpPr>
          <p:nvPr/>
        </p:nvSpPr>
        <p:spPr bwMode="auto">
          <a:xfrm>
            <a:off x="6296025" y="5260975"/>
            <a:ext cx="0" cy="415925"/>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1867" name="Line 27"/>
          <p:cNvSpPr>
            <a:spLocks noChangeShapeType="1"/>
          </p:cNvSpPr>
          <p:nvPr/>
        </p:nvSpPr>
        <p:spPr bwMode="auto">
          <a:xfrm>
            <a:off x="3735388" y="5891213"/>
            <a:ext cx="803275"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标题 2"/>
          <p:cNvSpPr>
            <a:spLocks noGrp="1"/>
          </p:cNvSpPr>
          <p:nvPr>
            <p:ph type="title"/>
          </p:nvPr>
        </p:nvSpPr>
        <p:spPr>
          <a:xfrm>
            <a:off x="685800" y="114300"/>
            <a:ext cx="7773988" cy="650875"/>
          </a:xfrm>
        </p:spPr>
        <p:txBody>
          <a:bodyPr/>
          <a:lstStyle/>
          <a:p>
            <a:r>
              <a:rPr lang="en-US" altLang="zh-CN" sz="2400" b="1" smtClean="0"/>
              <a:t>2</a:t>
            </a:r>
            <a:r>
              <a:rPr lang="zh-CN" altLang="en-US" sz="2400" b="1" smtClean="0"/>
              <a:t>、项目投资与造价总控制计划的编制</a:t>
            </a:r>
            <a:endParaRPr lang="zh-CN" altLang="en-US" sz="2400" b="1" smtClean="0"/>
          </a:p>
        </p:txBody>
      </p:sp>
      <p:sp>
        <p:nvSpPr>
          <p:cNvPr id="122883" name="内容占位符 3"/>
          <p:cNvSpPr>
            <a:spLocks noGrp="1"/>
          </p:cNvSpPr>
          <p:nvPr>
            <p:ph idx="1"/>
          </p:nvPr>
        </p:nvSpPr>
        <p:spPr>
          <a:xfrm>
            <a:off x="684213" y="692150"/>
            <a:ext cx="7773987" cy="5403850"/>
          </a:xfrm>
        </p:spPr>
        <p:txBody>
          <a:bodyPr>
            <a:normAutofit lnSpcReduction="10000"/>
          </a:bodyPr>
          <a:lstStyle/>
          <a:p>
            <a:pPr marL="0" indent="0">
              <a:buFontTx/>
              <a:buNone/>
            </a:pPr>
            <a:r>
              <a:rPr lang="en-US" altLang="zh-CN" sz="2000" b="1" smtClean="0">
                <a:ea typeface="楷体_GB2312" pitchFamily="49" charset="-122"/>
              </a:rPr>
              <a:t>1</a:t>
            </a:r>
            <a:r>
              <a:rPr lang="zh-CN" altLang="en-US" sz="2000" b="1" smtClean="0">
                <a:ea typeface="楷体_GB2312" pitchFamily="49" charset="-122"/>
              </a:rPr>
              <a:t>）各建造管理的主要承担方（业主及</a:t>
            </a:r>
            <a:r>
              <a:rPr lang="en-US" altLang="zh-CN" sz="2000" b="1" smtClean="0">
                <a:ea typeface="楷体_GB2312" pitchFamily="49" charset="-122"/>
              </a:rPr>
              <a:t>/</a:t>
            </a:r>
            <a:r>
              <a:rPr lang="zh-CN" altLang="en-US" sz="2000" b="1" smtClean="0">
                <a:ea typeface="楷体_GB2312" pitchFamily="49" charset="-122"/>
              </a:rPr>
              <a:t>或工程与施工总承包方）均应依据各自的投资</a:t>
            </a:r>
            <a:r>
              <a:rPr lang="en-US" altLang="zh-CN" sz="2000" b="1" smtClean="0">
                <a:ea typeface="楷体_GB2312" pitchFamily="49" charset="-122"/>
              </a:rPr>
              <a:t>/</a:t>
            </a:r>
            <a:r>
              <a:rPr lang="zh-CN" altLang="en-US" sz="2000" b="1" smtClean="0">
                <a:ea typeface="楷体_GB2312" pitchFamily="49" charset="-122"/>
              </a:rPr>
              <a:t>造价测算，以合同网络图为基础进行投资与造价的分解；</a:t>
            </a:r>
            <a:endParaRPr lang="en-US" altLang="zh-CN" sz="2000" b="1" smtClean="0">
              <a:ea typeface="楷体_GB2312" pitchFamily="49" charset="-122"/>
            </a:endParaRPr>
          </a:p>
          <a:p>
            <a:pPr marL="0" indent="0">
              <a:buFontTx/>
              <a:buNone/>
            </a:pPr>
            <a:r>
              <a:rPr lang="zh-CN" altLang="en-US" sz="2000" b="1" smtClean="0">
                <a:ea typeface="楷体_GB2312" pitchFamily="49" charset="-122"/>
              </a:rPr>
              <a:t>详见**</a:t>
            </a:r>
            <a:r>
              <a:rPr lang="zh-CN" altLang="en-US" sz="2000" b="1" smtClean="0">
                <a:ea typeface="楷体_GB2312" pitchFamily="49" charset="-122"/>
                <a:hlinkClick r:id="rId1" action="ppaction://hlinkfile"/>
              </a:rPr>
              <a:t>福景花园项目投资</a:t>
            </a:r>
            <a:r>
              <a:rPr lang="en-US" altLang="zh-CN" sz="2000" b="1" smtClean="0">
                <a:ea typeface="楷体_GB2312" pitchFamily="49" charset="-122"/>
                <a:hlinkClick r:id="rId1" action="ppaction://hlinkfile"/>
              </a:rPr>
              <a:t>/</a:t>
            </a:r>
            <a:r>
              <a:rPr lang="zh-CN" altLang="en-US" sz="2000" b="1" smtClean="0">
                <a:ea typeface="楷体_GB2312" pitchFamily="49" charset="-122"/>
                <a:hlinkClick r:id="rId1" action="ppaction://hlinkfile"/>
              </a:rPr>
              <a:t>造价总控制计划。</a:t>
            </a:r>
            <a:endParaRPr lang="en-US" altLang="zh-CN" sz="2000" b="1" smtClean="0">
              <a:ea typeface="楷体_GB2312" pitchFamily="49" charset="-122"/>
            </a:endParaRPr>
          </a:p>
          <a:p>
            <a:pPr marL="0" indent="0">
              <a:buFontTx/>
              <a:buNone/>
            </a:pPr>
            <a:r>
              <a:rPr lang="en-US" altLang="zh-CN" sz="2000" b="1" smtClean="0">
                <a:ea typeface="楷体_GB2312" pitchFamily="49" charset="-122"/>
              </a:rPr>
              <a:t>        </a:t>
            </a:r>
            <a:r>
              <a:rPr lang="zh-CN" altLang="en-US" sz="2000" b="1" smtClean="0">
                <a:ea typeface="楷体_GB2312" pitchFamily="49" charset="-122"/>
              </a:rPr>
              <a:t>**</a:t>
            </a:r>
            <a:r>
              <a:rPr lang="zh-CN" altLang="en-US" sz="2000" b="1" smtClean="0">
                <a:ea typeface="楷体_GB2312" pitchFamily="49" charset="-122"/>
                <a:hlinkClick r:id="rId2" action="ppaction://hlinkfile"/>
              </a:rPr>
              <a:t>鄂尔多斯中煤工业园项目投资</a:t>
            </a:r>
            <a:r>
              <a:rPr lang="en-US" altLang="zh-CN" sz="2000" b="1" smtClean="0">
                <a:ea typeface="楷体_GB2312" pitchFamily="49" charset="-122"/>
                <a:hlinkClick r:id="rId2" action="ppaction://hlinkfile"/>
              </a:rPr>
              <a:t>/</a:t>
            </a:r>
            <a:r>
              <a:rPr lang="zh-CN" altLang="en-US" sz="2000" b="1" smtClean="0">
                <a:ea typeface="楷体_GB2312" pitchFamily="49" charset="-122"/>
                <a:hlinkClick r:id="rId2" action="ppaction://hlinkfile"/>
              </a:rPr>
              <a:t>造价总控制计划</a:t>
            </a:r>
            <a:endParaRPr lang="en-US" altLang="zh-CN" sz="2000" b="1" smtClean="0">
              <a:ea typeface="楷体_GB2312" pitchFamily="49" charset="-122"/>
            </a:endParaRPr>
          </a:p>
          <a:p>
            <a:pPr marL="0" indent="0">
              <a:buFontTx/>
              <a:buNone/>
            </a:pPr>
            <a:r>
              <a:rPr lang="en-US" altLang="zh-CN" sz="2000" b="1" smtClean="0">
                <a:ea typeface="楷体_GB2312" pitchFamily="49" charset="-122"/>
              </a:rPr>
              <a:t>2</a:t>
            </a:r>
            <a:r>
              <a:rPr lang="zh-CN" altLang="en-US" sz="2000" b="1" smtClean="0">
                <a:ea typeface="楷体_GB2312" pitchFamily="49" charset="-122"/>
              </a:rPr>
              <a:t>）分解时采用的测算方法需要基于编制总控制计划时已实现相应专业工程的设计深度进行判断及选用。如合同网络图注明为设计与施工一体化专业工程，招标图纸即为方案设计深度，只能有估算深度的成本测算；并遵循有后者即不用前者的原则，如编制总控制计划时已完成了结构工程的施工图设计，则需要采用相应的施工图预算指标，而不应采用早已完成的初步设计概算指标。</a:t>
            </a:r>
            <a:endParaRPr lang="en-US" altLang="zh-CN" sz="2000" b="1" smtClean="0">
              <a:ea typeface="楷体_GB2312" pitchFamily="49" charset="-122"/>
            </a:endParaRPr>
          </a:p>
          <a:p>
            <a:pPr marL="0" indent="0">
              <a:buFontTx/>
              <a:buNone/>
            </a:pPr>
            <a:r>
              <a:rPr lang="en-US" altLang="zh-CN" sz="2000" b="1" smtClean="0">
                <a:ea typeface="楷体_GB2312" pitchFamily="49" charset="-122"/>
              </a:rPr>
              <a:t>3</a:t>
            </a:r>
            <a:r>
              <a:rPr lang="zh-CN" altLang="en-US" sz="2000" b="1" smtClean="0">
                <a:ea typeface="楷体_GB2312" pitchFamily="49" charset="-122"/>
              </a:rPr>
              <a:t>）计划编制的难点与精粹之处是：初步设计概算或施工图预算往往是编制单位（设计单位及造价咨询单位）基于设计文件的专业划分（如分为建筑图、结构图、设备图、电气图等）进行的，而专业工程的采购却难以按照上述专业划分进行，即采购往往是跨专业的或再细分专业的，以至于发生概预算的专业分割与采购的专业划分不能对接的情况，使得已编制的概预算无法直接作为专业工程采购的限额。</a:t>
            </a:r>
            <a:endParaRPr lang="en-US" altLang="zh-CN" sz="2000" b="1" smtClean="0">
              <a:ea typeface="楷体_GB2312" pitchFamily="49" charset="-122"/>
            </a:endParaRPr>
          </a:p>
          <a:p>
            <a:pPr marL="0" indent="0">
              <a:buFontTx/>
              <a:buNone/>
            </a:pPr>
            <a:endParaRPr lang="zh-CN" alt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内容占位符 2"/>
          <p:cNvSpPr>
            <a:spLocks noGrp="1"/>
          </p:cNvSpPr>
          <p:nvPr>
            <p:ph idx="1"/>
          </p:nvPr>
        </p:nvSpPr>
        <p:spPr>
          <a:xfrm>
            <a:off x="468313" y="692150"/>
            <a:ext cx="8218487" cy="5434013"/>
          </a:xfrm>
        </p:spPr>
        <p:txBody>
          <a:bodyPr/>
          <a:lstStyle/>
          <a:p>
            <a:pPr marL="0" indent="0">
              <a:buFont typeface="Arial" panose="020B0604020202020204" pitchFamily="34" charset="0"/>
              <a:buNone/>
            </a:pPr>
            <a:r>
              <a:rPr lang="en-US" altLang="zh-CN" sz="2000" b="1" smtClean="0"/>
              <a:t>4</a:t>
            </a:r>
            <a:r>
              <a:rPr lang="zh-CN" altLang="en-US" sz="2000" b="1" smtClean="0"/>
              <a:t>）有了如此分解的投资</a:t>
            </a:r>
            <a:r>
              <a:rPr lang="en-US" altLang="zh-CN" sz="2000" b="1" smtClean="0"/>
              <a:t>/</a:t>
            </a:r>
            <a:r>
              <a:rPr lang="zh-CN" altLang="en-US" sz="2000" b="1" smtClean="0"/>
              <a:t>造价预控指标作为中标价的上限，只要是每一项工程的采购均不超出限额指标，或是已完成招标的各工程中标价之和不超过相应预控指标之和，项目总投资</a:t>
            </a:r>
            <a:r>
              <a:rPr lang="en-US" altLang="zh-CN" sz="2000" b="1" smtClean="0"/>
              <a:t>/</a:t>
            </a:r>
            <a:r>
              <a:rPr lang="zh-CN" altLang="en-US" sz="2000" b="1" smtClean="0"/>
              <a:t>总造价就不会超过项目可研报告的估算投资总额，项目投资就已经受控。</a:t>
            </a:r>
            <a:endParaRPr lang="zh-CN" altLang="en-US" sz="2000" b="1" smtClean="0"/>
          </a:p>
          <a:p>
            <a:pPr marL="0" indent="0">
              <a:buFont typeface="Arial" panose="020B0604020202020204" pitchFamily="34" charset="0"/>
              <a:buNone/>
            </a:pPr>
            <a:endParaRPr lang="zh-CN" altLang="en-US"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274638"/>
            <a:ext cx="8147050" cy="490537"/>
          </a:xfrm>
        </p:spPr>
        <p:txBody>
          <a:bodyPr>
            <a:normAutofit fontScale="90000"/>
          </a:bodyPr>
          <a:lstStyle/>
          <a:p>
            <a:pPr>
              <a:defRPr/>
            </a:pPr>
            <a:br>
              <a:rPr lang="en-US" altLang="zh-CN" b="1" dirty="0" smtClean="0"/>
            </a:br>
            <a:r>
              <a:rPr lang="en-US" altLang="zh-CN" sz="2700" b="1" dirty="0" smtClean="0"/>
              <a:t>3</a:t>
            </a:r>
            <a:r>
              <a:rPr lang="zh-CN" altLang="en-US" sz="2700" b="1" dirty="0" smtClean="0"/>
              <a:t>、</a:t>
            </a:r>
            <a:r>
              <a:rPr lang="zh-CN" altLang="zh-CN" sz="2700" b="1" dirty="0" smtClean="0"/>
              <a:t>项目</a:t>
            </a:r>
            <a:r>
              <a:rPr lang="zh-CN" altLang="en-US" sz="2700" b="1" dirty="0"/>
              <a:t>策划与决策</a:t>
            </a:r>
            <a:r>
              <a:rPr lang="zh-CN" altLang="zh-CN" sz="2700" b="1" dirty="0"/>
              <a:t>阶段投资估算的编制与审查</a:t>
            </a:r>
            <a:br>
              <a:rPr lang="en-US" altLang="zh-CN" sz="2700" b="1" dirty="0"/>
            </a:br>
            <a:endParaRPr lang="zh-CN" altLang="en-US" sz="2700" dirty="0"/>
          </a:p>
        </p:txBody>
      </p:sp>
      <p:sp>
        <p:nvSpPr>
          <p:cNvPr id="3" name="内容占位符 2"/>
          <p:cNvSpPr>
            <a:spLocks noGrp="1"/>
          </p:cNvSpPr>
          <p:nvPr>
            <p:ph idx="1"/>
          </p:nvPr>
        </p:nvSpPr>
        <p:spPr>
          <a:xfrm>
            <a:off x="468313" y="981075"/>
            <a:ext cx="8135937" cy="5688013"/>
          </a:xfrm>
        </p:spPr>
        <p:txBody>
          <a:bodyPr>
            <a:normAutofit lnSpcReduction="10000"/>
          </a:bodyPr>
          <a:lstStyle/>
          <a:p>
            <a:pPr>
              <a:buFontTx/>
              <a:buNone/>
              <a:defRPr/>
            </a:pPr>
            <a:r>
              <a:rPr lang="en-US" altLang="zh-CN" sz="2000" b="1" dirty="0" smtClean="0"/>
              <a:t>1</a:t>
            </a:r>
            <a:r>
              <a:rPr lang="zh-CN" altLang="en-US" sz="2000" b="1" dirty="0" smtClean="0"/>
              <a:t>）编制投资估算采用的是“工程估价学”，由技术经济工程师承担此项工作；不同于编制工程设计概预算所采用的“工料测量学”，由</a:t>
            </a:r>
            <a:r>
              <a:rPr lang="zh-CN" altLang="en-US" sz="2000" b="1" dirty="0"/>
              <a:t>造价</a:t>
            </a:r>
            <a:r>
              <a:rPr lang="zh-CN" altLang="en-US" sz="2000" b="1" dirty="0" smtClean="0"/>
              <a:t>工程师承担；</a:t>
            </a:r>
            <a:endParaRPr lang="en-US" altLang="zh-CN" sz="2000" b="1" dirty="0" smtClean="0"/>
          </a:p>
          <a:p>
            <a:pPr>
              <a:buFontTx/>
              <a:buNone/>
              <a:defRPr/>
            </a:pPr>
            <a:r>
              <a:rPr lang="en-US" altLang="zh-CN" sz="2000" b="1" dirty="0" smtClean="0"/>
              <a:t>2</a:t>
            </a:r>
            <a:r>
              <a:rPr lang="zh-CN" altLang="en-US" sz="2000" b="1" dirty="0" smtClean="0"/>
              <a:t>）投资估算分为两个层次：即项目建议书阶段的初步估算</a:t>
            </a:r>
            <a:r>
              <a:rPr lang="zh-CN" altLang="en-US" sz="2000" b="1" dirty="0"/>
              <a:t>（</a:t>
            </a:r>
            <a:r>
              <a:rPr lang="en-US" altLang="zh-CN" sz="2000" b="1" dirty="0"/>
              <a:t>Preliminary Est.</a:t>
            </a:r>
            <a:r>
              <a:rPr lang="zh-CN" altLang="en-US" sz="2000" b="1" dirty="0"/>
              <a:t>）</a:t>
            </a:r>
            <a:r>
              <a:rPr lang="zh-CN" altLang="en-US" sz="2000" b="1" dirty="0" smtClean="0"/>
              <a:t>及项目可行性研究阶段的</a:t>
            </a:r>
            <a:r>
              <a:rPr lang="zh-CN" altLang="zh-CN" sz="2000" b="1" dirty="0" smtClean="0"/>
              <a:t>确定性估算</a:t>
            </a:r>
            <a:r>
              <a:rPr lang="zh-CN" altLang="en-US" sz="2000" b="1" dirty="0" smtClean="0"/>
              <a:t>（</a:t>
            </a:r>
            <a:r>
              <a:rPr lang="en-US" altLang="zh-CN" sz="2000" b="1" dirty="0" smtClean="0"/>
              <a:t>Definitive </a:t>
            </a:r>
            <a:r>
              <a:rPr lang="en-US" altLang="zh-CN" sz="2000" b="1" dirty="0"/>
              <a:t>Est</a:t>
            </a:r>
            <a:r>
              <a:rPr lang="en-US" altLang="zh-CN" sz="2000" b="1" dirty="0" smtClean="0"/>
              <a:t>.</a:t>
            </a:r>
            <a:r>
              <a:rPr lang="zh-CN" altLang="en-US" sz="2000" b="1" dirty="0" smtClean="0"/>
              <a:t>）</a:t>
            </a:r>
            <a:endParaRPr lang="zh-CN" altLang="zh-CN" sz="2000" b="1" dirty="0"/>
          </a:p>
          <a:p>
            <a:pPr>
              <a:buFontTx/>
              <a:buNone/>
              <a:defRPr/>
            </a:pPr>
            <a:r>
              <a:rPr lang="en-US" altLang="zh-CN" sz="2000" b="1" dirty="0" smtClean="0"/>
              <a:t>3</a:t>
            </a:r>
            <a:r>
              <a:rPr lang="zh-CN" altLang="en-US" sz="2000" b="1" dirty="0" smtClean="0"/>
              <a:t>）初步</a:t>
            </a:r>
            <a:r>
              <a:rPr lang="zh-CN" altLang="en-US" sz="2000" b="1" dirty="0"/>
              <a:t>估算（</a:t>
            </a:r>
            <a:r>
              <a:rPr lang="en-US" altLang="zh-CN" sz="2000" b="1" dirty="0"/>
              <a:t>Preliminary Est.</a:t>
            </a:r>
            <a:r>
              <a:rPr lang="zh-CN" altLang="en-US" sz="2000" b="1" dirty="0" smtClean="0"/>
              <a:t>）采用指标估算法，即仅就工程项目的基本技术类型，按同类项目近期已实现投资的单位数值范围（上下限）做总体的定位，并插入计算；（如五星级酒店近期单位工程投资上下限大致为</a:t>
            </a:r>
            <a:r>
              <a:rPr lang="en-US" altLang="zh-CN" sz="2000" b="1" dirty="0" smtClean="0"/>
              <a:t>RMB9000-13500</a:t>
            </a:r>
            <a:r>
              <a:rPr lang="zh-CN" altLang="en-US" sz="2000" b="1" dirty="0" smtClean="0"/>
              <a:t>元</a:t>
            </a:r>
            <a:r>
              <a:rPr lang="en-US" altLang="zh-CN" sz="2000" b="1" dirty="0" smtClean="0"/>
              <a:t>/</a:t>
            </a:r>
            <a:r>
              <a:rPr lang="zh-CN" altLang="en-US" sz="2000" b="1" dirty="0" smtClean="0"/>
              <a:t>平方米，如属内资品牌知名酒店，大致估价可采用</a:t>
            </a:r>
            <a:r>
              <a:rPr lang="en-US" altLang="zh-CN" sz="2000" b="1" dirty="0" smtClean="0"/>
              <a:t>RMB10500.-/</a:t>
            </a:r>
            <a:r>
              <a:rPr lang="zh-CN" altLang="en-US" sz="2000" b="1" dirty="0" smtClean="0"/>
              <a:t>平方米插入计算，如属外商顶级品牌酒店，则须采用</a:t>
            </a:r>
            <a:r>
              <a:rPr lang="en-US" altLang="zh-CN" sz="2000" b="1" dirty="0" smtClean="0"/>
              <a:t>RMB13500.-/</a:t>
            </a:r>
            <a:r>
              <a:rPr lang="zh-CN" altLang="en-US" sz="2000" b="1" dirty="0" smtClean="0"/>
              <a:t>平方米），既基于当时不具备自身技术方案的现实情况，又可满足此层级估算的精度要求（</a:t>
            </a:r>
            <a:r>
              <a:rPr lang="en-US" altLang="zh-CN" sz="2000" b="1" dirty="0" smtClean="0"/>
              <a:t>20-30%</a:t>
            </a:r>
            <a:r>
              <a:rPr lang="zh-CN" altLang="en-US" sz="2000" b="1" dirty="0" smtClean="0"/>
              <a:t>）；</a:t>
            </a:r>
            <a:endParaRPr lang="en-US" altLang="zh-CN" sz="2000" b="1" dirty="0" smtClean="0"/>
          </a:p>
          <a:p>
            <a:pPr>
              <a:buFontTx/>
              <a:buNone/>
              <a:defRPr/>
            </a:pPr>
            <a:r>
              <a:rPr lang="en-US" altLang="zh-CN" sz="2000" b="1" dirty="0" smtClean="0"/>
              <a:t>4</a:t>
            </a:r>
            <a:r>
              <a:rPr lang="zh-CN" altLang="en-US" sz="2000" b="1" dirty="0" smtClean="0"/>
              <a:t>）</a:t>
            </a:r>
            <a:r>
              <a:rPr lang="zh-CN" altLang="zh-CN" sz="2000" b="1" dirty="0" smtClean="0"/>
              <a:t>确定性</a:t>
            </a:r>
            <a:r>
              <a:rPr lang="zh-CN" altLang="zh-CN" sz="2000" b="1" dirty="0"/>
              <a:t>估算</a:t>
            </a:r>
            <a:r>
              <a:rPr lang="zh-CN" altLang="en-US" sz="2000" b="1" dirty="0"/>
              <a:t>（</a:t>
            </a:r>
            <a:r>
              <a:rPr lang="en-US" altLang="zh-CN" sz="2000" b="1" dirty="0"/>
              <a:t>Definitive Est.</a:t>
            </a:r>
            <a:r>
              <a:rPr lang="zh-CN" altLang="en-US" sz="2000" b="1" dirty="0" smtClean="0"/>
              <a:t>）采用逐项估算法，即需将项目总体功能的下一级功能与规模分别考虑及计算，如将五星级酒店的分功能</a:t>
            </a:r>
            <a:r>
              <a:rPr lang="en-US" altLang="zh-CN" sz="2000" b="1" dirty="0" smtClean="0"/>
              <a:t>----</a:t>
            </a:r>
            <a:r>
              <a:rPr lang="zh-CN" altLang="en-US" sz="2000" b="1" dirty="0" smtClean="0"/>
              <a:t>总统套房、普通客房、餐厅、会议区、健身休闲区、大堂及公共空间等分别加以计算，最终汇总为项目总造价。这也是基于项目当时已经具备自身详尽的技术方案（不同功能区的平面、立面、剖面的建筑图均已清晰到米）</a:t>
            </a:r>
            <a:endParaRPr lang="zh-CN" altLang="zh-CN" sz="2000" b="1" dirty="0"/>
          </a:p>
          <a:p>
            <a:pPr>
              <a:defRPr/>
            </a:pPr>
            <a:endParaRPr lang="zh-CN" alt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6725" y="142875"/>
            <a:ext cx="8210550" cy="381000"/>
          </a:xfrm>
        </p:spPr>
        <p:txBody>
          <a:bodyPr>
            <a:normAutofit fontScale="90000"/>
          </a:bodyPr>
          <a:lstStyle/>
          <a:p>
            <a:pPr>
              <a:defRPr/>
            </a:pPr>
            <a:br>
              <a:rPr lang="en-US" altLang="zh-CN" b="1" dirty="0"/>
            </a:br>
            <a:r>
              <a:rPr lang="en-US" altLang="zh-CN" sz="2700" b="1" dirty="0" smtClean="0"/>
              <a:t>4</a:t>
            </a:r>
            <a:r>
              <a:rPr lang="zh-CN" altLang="en-US" sz="2700" b="1" dirty="0" smtClean="0"/>
              <a:t>、工程</a:t>
            </a:r>
            <a:r>
              <a:rPr lang="zh-CN" altLang="zh-CN" sz="2700" b="1" dirty="0" smtClean="0"/>
              <a:t>设计</a:t>
            </a:r>
            <a:r>
              <a:rPr lang="zh-CN" altLang="zh-CN" sz="2700" b="1" dirty="0"/>
              <a:t>阶段设计概</a:t>
            </a:r>
            <a:r>
              <a:rPr lang="zh-CN" altLang="en-US" sz="2700" b="1" dirty="0"/>
              <a:t>预</a:t>
            </a:r>
            <a:r>
              <a:rPr lang="zh-CN" altLang="zh-CN" sz="2700" b="1" dirty="0"/>
              <a:t>算的编制与审查</a:t>
            </a:r>
            <a:br>
              <a:rPr lang="en-US" altLang="zh-CN" sz="2700" b="1" dirty="0"/>
            </a:br>
            <a:endParaRPr lang="zh-CN" altLang="en-US" sz="2700" dirty="0"/>
          </a:p>
        </p:txBody>
      </p:sp>
      <p:sp>
        <p:nvSpPr>
          <p:cNvPr id="3" name="内容占位符 2"/>
          <p:cNvSpPr>
            <a:spLocks noGrp="1"/>
          </p:cNvSpPr>
          <p:nvPr>
            <p:ph idx="1"/>
          </p:nvPr>
        </p:nvSpPr>
        <p:spPr>
          <a:xfrm>
            <a:off x="114300" y="695325"/>
            <a:ext cx="9029700" cy="5902325"/>
          </a:xfrm>
        </p:spPr>
        <p:txBody>
          <a:bodyPr>
            <a:noAutofit/>
          </a:bodyPr>
          <a:lstStyle/>
          <a:p>
            <a:pPr>
              <a:defRPr/>
            </a:pPr>
            <a:r>
              <a:rPr lang="en-US" altLang="zh-CN" sz="2000" b="1" dirty="0"/>
              <a:t>1</a:t>
            </a:r>
            <a:r>
              <a:rPr lang="zh-CN" altLang="en-US" sz="2000" b="1" dirty="0"/>
              <a:t>）概预算是指由造价工程师根据工程设计图纸（初步设计或施工图设计）、概算或</a:t>
            </a:r>
            <a:r>
              <a:rPr lang="zh-CN" altLang="en-US" sz="2000" b="1" dirty="0" smtClean="0"/>
              <a:t>预算相应参数（定额、指标、计费规定、价格</a:t>
            </a:r>
            <a:r>
              <a:rPr lang="zh-CN" altLang="en-US" sz="2000" b="1" dirty="0"/>
              <a:t>信息</a:t>
            </a:r>
            <a:r>
              <a:rPr lang="zh-CN" altLang="en-US" sz="2000" b="1" dirty="0" smtClean="0"/>
              <a:t>等），在</a:t>
            </a:r>
            <a:r>
              <a:rPr lang="zh-CN" altLang="en-US" sz="2000" b="1" dirty="0"/>
              <a:t>投资估算的控制下，由相应参建单位</a:t>
            </a:r>
            <a:r>
              <a:rPr lang="zh-CN" altLang="en-US" sz="2000" b="1" dirty="0" smtClean="0"/>
              <a:t>编制的确定</a:t>
            </a:r>
            <a:r>
              <a:rPr lang="zh-CN" altLang="en-US" sz="2000" b="1" dirty="0"/>
              <a:t>项目全部费用的经济文件。概</a:t>
            </a:r>
            <a:r>
              <a:rPr lang="zh-CN" altLang="en-US" sz="2000" b="1" dirty="0" smtClean="0"/>
              <a:t>预算均可按照分为单位工程</a:t>
            </a:r>
            <a:r>
              <a:rPr lang="zh-CN" altLang="en-US" sz="2000" b="1" dirty="0"/>
              <a:t>＞</a:t>
            </a:r>
            <a:r>
              <a:rPr lang="zh-CN" altLang="en-US" sz="2000" b="1" dirty="0" smtClean="0"/>
              <a:t>单项工程＞项目</a:t>
            </a:r>
            <a:r>
              <a:rPr lang="zh-CN" altLang="en-US" sz="2000" b="1" dirty="0"/>
              <a:t>总工</a:t>
            </a:r>
            <a:r>
              <a:rPr lang="zh-CN" altLang="en-US" sz="2000" b="1" dirty="0" smtClean="0"/>
              <a:t>程三个级别计算并汇总。</a:t>
            </a:r>
            <a:endParaRPr lang="en-US" altLang="zh-CN" sz="2000" b="1" dirty="0"/>
          </a:p>
          <a:p>
            <a:pPr>
              <a:defRPr/>
            </a:pPr>
            <a:r>
              <a:rPr lang="en-US" altLang="zh-CN" sz="2000" b="1" dirty="0"/>
              <a:t>2</a:t>
            </a:r>
            <a:r>
              <a:rPr lang="zh-CN" altLang="en-US" sz="2000" b="1" dirty="0"/>
              <a:t>）编制概算的</a:t>
            </a:r>
            <a:r>
              <a:rPr lang="zh-CN" altLang="en-US" sz="2000" b="1" dirty="0" smtClean="0"/>
              <a:t>基本方法</a:t>
            </a:r>
            <a:r>
              <a:rPr lang="zh-CN" altLang="en-US" sz="2000" b="1" dirty="0"/>
              <a:t>包括</a:t>
            </a:r>
            <a:r>
              <a:rPr lang="zh-CN" altLang="en-US" sz="2000" b="1" dirty="0" smtClean="0"/>
              <a:t>：</a:t>
            </a:r>
            <a:endParaRPr lang="en-US" altLang="zh-CN" sz="2000" b="1" dirty="0" smtClean="0"/>
          </a:p>
          <a:p>
            <a:pPr>
              <a:defRPr/>
            </a:pPr>
            <a:r>
              <a:rPr lang="zh-CN" altLang="en-US" sz="2000" b="1" dirty="0" smtClean="0"/>
              <a:t> </a:t>
            </a:r>
            <a:r>
              <a:rPr lang="zh-CN" altLang="en-US" sz="2000" b="1" dirty="0"/>
              <a:t>①概算定额</a:t>
            </a:r>
            <a:r>
              <a:rPr lang="zh-CN" altLang="en-US" sz="2000" b="1" dirty="0" smtClean="0"/>
              <a:t>法：在工程量及技术表述均清楚的正常</a:t>
            </a:r>
            <a:r>
              <a:rPr lang="zh-CN" altLang="en-US" sz="2000" b="1" dirty="0"/>
              <a:t>情况下</a:t>
            </a:r>
            <a:r>
              <a:rPr lang="zh-CN" altLang="en-US" sz="2000" b="1" dirty="0" smtClean="0"/>
              <a:t>采用；</a:t>
            </a:r>
            <a:endParaRPr lang="en-US" altLang="zh-CN" sz="2000" b="1" dirty="0"/>
          </a:p>
          <a:p>
            <a:pPr marL="0" indent="0">
              <a:buFontTx/>
              <a:buNone/>
              <a:defRPr/>
            </a:pPr>
            <a:r>
              <a:rPr lang="zh-CN" altLang="en-US" sz="2000" b="1" dirty="0"/>
              <a:t> </a:t>
            </a:r>
            <a:r>
              <a:rPr lang="zh-CN" altLang="en-US" sz="2000" b="1" dirty="0" smtClean="0"/>
              <a:t>      ②</a:t>
            </a:r>
            <a:r>
              <a:rPr lang="zh-CN" altLang="en-US" sz="2000" b="1" dirty="0"/>
              <a:t>概算指标</a:t>
            </a:r>
            <a:r>
              <a:rPr lang="zh-CN" altLang="en-US" sz="2000" b="1" dirty="0" smtClean="0"/>
              <a:t>法：在初</a:t>
            </a:r>
            <a:r>
              <a:rPr lang="zh-CN" altLang="en-US" sz="2000" b="1" dirty="0"/>
              <a:t>设深度</a:t>
            </a:r>
            <a:r>
              <a:rPr lang="zh-CN" altLang="en-US" sz="2000" b="1" dirty="0" smtClean="0"/>
              <a:t>不足、工程量不准、但技术表述清楚时采用 ；</a:t>
            </a:r>
            <a:endParaRPr lang="en-US" altLang="zh-CN" sz="2000" b="1" dirty="0" smtClean="0"/>
          </a:p>
          <a:p>
            <a:pPr>
              <a:defRPr/>
            </a:pPr>
            <a:r>
              <a:rPr lang="en-US" altLang="zh-CN" sz="2000" b="1" dirty="0"/>
              <a:t> </a:t>
            </a:r>
            <a:r>
              <a:rPr lang="zh-CN" altLang="en-US" sz="2000" b="1" dirty="0" smtClean="0"/>
              <a:t>③</a:t>
            </a:r>
            <a:r>
              <a:rPr lang="zh-CN" altLang="en-US" sz="2000" b="1" dirty="0"/>
              <a:t>类似工程预算</a:t>
            </a:r>
            <a:r>
              <a:rPr lang="zh-CN" altLang="en-US" sz="2000" b="1" dirty="0" smtClean="0"/>
              <a:t>法：在无</a:t>
            </a:r>
            <a:r>
              <a:rPr lang="zh-CN" altLang="en-US" sz="2000" b="1" dirty="0"/>
              <a:t>定额或指标时</a:t>
            </a:r>
            <a:r>
              <a:rPr lang="zh-CN" altLang="en-US" sz="2000" b="1" dirty="0" smtClean="0"/>
              <a:t>采用，需参考类似工程结算资料。</a:t>
            </a:r>
            <a:endParaRPr lang="en-US" altLang="zh-CN" sz="2000" b="1" dirty="0" smtClean="0"/>
          </a:p>
          <a:p>
            <a:pPr>
              <a:defRPr/>
            </a:pPr>
            <a:r>
              <a:rPr lang="zh-CN" altLang="en-US" sz="2000" b="1" dirty="0" smtClean="0"/>
              <a:t>  按国家规定，概算应由初步设计的承担单位负责编制</a:t>
            </a:r>
            <a:endParaRPr lang="en-US" altLang="zh-CN" sz="2000" b="1" dirty="0" smtClean="0"/>
          </a:p>
          <a:p>
            <a:pPr>
              <a:defRPr/>
            </a:pPr>
            <a:r>
              <a:rPr lang="en-US" altLang="zh-CN" sz="2000" b="1" dirty="0" smtClean="0"/>
              <a:t>3</a:t>
            </a:r>
            <a:r>
              <a:rPr lang="zh-CN" altLang="en-US" sz="2000" b="1" dirty="0"/>
              <a:t>）编制预算</a:t>
            </a:r>
            <a:r>
              <a:rPr lang="zh-CN" altLang="en-US" sz="2000" b="1" dirty="0" smtClean="0"/>
              <a:t>的基本方法包括：</a:t>
            </a:r>
            <a:endParaRPr lang="en-US" altLang="zh-CN" sz="2000" b="1" dirty="0" smtClean="0"/>
          </a:p>
          <a:p>
            <a:pPr>
              <a:defRPr/>
            </a:pPr>
            <a:r>
              <a:rPr lang="zh-CN" altLang="en-US" sz="2000" b="1" dirty="0" smtClean="0"/>
              <a:t> ①工料单价法：得到普遍采用，是根据施工图与定额，按分部、分项顺序计算各个工程量乘以定额基价，计算出分项工程直接费，再进行汇总；</a:t>
            </a:r>
            <a:endParaRPr lang="en-US" altLang="zh-CN" sz="2000" b="1" dirty="0" smtClean="0"/>
          </a:p>
          <a:p>
            <a:pPr>
              <a:defRPr/>
            </a:pPr>
            <a:r>
              <a:rPr lang="en-US" altLang="zh-CN" sz="2000" b="1" dirty="0"/>
              <a:t> </a:t>
            </a:r>
            <a:r>
              <a:rPr lang="zh-CN" altLang="en-US" sz="2000" b="1" dirty="0" smtClean="0"/>
              <a:t>②综合单价法：是基于分项工程，经综合计算，形成全费用单价再计算；</a:t>
            </a:r>
            <a:endParaRPr lang="en-US" altLang="zh-CN" sz="2000" b="1" dirty="0" smtClean="0"/>
          </a:p>
          <a:p>
            <a:pPr>
              <a:defRPr/>
            </a:pPr>
            <a:r>
              <a:rPr lang="zh-CN" altLang="en-US" sz="2000" b="1" dirty="0" smtClean="0"/>
              <a:t>按国家“关于设计文件编制</a:t>
            </a:r>
            <a:r>
              <a:rPr lang="zh-CN" altLang="en-US" sz="2000" b="1" dirty="0"/>
              <a:t>深度的规定” ，</a:t>
            </a:r>
            <a:r>
              <a:rPr lang="zh-CN" altLang="en-US" sz="2000" b="1" dirty="0" smtClean="0"/>
              <a:t>设计单位一般不承担预算编制，往往由建设单位另外组织专业的造价咨询公司编制，并与招投标的造价管理工作相结合。</a:t>
            </a:r>
            <a:endParaRPr lang="zh-CN" altLang="en-US" sz="2000"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标题 1"/>
          <p:cNvSpPr>
            <a:spLocks noGrp="1"/>
          </p:cNvSpPr>
          <p:nvPr>
            <p:ph type="title"/>
          </p:nvPr>
        </p:nvSpPr>
        <p:spPr>
          <a:xfrm>
            <a:off x="468313" y="115888"/>
            <a:ext cx="8207375" cy="360362"/>
          </a:xfrm>
        </p:spPr>
        <p:txBody>
          <a:bodyPr>
            <a:normAutofit fontScale="90000"/>
          </a:bodyPr>
          <a:lstStyle/>
          <a:p>
            <a:r>
              <a:rPr lang="en-US" altLang="zh-CN" sz="2400" b="1" smtClean="0"/>
              <a:t>5</a:t>
            </a:r>
            <a:r>
              <a:rPr lang="zh-CN" altLang="en-US" sz="2400" b="1" smtClean="0"/>
              <a:t>、</a:t>
            </a:r>
            <a:r>
              <a:rPr lang="zh-CN" altLang="zh-CN" sz="2400" b="1" smtClean="0"/>
              <a:t>承发包阶段合同价款的确定</a:t>
            </a:r>
            <a:endParaRPr lang="zh-CN" altLang="en-US" sz="2400" smtClean="0"/>
          </a:p>
        </p:txBody>
      </p:sp>
      <p:sp>
        <p:nvSpPr>
          <p:cNvPr id="126979" name="内容占位符 2"/>
          <p:cNvSpPr>
            <a:spLocks noGrp="1"/>
          </p:cNvSpPr>
          <p:nvPr>
            <p:ph idx="1"/>
          </p:nvPr>
        </p:nvSpPr>
        <p:spPr>
          <a:xfrm>
            <a:off x="250825" y="549275"/>
            <a:ext cx="8785225" cy="5975350"/>
          </a:xfrm>
        </p:spPr>
        <p:txBody>
          <a:bodyPr>
            <a:normAutofit lnSpcReduction="10000"/>
          </a:bodyPr>
          <a:lstStyle/>
          <a:p>
            <a:pPr>
              <a:buFontTx/>
              <a:buNone/>
            </a:pPr>
            <a:r>
              <a:rPr lang="en-US" altLang="zh-CN" sz="2000" b="1" smtClean="0"/>
              <a:t>1</a:t>
            </a:r>
            <a:r>
              <a:rPr lang="zh-CN" altLang="en-US" sz="2000" b="1" smtClean="0"/>
              <a:t>）承发包（招投标）过程的造价管理，其核心工作与目的是：通过标底、最高限价及投标报价的编制与澄清，形成合理的合同价；</a:t>
            </a:r>
            <a:endParaRPr lang="en-US" altLang="zh-CN" sz="2000" b="1" smtClean="0"/>
          </a:p>
          <a:p>
            <a:pPr>
              <a:buFontTx/>
              <a:buNone/>
            </a:pPr>
            <a:r>
              <a:rPr lang="en-US" altLang="zh-CN" sz="2000" b="1" smtClean="0"/>
              <a:t>2</a:t>
            </a:r>
            <a:r>
              <a:rPr lang="zh-CN" altLang="en-US" sz="2000" b="1" smtClean="0"/>
              <a:t>）上述三类文件编制的共性包括：</a:t>
            </a:r>
            <a:endParaRPr lang="en-US" altLang="zh-CN" sz="2000" b="1" smtClean="0"/>
          </a:p>
          <a:p>
            <a:pPr>
              <a:buFontTx/>
              <a:buNone/>
            </a:pPr>
            <a:r>
              <a:rPr lang="zh-CN" altLang="en-US" sz="2000" b="1" smtClean="0"/>
              <a:t>①编制依据基本一致：即完备的招标图纸</a:t>
            </a:r>
            <a:r>
              <a:rPr lang="en-US" altLang="zh-CN" sz="2000" b="1" smtClean="0"/>
              <a:t>/</a:t>
            </a:r>
            <a:r>
              <a:rPr lang="zh-CN" altLang="en-US" sz="2000" b="1" smtClean="0"/>
              <a:t>技术标准</a:t>
            </a:r>
            <a:r>
              <a:rPr lang="en-US" altLang="zh-CN" sz="2000" b="1" smtClean="0"/>
              <a:t>/</a:t>
            </a:r>
            <a:r>
              <a:rPr lang="zh-CN" altLang="en-US" sz="2000" b="1" smtClean="0"/>
              <a:t>施工规范、有效的计价规范、施工进度要求、现行定额及调价文件、市场价格信息变动水平与预判；</a:t>
            </a:r>
            <a:endParaRPr lang="en-US" altLang="zh-CN" sz="2000" b="1" smtClean="0"/>
          </a:p>
          <a:p>
            <a:pPr>
              <a:buFontTx/>
              <a:buNone/>
            </a:pPr>
            <a:r>
              <a:rPr lang="zh-CN" altLang="en-US" sz="2000" b="1" smtClean="0"/>
              <a:t>②均需考虑到招标与合同条件对三类经济文件造成的影响，从而需将确定合理的招标与合同条件纳入编制的考虑之中；</a:t>
            </a:r>
            <a:endParaRPr lang="en-US" altLang="zh-CN" sz="2000" b="1" smtClean="0"/>
          </a:p>
          <a:p>
            <a:pPr>
              <a:buFontTx/>
              <a:buNone/>
            </a:pPr>
            <a:r>
              <a:rPr lang="zh-CN" altLang="en-US" sz="2000" b="1" smtClean="0"/>
              <a:t>③均可以以概预算定额或工程量清单方法编制；</a:t>
            </a:r>
            <a:endParaRPr lang="en-US" altLang="zh-CN" sz="2000" b="1" smtClean="0"/>
          </a:p>
          <a:p>
            <a:pPr>
              <a:buFontTx/>
              <a:buNone/>
            </a:pPr>
            <a:r>
              <a:rPr lang="en-US" altLang="zh-CN" sz="2000" b="1" smtClean="0"/>
              <a:t>3</a:t>
            </a:r>
            <a:r>
              <a:rPr lang="zh-CN" altLang="en-US" sz="2000" b="1" smtClean="0"/>
              <a:t>）三类文件编制的特殊性</a:t>
            </a:r>
            <a:r>
              <a:rPr lang="en-US" altLang="zh-CN" sz="2000" b="1" smtClean="0"/>
              <a:t>:</a:t>
            </a:r>
            <a:endParaRPr lang="en-US" altLang="zh-CN" sz="2000" b="1" smtClean="0"/>
          </a:p>
          <a:p>
            <a:pPr>
              <a:buFontTx/>
              <a:buNone/>
            </a:pPr>
            <a:r>
              <a:rPr lang="zh-CN" altLang="en-US" sz="2000" b="1" smtClean="0"/>
              <a:t>①标底：是唯一的，也是客观的、技术性的与不偏不倚的；招标人需以此为基础加上其策略性考虑来编制最高限价，投标人也需在此基础上加上策略性考虑来编制投标报价以便既具有竞争性又可获得必要利润；</a:t>
            </a:r>
            <a:endParaRPr lang="en-US" altLang="zh-CN" sz="2000" b="1" smtClean="0"/>
          </a:p>
          <a:p>
            <a:pPr>
              <a:buFontTx/>
              <a:buNone/>
            </a:pPr>
            <a:r>
              <a:rPr lang="zh-CN" altLang="en-US" sz="2000" b="1" smtClean="0"/>
              <a:t>②最高限价：结合业主方的可研报告的投资估算及对因市场竞争性所造成与标底偏差情况的了解，掌握建造标准的弹性及所设定合同条款的平衡性；</a:t>
            </a:r>
            <a:endParaRPr lang="en-US" altLang="zh-CN" sz="2000" b="1" smtClean="0"/>
          </a:p>
          <a:p>
            <a:pPr>
              <a:buFontTx/>
              <a:buNone/>
            </a:pPr>
            <a:r>
              <a:rPr lang="zh-CN" altLang="en-US" sz="2000" b="1" smtClean="0"/>
              <a:t>③投标报价：是投标人对标底与最高限价的响应，是结合了投标策略的表示，包括了既要保证投标报价准确性、又要融入中标技巧性等参考因素，使承包商既拿到合同，又获得最大的利益</a:t>
            </a:r>
            <a:endParaRPr lang="zh-CN" altLang="en-US" sz="20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91513" cy="490537"/>
          </a:xfrm>
        </p:spPr>
        <p:txBody>
          <a:bodyPr>
            <a:normAutofit fontScale="90000"/>
          </a:bodyPr>
          <a:lstStyle/>
          <a:p>
            <a:pPr>
              <a:defRPr/>
            </a:pPr>
            <a:br>
              <a:rPr lang="en-US" altLang="zh-CN" b="1" dirty="0" smtClean="0"/>
            </a:br>
            <a:r>
              <a:rPr lang="en-US" altLang="zh-CN" sz="2700" b="1" dirty="0" smtClean="0"/>
              <a:t>6</a:t>
            </a:r>
            <a:r>
              <a:rPr lang="zh-CN" altLang="en-US" sz="2700" b="1" dirty="0" smtClean="0"/>
              <a:t>、</a:t>
            </a:r>
            <a:r>
              <a:rPr lang="zh-CN" altLang="zh-CN" sz="2700" b="1" dirty="0" smtClean="0"/>
              <a:t>施工</a:t>
            </a:r>
            <a:r>
              <a:rPr lang="zh-CN" altLang="zh-CN" sz="2700" b="1" dirty="0"/>
              <a:t>阶段工程进度款的确定及有效成本控制</a:t>
            </a:r>
            <a:br>
              <a:rPr lang="en-US" altLang="zh-CN" sz="2700" b="1" dirty="0"/>
            </a:br>
            <a:endParaRPr lang="zh-CN" altLang="en-US" sz="2700" dirty="0"/>
          </a:p>
        </p:txBody>
      </p:sp>
      <p:sp>
        <p:nvSpPr>
          <p:cNvPr id="3" name="内容占位符 2"/>
          <p:cNvSpPr>
            <a:spLocks noGrp="1"/>
          </p:cNvSpPr>
          <p:nvPr>
            <p:ph idx="1"/>
          </p:nvPr>
        </p:nvSpPr>
        <p:spPr>
          <a:xfrm>
            <a:off x="395288" y="981075"/>
            <a:ext cx="8291512" cy="5145088"/>
          </a:xfrm>
        </p:spPr>
        <p:txBody>
          <a:bodyPr>
            <a:normAutofit fontScale="62500" lnSpcReduction="20000"/>
          </a:bodyPr>
          <a:lstStyle/>
          <a:p>
            <a:pPr>
              <a:buFontTx/>
              <a:buNone/>
              <a:defRPr/>
            </a:pPr>
            <a:r>
              <a:rPr lang="en-US" altLang="zh-CN" b="1" dirty="0" smtClean="0"/>
              <a:t>1</a:t>
            </a:r>
            <a:r>
              <a:rPr lang="zh-CN" altLang="en-US" b="1" dirty="0" smtClean="0"/>
              <a:t>）业主方不轻易改变项目的设计（以保证前期、尤其是功能策划工作的质量为前提）；</a:t>
            </a:r>
            <a:endParaRPr lang="en-US" altLang="zh-CN" b="1" dirty="0" smtClean="0"/>
          </a:p>
          <a:p>
            <a:pPr>
              <a:buFontTx/>
              <a:buNone/>
              <a:defRPr/>
            </a:pPr>
            <a:r>
              <a:rPr lang="en-US" altLang="zh-CN" b="1" dirty="0" smtClean="0"/>
              <a:t>2</a:t>
            </a:r>
            <a:r>
              <a:rPr lang="zh-CN" altLang="en-US" b="1" dirty="0" smtClean="0"/>
              <a:t>）必须在施工阶段进行的设计变更，</a:t>
            </a:r>
            <a:r>
              <a:rPr lang="zh-CN" altLang="en-US" b="1" dirty="0"/>
              <a:t>要</a:t>
            </a:r>
            <a:r>
              <a:rPr lang="zh-CN" altLang="en-US" b="1" dirty="0" smtClean="0"/>
              <a:t>力争尽早进行，避免发生经济洽商与索赔；</a:t>
            </a:r>
            <a:endParaRPr lang="en-US" altLang="zh-CN" b="1" dirty="0" smtClean="0"/>
          </a:p>
          <a:p>
            <a:pPr>
              <a:buFontTx/>
              <a:buNone/>
              <a:defRPr/>
            </a:pPr>
            <a:r>
              <a:rPr lang="en-US" altLang="zh-CN" b="1" dirty="0" smtClean="0"/>
              <a:t>3</a:t>
            </a:r>
            <a:r>
              <a:rPr lang="zh-CN" altLang="en-US" b="1" dirty="0" smtClean="0"/>
              <a:t>）大规模综合工程全面开工前，应先期进行样板段</a:t>
            </a:r>
            <a:r>
              <a:rPr lang="en-US" altLang="zh-CN" b="1" dirty="0" smtClean="0"/>
              <a:t>/</a:t>
            </a:r>
            <a:r>
              <a:rPr lang="zh-CN" altLang="en-US" b="1" dirty="0"/>
              <a:t>区</a:t>
            </a:r>
            <a:r>
              <a:rPr lang="en-US" altLang="zh-CN" b="1" dirty="0" smtClean="0"/>
              <a:t>/</a:t>
            </a:r>
            <a:r>
              <a:rPr lang="zh-CN" altLang="en-US" b="1" dirty="0" smtClean="0"/>
              <a:t>层</a:t>
            </a:r>
            <a:r>
              <a:rPr lang="zh-CN" altLang="en-US" b="1" dirty="0"/>
              <a:t>的</a:t>
            </a:r>
            <a:r>
              <a:rPr lang="zh-CN" altLang="en-US" b="1" dirty="0" smtClean="0"/>
              <a:t>试验性施工，尽可能地将全部设计、材料、设备等问题充分暴露，找到解决办法再大规模展开，避免复制错误；</a:t>
            </a:r>
            <a:endParaRPr lang="en-US" altLang="zh-CN" b="1" dirty="0" smtClean="0"/>
          </a:p>
          <a:p>
            <a:pPr>
              <a:buFontTx/>
              <a:buNone/>
              <a:defRPr/>
            </a:pPr>
            <a:r>
              <a:rPr lang="en-US" altLang="zh-CN" b="1" dirty="0" smtClean="0"/>
              <a:t>4</a:t>
            </a:r>
            <a:r>
              <a:rPr lang="zh-CN" altLang="en-US" b="1" dirty="0" smtClean="0"/>
              <a:t>）注意发挥监理单位在质量与造价监督方面的作用：</a:t>
            </a:r>
            <a:endParaRPr lang="en-US" altLang="zh-CN" b="1" dirty="0" smtClean="0"/>
          </a:p>
          <a:p>
            <a:pPr marL="0" indent="0">
              <a:buFont typeface="Arial" panose="020B0604020202020204" pitchFamily="34" charset="0"/>
              <a:buNone/>
              <a:defRPr/>
            </a:pPr>
            <a:r>
              <a:rPr lang="en-US" altLang="zh-CN" b="1" dirty="0" smtClean="0"/>
              <a:t>    A</a:t>
            </a:r>
            <a:r>
              <a:rPr lang="zh-CN" altLang="en-US" b="1" dirty="0" smtClean="0"/>
              <a:t>、防止低质量造成的成本增加或价值降低；</a:t>
            </a:r>
            <a:endParaRPr lang="en-US" altLang="zh-CN" b="1" dirty="0" smtClean="0"/>
          </a:p>
          <a:p>
            <a:pPr marL="0" indent="0">
              <a:buFont typeface="Arial" panose="020B0604020202020204" pitchFamily="34" charset="0"/>
              <a:buNone/>
              <a:defRPr/>
            </a:pPr>
            <a:r>
              <a:rPr lang="en-US" altLang="zh-CN" b="1" dirty="0" smtClean="0"/>
              <a:t>    B</a:t>
            </a:r>
            <a:r>
              <a:rPr lang="zh-CN" altLang="en-US" b="1" dirty="0" smtClean="0"/>
              <a:t>、防止实际交付工程量与工程量清单结算量产生误差造成的不利影响；</a:t>
            </a:r>
            <a:endParaRPr lang="en-US" altLang="zh-CN" b="1" dirty="0" smtClean="0"/>
          </a:p>
          <a:p>
            <a:pPr marL="0" indent="0">
              <a:buFont typeface="Arial" panose="020B0604020202020204" pitchFamily="34" charset="0"/>
              <a:buNone/>
              <a:defRPr/>
            </a:pPr>
            <a:r>
              <a:rPr lang="en-US" altLang="zh-CN" b="1" dirty="0" smtClean="0"/>
              <a:t>    C</a:t>
            </a:r>
            <a:r>
              <a:rPr lang="zh-CN" altLang="en-US" b="1" dirty="0" smtClean="0"/>
              <a:t>、防止超量结算（未进行验收工程、未证明合格工程、未准确计量工程、未正确套用科目工程等）</a:t>
            </a:r>
            <a:endParaRPr lang="en-US" altLang="zh-CN" b="1" dirty="0" smtClean="0"/>
          </a:p>
          <a:p>
            <a:pPr>
              <a:buFontTx/>
              <a:buNone/>
              <a:defRPr/>
            </a:pPr>
            <a:r>
              <a:rPr lang="en-US" altLang="zh-CN" b="1" dirty="0" smtClean="0"/>
              <a:t>5</a:t>
            </a:r>
            <a:r>
              <a:rPr lang="zh-CN" altLang="en-US" b="1" dirty="0" smtClean="0"/>
              <a:t>）进行所有暂列金额的竞争性招标；</a:t>
            </a:r>
            <a:endParaRPr lang="en-US" altLang="zh-CN" b="1" dirty="0" smtClean="0"/>
          </a:p>
          <a:p>
            <a:pPr>
              <a:buFontTx/>
              <a:buNone/>
              <a:defRPr/>
            </a:pPr>
            <a:r>
              <a:rPr lang="en-US" altLang="zh-CN" b="1" dirty="0" smtClean="0"/>
              <a:t>6</a:t>
            </a:r>
            <a:r>
              <a:rPr lang="zh-CN" altLang="en-US" b="1" dirty="0" smtClean="0"/>
              <a:t>）注意协调好建安工程与各项市政公用工程的进度计划协调，防止发生他们相互间的工期索赔造成经济损失；</a:t>
            </a:r>
            <a:endParaRPr lang="en-US" altLang="zh-CN" b="1" dirty="0" smtClean="0"/>
          </a:p>
          <a:p>
            <a:pPr>
              <a:buFontTx/>
              <a:buNone/>
              <a:defRPr/>
            </a:pPr>
            <a:r>
              <a:rPr lang="en-US" altLang="zh-CN" b="1" dirty="0" smtClean="0"/>
              <a:t>7</a:t>
            </a:r>
            <a:r>
              <a:rPr lang="zh-CN" altLang="en-US" b="1" dirty="0" smtClean="0"/>
              <a:t>）最好形成总承包服务费用的包干处理</a:t>
            </a:r>
            <a:endParaRPr lang="zh-CN" altLang="en-US"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981075" y="76200"/>
            <a:ext cx="67691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en-US" altLang="zh-CN" sz="2000" b="1">
              <a:latin typeface="Times New Roman" panose="02020603050405020304" pitchFamily="18" charset="0"/>
            </a:endParaRPr>
          </a:p>
        </p:txBody>
      </p:sp>
      <p:sp>
        <p:nvSpPr>
          <p:cNvPr id="129027" name="Text Box 3"/>
          <p:cNvSpPr txBox="1">
            <a:spLocks noChangeArrowheads="1"/>
          </p:cNvSpPr>
          <p:nvPr/>
        </p:nvSpPr>
        <p:spPr bwMode="auto">
          <a:xfrm>
            <a:off x="315913" y="138113"/>
            <a:ext cx="8559800" cy="610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800" b="1">
                <a:latin typeface="Times New Roman" panose="02020603050405020304" pitchFamily="18" charset="0"/>
              </a:rPr>
              <a:t>（六）派生计划的利用</a:t>
            </a:r>
            <a:endParaRPr lang="zh-CN" altLang="en-US" sz="2800" b="1">
              <a:latin typeface="Times New Roman" panose="02020603050405020304" pitchFamily="18" charset="0"/>
            </a:endParaRPr>
          </a:p>
          <a:p>
            <a:pPr eaLnBrk="1" hangingPunct="1">
              <a:lnSpc>
                <a:spcPct val="120000"/>
              </a:lnSpc>
            </a:pPr>
            <a:r>
              <a:rPr lang="zh-CN" altLang="en-US" sz="2000" b="1">
                <a:latin typeface="Times New Roman" panose="02020603050405020304" pitchFamily="18" charset="0"/>
                <a:ea typeface="楷体_GB2312" pitchFamily="49" charset="-122"/>
              </a:rPr>
              <a:t>    前述三个预控计划、即项目管理组织计划（合同网络图）、项目进度总控制计划及项目投资与造价总控制计划均是用于项目管理层面的重要管理文件，但基于上述三个预控计划而编制的两个派生管理文件虽是由项目管理部编制但却是用于项目的上一级单位的管理。包括：</a:t>
            </a:r>
            <a:endParaRPr lang="en-US" altLang="zh-CN" sz="2000" b="1">
              <a:latin typeface="Times New Roman" panose="02020603050405020304" pitchFamily="18" charset="0"/>
              <a:ea typeface="楷体_GB2312" pitchFamily="49" charset="-122"/>
            </a:endParaRPr>
          </a:p>
          <a:p>
            <a:pPr eaLnBrk="1" hangingPunct="1">
              <a:lnSpc>
                <a:spcPct val="120000"/>
              </a:lnSpc>
            </a:pPr>
            <a:endParaRPr lang="en-US" altLang="zh-CN" sz="2400" b="1">
              <a:latin typeface="Times New Roman" panose="02020603050405020304" pitchFamily="18" charset="0"/>
            </a:endParaRPr>
          </a:p>
          <a:p>
            <a:pPr eaLnBrk="1" hangingPunct="1">
              <a:lnSpc>
                <a:spcPct val="120000"/>
              </a:lnSpc>
            </a:pPr>
            <a:r>
              <a:rPr lang="en-US" altLang="zh-CN" sz="2400" b="1">
                <a:latin typeface="Times New Roman" panose="02020603050405020304" pitchFamily="18" charset="0"/>
              </a:rPr>
              <a:t>1</a:t>
            </a:r>
            <a:r>
              <a:rPr lang="zh-CN" altLang="en-US" sz="2400" b="1">
                <a:latin typeface="Times New Roman" panose="02020603050405020304" pitchFamily="18" charset="0"/>
              </a:rPr>
              <a:t>、派生文件之一</a:t>
            </a:r>
            <a:r>
              <a:rPr lang="en-US" altLang="zh-CN" sz="2400" b="1">
                <a:latin typeface="Times New Roman" panose="02020603050405020304" pitchFamily="18" charset="0"/>
              </a:rPr>
              <a:t>-------</a:t>
            </a:r>
            <a:r>
              <a:rPr lang="zh-CN" altLang="en-US" sz="2400" b="1">
                <a:latin typeface="Times New Roman" panose="02020603050405020304" pitchFamily="18" charset="0"/>
              </a:rPr>
              <a:t>项目工程资金的需求计划</a:t>
            </a:r>
            <a:endParaRPr lang="en-US" altLang="zh-CN" sz="2400" b="1">
              <a:latin typeface="Times New Roman" panose="02020603050405020304" pitchFamily="18" charset="0"/>
            </a:endParaRPr>
          </a:p>
          <a:p>
            <a:pPr eaLnBrk="1" hangingPunct="1">
              <a:lnSpc>
                <a:spcPct val="120000"/>
              </a:lnSpc>
            </a:pPr>
            <a:r>
              <a:rPr lang="en-US" altLang="zh-CN" sz="2000" b="1">
                <a:latin typeface="Times New Roman" panose="02020603050405020304" pitchFamily="18" charset="0"/>
                <a:ea typeface="楷体_GB2312" pitchFamily="49" charset="-122"/>
              </a:rPr>
              <a:t>1</a:t>
            </a:r>
            <a:r>
              <a:rPr lang="zh-CN" altLang="en-US" sz="2000" b="1">
                <a:latin typeface="Times New Roman" panose="02020603050405020304" pitchFamily="18" charset="0"/>
                <a:ea typeface="楷体_GB2312" pitchFamily="49" charset="-122"/>
              </a:rPr>
              <a:t>）项目工程资金需求计划也被称为项目工程月度用款计划，用于项目的上一级单位财务部门为项目进行的资金准备。</a:t>
            </a:r>
            <a:endParaRPr lang="en-US" altLang="zh-CN" sz="2000" b="1">
              <a:latin typeface="Times New Roman" panose="02020603050405020304" pitchFamily="18" charset="0"/>
              <a:ea typeface="楷体_GB2312" pitchFamily="49" charset="-122"/>
            </a:endParaRPr>
          </a:p>
          <a:p>
            <a:pPr eaLnBrk="1" hangingPunct="1">
              <a:lnSpc>
                <a:spcPct val="120000"/>
              </a:lnSpc>
            </a:pPr>
            <a:r>
              <a:rPr lang="en-US" altLang="zh-CN" sz="2000" b="1">
                <a:latin typeface="Times New Roman" panose="02020603050405020304" pitchFamily="18" charset="0"/>
                <a:ea typeface="楷体_GB2312" pitchFamily="49" charset="-122"/>
              </a:rPr>
              <a:t>2</a:t>
            </a:r>
            <a:r>
              <a:rPr lang="zh-CN" altLang="en-US" sz="2000" b="1">
                <a:latin typeface="Times New Roman" panose="02020603050405020304" pitchFamily="18" charset="0"/>
                <a:ea typeface="楷体_GB2312" pitchFamily="49" charset="-122"/>
              </a:rPr>
              <a:t>）此计划的编制依据是：</a:t>
            </a:r>
            <a:endParaRPr lang="en-US" altLang="zh-CN" sz="2000" b="1">
              <a:latin typeface="Times New Roman" panose="02020603050405020304" pitchFamily="18" charset="0"/>
              <a:ea typeface="楷体_GB2312" pitchFamily="49" charset="-122"/>
            </a:endParaRPr>
          </a:p>
          <a:p>
            <a:pPr eaLnBrk="1" hangingPunct="1">
              <a:lnSpc>
                <a:spcPct val="120000"/>
              </a:lnSpc>
            </a:pPr>
            <a:r>
              <a:rPr lang="zh-CN" altLang="en-US" sz="2000" b="1">
                <a:latin typeface="Calibri" panose="020F0502020204030204" charset="0"/>
                <a:ea typeface="楷体_GB2312" pitchFamily="49" charset="-122"/>
              </a:rPr>
              <a:t>①</a:t>
            </a:r>
            <a:r>
              <a:rPr lang="zh-CN" altLang="en-US" sz="2000" b="1">
                <a:latin typeface="Times New Roman" panose="02020603050405020304" pitchFamily="18" charset="0"/>
              </a:rPr>
              <a:t>项目投资</a:t>
            </a:r>
            <a:r>
              <a:rPr lang="en-US" altLang="zh-CN" sz="2000" b="1">
                <a:latin typeface="Times New Roman" panose="02020603050405020304" pitchFamily="18" charset="0"/>
              </a:rPr>
              <a:t>/</a:t>
            </a:r>
            <a:r>
              <a:rPr lang="zh-CN" altLang="en-US" sz="2000" b="1">
                <a:latin typeface="Times New Roman" panose="02020603050405020304" pitchFamily="18" charset="0"/>
              </a:rPr>
              <a:t>造价总控制计划</a:t>
            </a:r>
            <a:endParaRPr lang="en-US" altLang="zh-CN" sz="2000" b="1">
              <a:latin typeface="Times New Roman" panose="02020603050405020304" pitchFamily="18" charset="0"/>
            </a:endParaRPr>
          </a:p>
          <a:p>
            <a:pPr eaLnBrk="1" hangingPunct="1">
              <a:lnSpc>
                <a:spcPct val="120000"/>
              </a:lnSpc>
            </a:pPr>
            <a:r>
              <a:rPr lang="zh-CN" altLang="en-US" sz="2000" b="1">
                <a:latin typeface="Calibri" panose="020F0502020204030204" charset="0"/>
                <a:ea typeface="楷体_GB2312" pitchFamily="49" charset="-122"/>
              </a:rPr>
              <a:t>②</a:t>
            </a:r>
            <a:r>
              <a:rPr lang="zh-CN" altLang="en-US" sz="2000" b="1">
                <a:latin typeface="Times New Roman" panose="02020603050405020304" pitchFamily="18" charset="0"/>
              </a:rPr>
              <a:t>项目进度总控制计划，</a:t>
            </a:r>
            <a:endParaRPr lang="en-US" altLang="zh-CN" sz="2000" b="1">
              <a:latin typeface="Times New Roman" panose="02020603050405020304" pitchFamily="18" charset="0"/>
            </a:endParaRPr>
          </a:p>
          <a:p>
            <a:pPr eaLnBrk="1" hangingPunct="1">
              <a:lnSpc>
                <a:spcPct val="120000"/>
              </a:lnSpc>
            </a:pPr>
            <a:r>
              <a:rPr lang="en-US" altLang="zh-CN" sz="2000" b="1">
                <a:latin typeface="Times New Roman" panose="02020603050405020304" pitchFamily="18" charset="0"/>
              </a:rPr>
              <a:t>3</a:t>
            </a:r>
            <a:r>
              <a:rPr lang="zh-CN" altLang="en-US" sz="2000" b="1">
                <a:latin typeface="Times New Roman" panose="02020603050405020304" pitchFamily="18" charset="0"/>
              </a:rPr>
              <a:t>）编制单位需依行业惯例与市场行情及已设定的各类合同的付款方式和条件，及上述两个预控计划，便可编制出项目月度付款计划，为项目投资人按期筹备工程资金提供有力的依据。</a:t>
            </a:r>
            <a:endParaRPr lang="zh-CN" altLang="en-US" sz="2000" b="1">
              <a:latin typeface="Times New Roman" panose="02020603050405020304" pitchFamily="18" charset="0"/>
            </a:endParaRPr>
          </a:p>
          <a:p>
            <a:pPr eaLnBrk="1" hangingPunct="1">
              <a:lnSpc>
                <a:spcPct val="120000"/>
              </a:lnSpc>
            </a:pPr>
            <a:r>
              <a:rPr lang="zh-CN" altLang="en-US" sz="2000" b="1">
                <a:latin typeface="Times New Roman" panose="02020603050405020304" pitchFamily="18" charset="0"/>
              </a:rPr>
              <a:t>（详见</a:t>
            </a:r>
            <a:r>
              <a:rPr lang="zh-CN" altLang="en-US" sz="2000" b="1">
                <a:latin typeface="Times New Roman" panose="02020603050405020304" pitchFamily="18" charset="0"/>
                <a:hlinkClick r:id="rId1" action="ppaction://hlinkfile"/>
              </a:rPr>
              <a:t>附图</a:t>
            </a:r>
            <a:r>
              <a:rPr lang="en-US" altLang="zh-CN" sz="2000" b="1">
                <a:latin typeface="Times New Roman" panose="02020603050405020304" pitchFamily="18" charset="0"/>
                <a:hlinkClick r:id="rId1" action="ppaction://hlinkfile"/>
              </a:rPr>
              <a:t>  </a:t>
            </a:r>
            <a:r>
              <a:rPr lang="zh-CN" altLang="en-US" sz="2000" b="1">
                <a:latin typeface="Times New Roman" panose="02020603050405020304" pitchFamily="18" charset="0"/>
                <a:hlinkClick r:id="rId1" action="ppaction://hlinkfile"/>
              </a:rPr>
              <a:t>福景苑月付款计划</a:t>
            </a:r>
            <a:r>
              <a:rPr lang="zh-CN" altLang="en-US" sz="2000" b="1">
                <a:latin typeface="Times New Roman" panose="02020603050405020304" pitchFamily="18" charset="0"/>
              </a:rPr>
              <a:t>）</a:t>
            </a:r>
            <a:endParaRPr lang="zh-CN" altLang="en-US" sz="2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标题 3"/>
          <p:cNvSpPr>
            <a:spLocks noGrp="1"/>
          </p:cNvSpPr>
          <p:nvPr>
            <p:ph type="title"/>
          </p:nvPr>
        </p:nvSpPr>
        <p:spPr>
          <a:xfrm>
            <a:off x="695325" y="95250"/>
            <a:ext cx="7781925" cy="333375"/>
          </a:xfrm>
        </p:spPr>
        <p:txBody>
          <a:bodyPr>
            <a:normAutofit fontScale="90000"/>
          </a:bodyPr>
          <a:lstStyle/>
          <a:p>
            <a:r>
              <a:rPr lang="zh-CN" altLang="en-US" sz="2800" b="1" smtClean="0"/>
              <a:t>（六）派生文件的利用</a:t>
            </a:r>
            <a:endParaRPr lang="zh-CN" altLang="en-US" sz="2800" smtClean="0"/>
          </a:p>
        </p:txBody>
      </p:sp>
      <p:sp>
        <p:nvSpPr>
          <p:cNvPr id="130051" name="内容占位符 4"/>
          <p:cNvSpPr>
            <a:spLocks noGrp="1"/>
          </p:cNvSpPr>
          <p:nvPr>
            <p:ph idx="1"/>
          </p:nvPr>
        </p:nvSpPr>
        <p:spPr>
          <a:xfrm>
            <a:off x="379413" y="379413"/>
            <a:ext cx="8469312" cy="6478587"/>
          </a:xfrm>
        </p:spPr>
        <p:txBody>
          <a:bodyPr>
            <a:normAutofit lnSpcReduction="20000"/>
          </a:bodyPr>
          <a:lstStyle/>
          <a:p>
            <a:pPr marL="0" indent="0" eaLnBrk="1" hangingPunct="1">
              <a:lnSpc>
                <a:spcPct val="120000"/>
              </a:lnSpc>
              <a:buFontTx/>
              <a:buNone/>
            </a:pPr>
            <a:r>
              <a:rPr lang="en-US" altLang="zh-CN" sz="2400" b="1" smtClean="0">
                <a:ea typeface="楷体_GB2312" pitchFamily="49" charset="-122"/>
              </a:rPr>
              <a:t>2</a:t>
            </a:r>
            <a:r>
              <a:rPr lang="zh-CN" altLang="en-US" sz="2400" b="1" smtClean="0">
                <a:ea typeface="楷体_GB2312" pitchFamily="49" charset="-122"/>
              </a:rPr>
              <a:t>、派生计划之二</a:t>
            </a:r>
            <a:r>
              <a:rPr lang="en-US" altLang="zh-CN" sz="2400" b="1" smtClean="0">
                <a:ea typeface="楷体_GB2312" pitchFamily="49" charset="-122"/>
              </a:rPr>
              <a:t>------</a:t>
            </a:r>
            <a:r>
              <a:rPr lang="zh-CN" altLang="en-US" sz="2400" b="1" smtClean="0">
                <a:ea typeface="楷体_GB2312" pitchFamily="49" charset="-122"/>
              </a:rPr>
              <a:t>项目计划进度与实现进度比较图</a:t>
            </a:r>
            <a:endParaRPr lang="en-US" altLang="zh-CN" sz="2400" b="1" smtClean="0">
              <a:ea typeface="楷体_GB2312" pitchFamily="49" charset="-122"/>
            </a:endParaRPr>
          </a:p>
          <a:p>
            <a:pPr marL="0" indent="0" eaLnBrk="1" hangingPunct="1">
              <a:lnSpc>
                <a:spcPct val="120000"/>
              </a:lnSpc>
              <a:buFontTx/>
              <a:buNone/>
            </a:pPr>
            <a:r>
              <a:rPr lang="en-US" altLang="zh-CN" sz="2000" b="1" smtClean="0">
                <a:ea typeface="楷体_GB2312" pitchFamily="49" charset="-122"/>
              </a:rPr>
              <a:t>1</a:t>
            </a:r>
            <a:r>
              <a:rPr lang="zh-CN" altLang="en-US" sz="2000" b="1" smtClean="0">
                <a:ea typeface="楷体_GB2312" pitchFamily="49" charset="-122"/>
              </a:rPr>
              <a:t>）用于上一级企业或管理单位的负责人掌握项目的执行情况；</a:t>
            </a:r>
            <a:endParaRPr lang="en-US" altLang="zh-CN" sz="2000" b="1" smtClean="0">
              <a:ea typeface="楷体_GB2312" pitchFamily="49" charset="-122"/>
            </a:endParaRPr>
          </a:p>
          <a:p>
            <a:pPr marL="0" indent="0" eaLnBrk="1" hangingPunct="1">
              <a:lnSpc>
                <a:spcPct val="120000"/>
              </a:lnSpc>
              <a:buFontTx/>
              <a:buNone/>
            </a:pPr>
            <a:r>
              <a:rPr lang="en-US" altLang="zh-CN" sz="2000" b="1" smtClean="0">
                <a:ea typeface="楷体_GB2312" pitchFamily="49" charset="-122"/>
              </a:rPr>
              <a:t>2</a:t>
            </a:r>
            <a:r>
              <a:rPr lang="zh-CN" altLang="en-US" sz="2000" b="1" smtClean="0">
                <a:ea typeface="楷体_GB2312" pitchFamily="49" charset="-122"/>
              </a:rPr>
              <a:t>）编制的依据是：</a:t>
            </a:r>
            <a:endParaRPr lang="en-US" altLang="zh-CN" sz="2000" b="1" smtClean="0">
              <a:ea typeface="楷体_GB2312" pitchFamily="49" charset="-122"/>
            </a:endParaRPr>
          </a:p>
          <a:p>
            <a:pPr marL="0" indent="0" eaLnBrk="1" hangingPunct="1">
              <a:lnSpc>
                <a:spcPct val="120000"/>
              </a:lnSpc>
              <a:buFontTx/>
              <a:buNone/>
            </a:pPr>
            <a:r>
              <a:rPr lang="zh-CN" altLang="en-US" sz="2000" b="1" smtClean="0">
                <a:latin typeface="Calibri" panose="020F0502020204030204" charset="0"/>
                <a:ea typeface="楷体_GB2312" pitchFamily="49" charset="-122"/>
              </a:rPr>
              <a:t>①项目资金需求计划或曰项目工程月度付款计划；</a:t>
            </a:r>
            <a:endParaRPr lang="en-US" altLang="zh-CN" sz="2000" b="1" smtClean="0">
              <a:ea typeface="楷体_GB2312" pitchFamily="49" charset="-122"/>
            </a:endParaRPr>
          </a:p>
          <a:p>
            <a:pPr marL="0" indent="0" eaLnBrk="1" hangingPunct="1">
              <a:lnSpc>
                <a:spcPct val="120000"/>
              </a:lnSpc>
              <a:buFontTx/>
              <a:buNone/>
            </a:pPr>
            <a:r>
              <a:rPr lang="zh-CN" altLang="en-US" sz="2000" b="1" smtClean="0">
                <a:latin typeface="Calibri" panose="020F0502020204030204" charset="0"/>
                <a:ea typeface="楷体_GB2312" pitchFamily="49" charset="-122"/>
              </a:rPr>
              <a:t>②项目工程或施工总承包方每个月度的完成工程总报量（含所有的专业分包或平行的专业工程承包）、监理单位的审核量及业主单位的审定量；</a:t>
            </a:r>
            <a:endParaRPr lang="en-US" altLang="zh-CN" sz="2000" b="1" smtClean="0">
              <a:latin typeface="Calibri" panose="020F0502020204030204" charset="0"/>
              <a:ea typeface="楷体_GB2312" pitchFamily="49" charset="-122"/>
            </a:endParaRPr>
          </a:p>
          <a:p>
            <a:pPr marL="0" indent="0" eaLnBrk="1" hangingPunct="1">
              <a:lnSpc>
                <a:spcPct val="120000"/>
              </a:lnSpc>
              <a:buFontTx/>
              <a:buNone/>
            </a:pPr>
            <a:r>
              <a:rPr lang="zh-CN" altLang="en-US" sz="2000" b="1" smtClean="0">
                <a:latin typeface="Calibri" panose="020F0502020204030204" charset="0"/>
                <a:ea typeface="楷体_GB2312" pitchFamily="49" charset="-122"/>
              </a:rPr>
              <a:t>③项目部相关级的财务部门每月度对相应工程的实际支付工程款额。</a:t>
            </a:r>
            <a:endParaRPr lang="en-US" altLang="zh-CN" sz="2000" b="1" smtClean="0">
              <a:latin typeface="Calibri" panose="020F0502020204030204" charset="0"/>
              <a:ea typeface="楷体_GB2312" pitchFamily="49" charset="-122"/>
            </a:endParaRPr>
          </a:p>
          <a:p>
            <a:pPr marL="0" indent="0" eaLnBrk="1" hangingPunct="1">
              <a:lnSpc>
                <a:spcPct val="120000"/>
              </a:lnSpc>
              <a:buFontTx/>
              <a:buNone/>
            </a:pPr>
            <a:r>
              <a:rPr lang="en-US" altLang="zh-CN" sz="2000" b="1" smtClean="0">
                <a:latin typeface="Calibri" panose="020F0502020204030204" charset="0"/>
                <a:ea typeface="楷体_GB2312" pitchFamily="49" charset="-122"/>
              </a:rPr>
              <a:t>3</a:t>
            </a:r>
            <a:r>
              <a:rPr lang="zh-CN" altLang="en-US" sz="2000" b="1" smtClean="0">
                <a:latin typeface="Calibri" panose="020F0502020204030204" charset="0"/>
                <a:ea typeface="楷体_GB2312" pitchFamily="49" charset="-122"/>
              </a:rPr>
              <a:t>）上述① 与②两项管理文件各自形成的两条累积曲线，它们之间如相对接近，则表明了项目的进度计划编制与实际执行是适当的，但如两条曲线出现较大差异，则结论可以是离散的：或是进度计划的编制脱离实际进度执行能力，或是进度的执行超出了计划的设想。</a:t>
            </a:r>
            <a:endParaRPr lang="en-US" altLang="zh-CN" sz="2000" b="1" smtClean="0">
              <a:latin typeface="Calibri" panose="020F0502020204030204" charset="0"/>
              <a:ea typeface="楷体_GB2312" pitchFamily="49" charset="-122"/>
            </a:endParaRPr>
          </a:p>
          <a:p>
            <a:pPr marL="0" indent="0" eaLnBrk="1" hangingPunct="1">
              <a:lnSpc>
                <a:spcPct val="120000"/>
              </a:lnSpc>
              <a:buFontTx/>
              <a:buNone/>
            </a:pPr>
            <a:r>
              <a:rPr lang="en-US" altLang="zh-CN" sz="2000" b="1" smtClean="0">
                <a:latin typeface="Calibri" panose="020F0502020204030204" charset="0"/>
                <a:ea typeface="楷体_GB2312" pitchFamily="49" charset="-122"/>
              </a:rPr>
              <a:t>4</a:t>
            </a:r>
            <a:r>
              <a:rPr lang="zh-CN" altLang="en-US" sz="2000" b="1" smtClean="0">
                <a:latin typeface="Calibri" panose="020F0502020204030204" charset="0"/>
                <a:ea typeface="楷体_GB2312" pitchFamily="49" charset="-122"/>
              </a:rPr>
              <a:t>）上述② 与③两项管理文件各自形成的两条累积曲线，则说明了项目的上一级财务部门对项目合同支付条款的执行力，或说明了下述施工供货单位资金链绷紧的程度，这两条曲线如出现过大的离散，则项目上级组织的必须尽快解决自己的资金问题了。</a:t>
            </a:r>
            <a:endParaRPr lang="en-US" altLang="zh-CN" sz="2000" b="1" smtClean="0">
              <a:latin typeface="Calibri" panose="020F0502020204030204" charset="0"/>
              <a:ea typeface="楷体_GB2312" pitchFamily="49" charset="-122"/>
            </a:endParaRPr>
          </a:p>
          <a:p>
            <a:pPr marL="0" indent="0" eaLnBrk="1" hangingPunct="1">
              <a:lnSpc>
                <a:spcPct val="120000"/>
              </a:lnSpc>
              <a:buFontTx/>
              <a:buNone/>
            </a:pPr>
            <a:r>
              <a:rPr lang="zh-CN" altLang="en-US" sz="2000" b="1" smtClean="0"/>
              <a:t>（详见</a:t>
            </a:r>
            <a:r>
              <a:rPr lang="zh-CN" altLang="en-US" sz="2000" b="1" smtClean="0">
                <a:hlinkClick r:id="rId1" action="ppaction://hlinkfile"/>
              </a:rPr>
              <a:t>附图</a:t>
            </a:r>
            <a:r>
              <a:rPr lang="en-US" altLang="zh-CN" sz="2000" b="1" smtClean="0">
                <a:hlinkClick r:id="rId1" action="ppaction://hlinkfile"/>
              </a:rPr>
              <a:t>  </a:t>
            </a:r>
            <a:r>
              <a:rPr lang="zh-CN" altLang="en-US" sz="2000" b="1" smtClean="0">
                <a:hlinkClick r:id="rId1" action="ppaction://hlinkfile"/>
              </a:rPr>
              <a:t>北京国际金融大厦相关文件</a:t>
            </a:r>
            <a:r>
              <a:rPr lang="zh-CN" altLang="en-US" sz="2000" b="1" smtClean="0"/>
              <a:t>）</a:t>
            </a:r>
            <a:endParaRPr lang="zh-CN" altLang="en-US" sz="2000" b="1" smtClean="0"/>
          </a:p>
          <a:p>
            <a:pPr marL="0" indent="0" eaLnBrk="1" hangingPunct="1">
              <a:lnSpc>
                <a:spcPct val="120000"/>
              </a:lnSpc>
              <a:buFontTx/>
              <a:buNone/>
            </a:pPr>
            <a:endParaRPr lang="zh-CN" altLang="en-US" sz="2000" b="1" smtClean="0">
              <a:sym typeface="+mn-ea"/>
            </a:endParaRPr>
          </a:p>
          <a:p>
            <a:pPr marL="0" indent="0" eaLnBrk="1" hangingPunct="1">
              <a:lnSpc>
                <a:spcPct val="120000"/>
              </a:lnSpc>
              <a:buFontTx/>
              <a:buNone/>
            </a:pPr>
            <a:r>
              <a:rPr lang="zh-CN" altLang="en-US" sz="2000" b="1" smtClean="0">
                <a:sym typeface="+mn-ea"/>
              </a:rPr>
              <a:t>教学服务及咨询电话</a:t>
            </a:r>
            <a:r>
              <a:rPr lang="en-US" altLang="zh-CN" sz="2000" b="1" smtClean="0">
                <a:sym typeface="+mn-ea"/>
              </a:rPr>
              <a:t>13681326112</a:t>
            </a:r>
            <a:endParaRPr lang="zh-CN" altLang="en-US" sz="2000" smtClean="0"/>
          </a:p>
          <a:p>
            <a:pPr marL="0" indent="0" eaLnBrk="1" hangingPunct="1">
              <a:lnSpc>
                <a:spcPct val="120000"/>
              </a:lnSpc>
              <a:buFontTx/>
              <a:buNone/>
            </a:pPr>
            <a:endParaRPr lang="en-US" altLang="zh-CN" sz="2000" b="1" smtClean="0">
              <a:ea typeface="楷体_GB2312"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0" y="142875"/>
            <a:ext cx="9144000" cy="517525"/>
          </a:xfrm>
        </p:spPr>
        <p:txBody>
          <a:bodyPr/>
          <a:lstStyle/>
          <a:p>
            <a:r>
              <a:rPr lang="en-US" altLang="zh-CN" sz="2400" b="1" smtClean="0"/>
              <a:t>2</a:t>
            </a:r>
            <a:r>
              <a:rPr lang="zh-CN" altLang="en-US" sz="2400" b="1" smtClean="0"/>
              <a:t>、广泛采用工程总承包项目管理模式（续）</a:t>
            </a:r>
            <a:endParaRPr lang="zh-CN" altLang="en-US" sz="2400" b="1" smtClean="0"/>
          </a:p>
        </p:txBody>
      </p:sp>
      <p:pic>
        <p:nvPicPr>
          <p:cNvPr id="11267" name="Picture 2" descr="C:\Users\lenovo\Desktop\2017年培训课程\建设模式-1图片版.pn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398463" y="850900"/>
            <a:ext cx="8401050" cy="5653088"/>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3" descr="111.jpg"/>
          <p:cNvPicPr preferRelativeResize="0"/>
          <p:nvPr/>
        </p:nvPicPr>
        <p:blipFill>
          <a:blip r:embed="rId1">
            <a:extLst>
              <a:ext uri="{28A0092B-C50C-407E-A947-70E740481C1C}">
                <a14:useLocalDpi xmlns:a14="http://schemas.microsoft.com/office/drawing/2010/main" val="0"/>
              </a:ext>
            </a:extLst>
          </a:blip>
          <a:srcRect/>
          <a:stretch>
            <a:fillRect/>
          </a:stretch>
        </p:blipFill>
        <p:spPr bwMode="auto">
          <a:xfrm>
            <a:off x="468313" y="908050"/>
            <a:ext cx="8207375"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标题 1"/>
          <p:cNvSpPr>
            <a:spLocks noGrp="1"/>
          </p:cNvSpPr>
          <p:nvPr>
            <p:ph type="title"/>
          </p:nvPr>
        </p:nvSpPr>
        <p:spPr>
          <a:xfrm>
            <a:off x="179388" y="0"/>
            <a:ext cx="8785225" cy="765175"/>
          </a:xfrm>
        </p:spPr>
        <p:txBody>
          <a:bodyPr/>
          <a:lstStyle/>
          <a:p>
            <a:pPr algn="l"/>
            <a:r>
              <a:rPr lang="en-US" altLang="zh-CN" sz="2000" b="1" smtClean="0"/>
              <a:t>3</a:t>
            </a:r>
            <a:r>
              <a:rPr lang="zh-CN" altLang="en-US" sz="2000" b="1" smtClean="0"/>
              <a:t>、提到</a:t>
            </a:r>
            <a:r>
              <a:rPr lang="en-US" altLang="zh-CN" sz="2000" b="1" smtClean="0"/>
              <a:t>EPC</a:t>
            </a:r>
            <a:r>
              <a:rPr lang="zh-CN" altLang="en-US" sz="2000" b="1" smtClean="0"/>
              <a:t>工程总承包，就应知道</a:t>
            </a:r>
            <a:r>
              <a:rPr lang="en-US" altLang="zh-CN" sz="2000" b="1" smtClean="0"/>
              <a:t>FIDIC</a:t>
            </a:r>
            <a:r>
              <a:rPr lang="zh-CN" altLang="en-US" sz="2000" b="1" smtClean="0"/>
              <a:t>组织</a:t>
            </a:r>
            <a:r>
              <a:rPr lang="en-US" altLang="zh-CN" sz="2000" b="1" smtClean="0"/>
              <a:t>1999</a:t>
            </a:r>
            <a:r>
              <a:rPr lang="zh-CN" altLang="en-US" sz="2000" b="1" smtClean="0"/>
              <a:t>年发布的新版合同族系</a:t>
            </a:r>
            <a:br>
              <a:rPr lang="en-US" altLang="zh-CN" sz="2000" b="1" smtClean="0"/>
            </a:br>
            <a:r>
              <a:rPr lang="zh-CN" altLang="en-US" sz="2000" b="1" smtClean="0"/>
              <a:t>并且对其内容有正确的理解（注意：近期已发布了</a:t>
            </a:r>
            <a:r>
              <a:rPr lang="en-US" altLang="zh-CN" sz="2000" b="1" smtClean="0"/>
              <a:t>2017</a:t>
            </a:r>
            <a:r>
              <a:rPr lang="zh-CN" altLang="en-US" sz="2000" b="1" smtClean="0"/>
              <a:t>年最新版）</a:t>
            </a:r>
            <a:endParaRPr lang="zh-CN" altLang="en-US" sz="2000" b="1" smtClean="0"/>
          </a:p>
        </p:txBody>
      </p:sp>
      <p:sp>
        <p:nvSpPr>
          <p:cNvPr id="12292" name="内容占位符 2"/>
          <p:cNvSpPr>
            <a:spLocks noGrp="1"/>
          </p:cNvSpPr>
          <p:nvPr>
            <p:ph idx="1"/>
          </p:nvPr>
        </p:nvSpPr>
        <p:spPr>
          <a:xfrm>
            <a:off x="539750" y="765175"/>
            <a:ext cx="8280400" cy="5759450"/>
          </a:xfrm>
        </p:spPr>
        <p:txBody>
          <a:bodyPr/>
          <a:lstStyle/>
          <a:p>
            <a:endParaRPr lang="zh-CN"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36878</Words>
  <Application>WPS 演示</Application>
  <PresentationFormat>全屏显示(4:3)</PresentationFormat>
  <Paragraphs>1861</Paragraphs>
  <Slides>78</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78</vt:i4>
      </vt:variant>
    </vt:vector>
  </HeadingPairs>
  <TitlesOfParts>
    <vt:vector size="94" baseType="lpstr">
      <vt:lpstr>Arial</vt:lpstr>
      <vt:lpstr>宋体</vt:lpstr>
      <vt:lpstr>Wingdings</vt:lpstr>
      <vt:lpstr>Calibri</vt:lpstr>
      <vt:lpstr>微软雅黑</vt:lpstr>
      <vt:lpstr>Arial Unicode MS</vt:lpstr>
      <vt:lpstr>Times New Roman</vt:lpstr>
      <vt:lpstr>Arial Narrow</vt:lpstr>
      <vt:lpstr>楷体_GB2312</vt:lpstr>
      <vt:lpstr>新宋体</vt:lpstr>
      <vt:lpstr>黑体</vt:lpstr>
      <vt:lpstr>华文中宋</vt:lpstr>
      <vt:lpstr>仿宋</vt:lpstr>
      <vt:lpstr>Calibri</vt:lpstr>
      <vt:lpstr>PMingLiU</vt:lpstr>
      <vt:lpstr>Office 主题</vt:lpstr>
      <vt:lpstr>PowerPoint 演示文稿</vt:lpstr>
      <vt:lpstr>培训课件总目录</vt:lpstr>
      <vt:lpstr> 一、党和国家关于建筑业改革与转型的         基本思路 </vt:lpstr>
      <vt:lpstr>一、 党、国家与住建部关于建筑业改革与转型的 基本思路</vt:lpstr>
      <vt:lpstr>PowerPoint 演示文稿</vt:lpstr>
      <vt:lpstr>  （一）继续推行工程建设项目全过程管理（续） </vt:lpstr>
      <vt:lpstr>             </vt:lpstr>
      <vt:lpstr>2、广泛采用工程总承包项目管理模式（续）</vt:lpstr>
      <vt:lpstr>3、提到EPC工程总承包，就应知道FIDIC组织1999年发布的新版合同族系 并且对其内容有正确的理解（注意：近期已发布了2017年最新版）</vt:lpstr>
      <vt:lpstr>                1、对EPC与P&amp;+B两类合同名称译法进行比较就可以发现问题：     Engineering ≠ Design（在涵盖范围上Design﹥Engineering）     Construction ≠ Build  （在涵盖范围上Construction ﹥Build ）     2、在EPC项目中一般不包括需要进行“项目设计”的生产设备或工艺设备，可行性研究报告（含方案设计）获得批准后，只需再进行建设项目的“工程设计”（即Engineering）就可开工建设。而在P&amp;D+B项目中，工程总承包商一般须承担项目中重要的生产或工艺设备的“项目设计”，而此设计将包括设备本身的初始设计，其范围是无法用工程设计（Engineering）涵盖的，所以只能使用更加宽泛的“设计”（Design）一词进行表述。     3、CNAEC对EPC合同名称不精准的中文译法对全行业许多人误认为工程总承包方应该承担自方案设计、初步设计直至施工图设计的设计全过程产生了推波助澜的负面作用。 ***对“Design”和“Engineering”两个称谓的使用应历史地去看：在1999年合同族系发布之前，甚至FIDIC组织也没有对两个称谓做精细的界定，凡涉及到“设计”，往往通用“Design”进行表述，但随着99年合同族系发布而采用了两个不同的称谓后，则应严格地对此加以区分。 ***按照FIDIC组织的习惯做法：新的标准文件发布后，为使以老文件所签合同仍能实施，并不“即行废止”原已发布的老文件，这就出现了“EPC”与“D+B”并存的情况，这也是住建部某些部门不确切地认为“D+B”等同于“EPC”的另一个原因。所以99年之后不应再使用“D+B”文件。      </vt:lpstr>
      <vt:lpstr>         </vt:lpstr>
      <vt:lpstr> （四）借鉴国际经验及与国际项目管理接轨仍是改革的必经之路 </vt:lpstr>
      <vt:lpstr>PowerPoint 演示文稿</vt:lpstr>
      <vt:lpstr>   （四）借鉴国际经验及与国际项目管理接轨仍是改革的必经之路 </vt:lpstr>
      <vt:lpstr>           EPC与P&amp;+B两类合同名称译法的比较：     Engineering ≠ Design（在涵盖范围上Design﹥Engineering）     Construction ≠ Build  （在涵盖范围上Construction ﹥Build ）     在EPC项目中一般不包括需要进行“项目设计”的生产设备或工艺设备，可行性研究报告（含方案设计）获得批准后，只需再进行建设项目的“工程设计”（即Engineering）就可开工建设。而在P&amp;D+B项目中，工程总承包商一般须承担项目中重要的生产或工艺设备的“项目设计”，而此设计将包括设备本身的初始设计，其范围是无法用工程设计（Engineering）涵盖的，所以只能使用更加宽泛的“设计”（Design）一词进行表述。     CNAEC对EPC合同名称不精准的中文译法对全行业许多人误认为工程总承包方应该承担自方案设计、初步设计直至施工图设计的全过程产生了推波助澜的负面作用。 ***对“Design”和“Engineering”两个称谓的使用应历史地去看：在1999年合同族系发布之前，甚至FIDIC组织也没有对两个称谓做精细的界定，往往通用“Design”进行表述，但99年族系发布后，则应严格地加以区分。     </vt:lpstr>
      <vt:lpstr>PowerPoint 演示文稿</vt:lpstr>
      <vt:lpstr>PowerPoint 演示文稿</vt:lpstr>
      <vt:lpstr>   二、国际工程建设项目全过程全方位管理         基本理论的知识准备   </vt:lpstr>
      <vt:lpstr> （一）为什么要从国际工程项目全过程全方位管理                               的基本理论讲起 </vt:lpstr>
      <vt:lpstr>（一）为什么要从国际工程项目管理的基本理论讲起</vt:lpstr>
      <vt:lpstr> 2、注重工程建设项目全过程管理的意义 </vt:lpstr>
      <vt:lpstr> 3、我国与国际管理惯例接轨的成功与失误 </vt:lpstr>
      <vt:lpstr> 3、我国与国际管理惯例接轨的成功与失误 </vt:lpstr>
      <vt:lpstr>PowerPoint 演示文稿</vt:lpstr>
      <vt:lpstr>PowerPoint 演示文稿</vt:lpstr>
      <vt:lpstr>PowerPoint 演示文稿</vt:lpstr>
      <vt:lpstr>   2、明晰基本建设程序的意义   </vt:lpstr>
      <vt:lpstr>3、项目阶段性划分是精准确定项目管理过程的依据</vt:lpstr>
      <vt:lpstr>PowerPoint 演示文稿</vt:lpstr>
      <vt:lpstr>PowerPoint 演示文稿</vt:lpstr>
      <vt:lpstr>PowerPoint 演示文稿</vt:lpstr>
      <vt:lpstr>PowerPoint 演示文稿</vt:lpstr>
      <vt:lpstr>       5、 联合国工业发展组织（UNIDO）的可行性研究报告编制指南/手册     将项目策划与决策阶段（项目前期）的管理工作分为四项：即“投资机会研究”、“预（初步）可行性研究”、“详细可行性研究”+“评估与决策”；分别对应于国内的“建立预备项目库/提出项目投资概念（特定项目出库）”、“项目建议书”、“可行性研究报告”等三个可交付的管理成果 </vt:lpstr>
      <vt:lpstr> 7、PPP融资模式下的工程建设项目的全过程管理</vt:lpstr>
      <vt:lpstr>PowerPoint 演示文稿</vt:lpstr>
      <vt:lpstr>  （三）工程项目管理观从传统向现代的的发展  </vt:lpstr>
      <vt:lpstr>PowerPoint 演示文稿</vt:lpstr>
      <vt:lpstr>PowerPoint 演示文稿</vt:lpstr>
      <vt:lpstr>PowerPoint 演示文稿</vt:lpstr>
      <vt:lpstr>PowerPoint 演示文稿</vt:lpstr>
      <vt:lpstr> （六）项目投资与造价的全过程管理 </vt:lpstr>
      <vt:lpstr>PowerPoint 演示文稿</vt:lpstr>
      <vt:lpstr>PowerPoint 演示文稿</vt:lpstr>
      <vt:lpstr> （七）中外工程项目设计体系的异同 </vt:lpstr>
      <vt:lpstr>PowerPoint 演示文稿</vt:lpstr>
      <vt:lpstr>            4、关于两个设计差别区间等的说明（以房屋建筑为例）  （1）国内往往以建筑法规、政府规章进行规范，国外则以行业惯例来规范 （2）第一个差别区间：深化方案设计----  即国内方案设计：国外SD的差别         建筑设计：中外没有大的不同         结构设计：国内一般仅要求确定受力体系，提供标准图集。 国外往往需做三维的应力应动分析，对重要受力元件还需进行初步的有限元法的计算。         机电设计：国内仅要求用文字做出拟采用系统的说明。国外则一般要求提供系统示意图（和/或拓扑图），对机房布局则全部需要出图。         室内装修设计：国内不要求在方案设计阶段进行，国外则一般在方案设计阶段就引入室内设计师提出主要部位的装修模数。 （3）第二个差别区间:   标图深度----  即国内初步设计：国外DD(TD) 的差别     国内的初步设计：1.主要作为衔接方案设计与施工图设计的技术链环，除去衔接作用外，初步设计图实际并无其他作用；2.一般是同一个设计院内部的阶段性工作衔接，甚至是同一个专业设计师自己前后工作的衔接，技术构成简单的工程甚至可省略初步设计；3.因普遍达不到编制工程数量清单（B/Q）的深度，在经济或商业上没有重要作用。     国外DD(TD):  1.是设计单位向业主与施工单位交接的最终成果；2.“扩大初步图设计”是指将初步设计扩大到可编制工程数量清单的深度，所以它不但是技术衔接而且也是经济衔接的链环；3.施工单位需以此为基础做施工图设计，所以其技术衔接的作用更强。   </vt:lpstr>
      <vt:lpstr> （八）国际工程项目管理模式及在中国的发展展望 </vt:lpstr>
      <vt:lpstr>PowerPoint 演示文稿</vt:lpstr>
      <vt:lpstr>PowerPoint 演示文稿</vt:lpstr>
      <vt:lpstr>PowerPoint 演示文稿</vt:lpstr>
      <vt:lpstr>PowerPoint 演示文稿</vt:lpstr>
      <vt:lpstr>6、与项目投资方式相关而派生的项目管理模式</vt:lpstr>
      <vt:lpstr>三、“建造管理”及所采用的主要方法</vt:lpstr>
      <vt:lpstr>（一）项目建造管理概念的提出</vt:lpstr>
      <vt:lpstr>PowerPoint 演示文稿</vt:lpstr>
      <vt:lpstr>  3、不同项目工程管理模式下CM工作的承担方式（附图）  </vt:lpstr>
      <vt:lpstr>4、国际项目管理界文件中对建造管理的相关表述</vt:lpstr>
      <vt:lpstr>PowerPoint 演示文稿</vt:lpstr>
      <vt:lpstr> （二）项目预控计划体系的建立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（四）项目进度总控制计划及控制系统                                         ----建立项目两类进度计划体系 </vt:lpstr>
      <vt:lpstr>PowerPoint 演示文稿</vt:lpstr>
      <vt:lpstr>PowerPoint 演示文稿</vt:lpstr>
      <vt:lpstr>PowerPoint 演示文稿</vt:lpstr>
      <vt:lpstr>2、项目投资与造价总控制计划的编制</vt:lpstr>
      <vt:lpstr>PowerPoint 演示文稿</vt:lpstr>
      <vt:lpstr> 3、项目策划与决策阶段投资估算的编制与审查 </vt:lpstr>
      <vt:lpstr> 4、工程设计阶段设计概预算的编制与审查 </vt:lpstr>
      <vt:lpstr>5、承发包阶段合同价款的确定</vt:lpstr>
      <vt:lpstr> 6、施工阶段工程进度款的确定及有效成本控制 </vt:lpstr>
      <vt:lpstr>PowerPoint 演示文稿</vt:lpstr>
      <vt:lpstr>（六）派生文件的利用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“建造管理”及所采用的主要方法</dc:title>
  <dc:creator>hp</dc:creator>
  <cp:lastModifiedBy>赵心龙</cp:lastModifiedBy>
  <cp:revision>6</cp:revision>
  <dcterms:created xsi:type="dcterms:W3CDTF">2019-09-28T11:07:00Z</dcterms:created>
  <dcterms:modified xsi:type="dcterms:W3CDTF">2019-11-22T01:59:36Z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